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3"/>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4" r:id="rId36"/>
    <p:sldId id="293" r:id="rId37"/>
    <p:sldId id="299" r:id="rId38"/>
    <p:sldId id="292" r:id="rId39"/>
    <p:sldId id="295" r:id="rId40"/>
    <p:sldId id="296" r:id="rId41"/>
    <p:sldId id="297" r:id="rId42"/>
    <p:sldId id="298" r:id="rId43"/>
    <p:sldId id="300" r:id="rId44"/>
    <p:sldId id="301" r:id="rId45"/>
    <p:sldId id="302" r:id="rId46"/>
    <p:sldId id="303" r:id="rId47"/>
    <p:sldId id="306" r:id="rId48"/>
    <p:sldId id="304" r:id="rId49"/>
    <p:sldId id="305"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2" r:id="rId85"/>
    <p:sldId id="341" r:id="rId86"/>
    <p:sldId id="343" r:id="rId87"/>
    <p:sldId id="344" r:id="rId88"/>
    <p:sldId id="345" r:id="rId89"/>
    <p:sldId id="346" r:id="rId90"/>
    <p:sldId id="353" r:id="rId91"/>
    <p:sldId id="347" r:id="rId92"/>
    <p:sldId id="348" r:id="rId93"/>
    <p:sldId id="349" r:id="rId94"/>
    <p:sldId id="350" r:id="rId95"/>
    <p:sldId id="351" r:id="rId96"/>
    <p:sldId id="354" r:id="rId97"/>
    <p:sldId id="355" r:id="rId98"/>
    <p:sldId id="356" r:id="rId99"/>
    <p:sldId id="357" r:id="rId100"/>
    <p:sldId id="358" r:id="rId101"/>
    <p:sldId id="359" r:id="rId102"/>
    <p:sldId id="360" r:id="rId103"/>
    <p:sldId id="364" r:id="rId104"/>
    <p:sldId id="361" r:id="rId105"/>
    <p:sldId id="362" r:id="rId106"/>
    <p:sldId id="365" r:id="rId107"/>
    <p:sldId id="366" r:id="rId108"/>
    <p:sldId id="367" r:id="rId109"/>
    <p:sldId id="368" r:id="rId110"/>
    <p:sldId id="369" r:id="rId111"/>
    <p:sldId id="370" r:id="rId112"/>
    <p:sldId id="371" r:id="rId113"/>
    <p:sldId id="372" r:id="rId114"/>
    <p:sldId id="373" r:id="rId115"/>
    <p:sldId id="374" r:id="rId116"/>
    <p:sldId id="375" r:id="rId117"/>
    <p:sldId id="376" r:id="rId118"/>
    <p:sldId id="377" r:id="rId119"/>
    <p:sldId id="378" r:id="rId120"/>
    <p:sldId id="379" r:id="rId121"/>
    <p:sldId id="380" r:id="rId122"/>
    <p:sldId id="381" r:id="rId123"/>
    <p:sldId id="384" r:id="rId124"/>
    <p:sldId id="383" r:id="rId125"/>
    <p:sldId id="385" r:id="rId126"/>
    <p:sldId id="386" r:id="rId127"/>
    <p:sldId id="391" r:id="rId128"/>
    <p:sldId id="392" r:id="rId129"/>
    <p:sldId id="393" r:id="rId130"/>
    <p:sldId id="394" r:id="rId131"/>
    <p:sldId id="387" r:id="rId132"/>
    <p:sldId id="395" r:id="rId133"/>
    <p:sldId id="396" r:id="rId134"/>
    <p:sldId id="397" r:id="rId135"/>
    <p:sldId id="398" r:id="rId136"/>
    <p:sldId id="399" r:id="rId137"/>
    <p:sldId id="400" r:id="rId138"/>
    <p:sldId id="401" r:id="rId139"/>
    <p:sldId id="402" r:id="rId140"/>
    <p:sldId id="403" r:id="rId141"/>
    <p:sldId id="405" r:id="rId142"/>
    <p:sldId id="407" r:id="rId143"/>
    <p:sldId id="409" r:id="rId144"/>
    <p:sldId id="408" r:id="rId145"/>
    <p:sldId id="410" r:id="rId146"/>
    <p:sldId id="411" r:id="rId147"/>
    <p:sldId id="412" r:id="rId148"/>
    <p:sldId id="404" r:id="rId149"/>
    <p:sldId id="406" r:id="rId150"/>
    <p:sldId id="413" r:id="rId151"/>
    <p:sldId id="414" r:id="rId15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F6EAAE-C134-4C62-AA55-0D473CA0C2D2}" type="datetimeFigureOut">
              <a:rPr lang="en-GB" smtClean="0"/>
              <a:t>07/06/2016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92A140B-A256-409E-8E48-B8435C67999D}" type="slidenum">
              <a:rPr lang="en-GB" smtClean="0"/>
              <a:t>‹#›</a:t>
            </a:fld>
            <a:endParaRPr lang="en-GB"/>
          </a:p>
        </p:txBody>
      </p:sp>
    </p:spTree>
    <p:extLst>
      <p:ext uri="{BB962C8B-B14F-4D97-AF65-F5344CB8AC3E}">
        <p14:creationId xmlns:p14="http://schemas.microsoft.com/office/powerpoint/2010/main" val="441463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2A140B-A256-409E-8E48-B8435C67999D}" type="slidenum">
              <a:rPr lang="en-GB" smtClean="0"/>
              <a:t>114</a:t>
            </a:fld>
            <a:endParaRPr lang="en-GB"/>
          </a:p>
        </p:txBody>
      </p:sp>
    </p:spTree>
    <p:extLst>
      <p:ext uri="{BB962C8B-B14F-4D97-AF65-F5344CB8AC3E}">
        <p14:creationId xmlns:p14="http://schemas.microsoft.com/office/powerpoint/2010/main" val="135969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2A140B-A256-409E-8E48-B8435C67999D}" type="slidenum">
              <a:rPr lang="en-GB" smtClean="0"/>
              <a:t>123</a:t>
            </a:fld>
            <a:endParaRPr lang="en-GB"/>
          </a:p>
        </p:txBody>
      </p:sp>
    </p:spTree>
    <p:extLst>
      <p:ext uri="{BB962C8B-B14F-4D97-AF65-F5344CB8AC3E}">
        <p14:creationId xmlns:p14="http://schemas.microsoft.com/office/powerpoint/2010/main" val="1004014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2A140B-A256-409E-8E48-B8435C67999D}" type="slidenum">
              <a:rPr lang="en-GB" smtClean="0"/>
              <a:t>132</a:t>
            </a:fld>
            <a:endParaRPr lang="en-GB"/>
          </a:p>
        </p:txBody>
      </p:sp>
    </p:spTree>
    <p:extLst>
      <p:ext uri="{BB962C8B-B14F-4D97-AF65-F5344CB8AC3E}">
        <p14:creationId xmlns:p14="http://schemas.microsoft.com/office/powerpoint/2010/main" val="1004014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2A140B-A256-409E-8E48-B8435C67999D}" type="slidenum">
              <a:rPr lang="en-GB" smtClean="0"/>
              <a:t>140</a:t>
            </a:fld>
            <a:endParaRPr lang="en-GB"/>
          </a:p>
        </p:txBody>
      </p:sp>
    </p:spTree>
    <p:extLst>
      <p:ext uri="{BB962C8B-B14F-4D97-AF65-F5344CB8AC3E}">
        <p14:creationId xmlns:p14="http://schemas.microsoft.com/office/powerpoint/2010/main" val="39797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2A140B-A256-409E-8E48-B8435C67999D}" type="slidenum">
              <a:rPr lang="en-GB" smtClean="0"/>
              <a:t>148</a:t>
            </a:fld>
            <a:endParaRPr lang="en-GB"/>
          </a:p>
        </p:txBody>
      </p:sp>
    </p:spTree>
    <p:extLst>
      <p:ext uri="{BB962C8B-B14F-4D97-AF65-F5344CB8AC3E}">
        <p14:creationId xmlns:p14="http://schemas.microsoft.com/office/powerpoint/2010/main" val="279039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2B36588-1E8A-496A-BA57-92DFCAE0E782}" type="datetimeFigureOut">
              <a:rPr lang="en-GB" smtClean="0"/>
              <a:t>07/06/2016</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10BD81E-6A51-4CD1-A240-BA76923D404E}"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B36588-1E8A-496A-BA57-92DFCAE0E782}" type="datetimeFigureOut">
              <a:rPr lang="en-GB" smtClean="0"/>
              <a:t>07/06/2016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0BD81E-6A51-4CD1-A240-BA76923D404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B36588-1E8A-496A-BA57-92DFCAE0E782}" type="datetimeFigureOut">
              <a:rPr lang="en-GB" smtClean="0"/>
              <a:t>07/06/2016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0BD81E-6A51-4CD1-A240-BA76923D404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B36588-1E8A-496A-BA57-92DFCAE0E782}" type="datetimeFigureOut">
              <a:rPr lang="en-GB" smtClean="0"/>
              <a:t>07/06/2016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0BD81E-6A51-4CD1-A240-BA76923D404E}"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2B36588-1E8A-496A-BA57-92DFCAE0E782}" type="datetimeFigureOut">
              <a:rPr lang="en-GB" smtClean="0"/>
              <a:t>07/06/2016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0BD81E-6A51-4CD1-A240-BA76923D404E}"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2B36588-1E8A-496A-BA57-92DFCAE0E782}" type="datetimeFigureOut">
              <a:rPr lang="en-GB" smtClean="0"/>
              <a:t>07/06/2016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0BD81E-6A51-4CD1-A240-BA76923D404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2B36588-1E8A-496A-BA57-92DFCAE0E782}" type="datetimeFigureOut">
              <a:rPr lang="en-GB" smtClean="0"/>
              <a:t>07/06/2016</a:t>
            </a:fld>
            <a:endParaRPr lang="en-GB"/>
          </a:p>
        </p:txBody>
      </p:sp>
      <p:sp>
        <p:nvSpPr>
          <p:cNvPr id="27" name="Slide Number Placeholder 26"/>
          <p:cNvSpPr>
            <a:spLocks noGrp="1"/>
          </p:cNvSpPr>
          <p:nvPr>
            <p:ph type="sldNum" sz="quarter" idx="11"/>
          </p:nvPr>
        </p:nvSpPr>
        <p:spPr/>
        <p:txBody>
          <a:bodyPr rtlCol="0"/>
          <a:lstStyle/>
          <a:p>
            <a:fld id="{A10BD81E-6A51-4CD1-A240-BA76923D404E}" type="slidenum">
              <a:rPr lang="en-GB" smtClean="0"/>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2B36588-1E8A-496A-BA57-92DFCAE0E782}" type="datetimeFigureOut">
              <a:rPr lang="en-GB" smtClean="0"/>
              <a:t>07/06/2016</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A10BD81E-6A51-4CD1-A240-BA76923D404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36588-1E8A-496A-BA57-92DFCAE0E782}" type="datetimeFigureOut">
              <a:rPr lang="en-GB" smtClean="0"/>
              <a:t>07/06/2016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0BD81E-6A51-4CD1-A240-BA76923D404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2B36588-1E8A-496A-BA57-92DFCAE0E782}" type="datetimeFigureOut">
              <a:rPr lang="en-GB" smtClean="0"/>
              <a:t>07/06/2016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0BD81E-6A51-4CD1-A240-BA76923D404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2B36588-1E8A-496A-BA57-92DFCAE0E782}" type="datetimeFigureOut">
              <a:rPr lang="en-GB" smtClean="0"/>
              <a:t>07/06/2016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0BD81E-6A51-4CD1-A240-BA76923D404E}"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2B36588-1E8A-496A-BA57-92DFCAE0E782}" type="datetimeFigureOut">
              <a:rPr lang="en-GB" smtClean="0"/>
              <a:t>07/06/2016</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10BD81E-6A51-4CD1-A240-BA76923D404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wmf"/><Relationship Id="rId4" Type="http://schemas.openxmlformats.org/officeDocument/2006/relationships/image" Target="../media/image59.jpeg"/><Relationship Id="rId9" Type="http://schemas.openxmlformats.org/officeDocument/2006/relationships/image" Target="../media/image64.w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hyperlink" Target="http://www.google.co.uk/url?sa=i&amp;rct=j&amp;q=&amp;esrc=s&amp;source=images&amp;cd=&amp;cad=rja&amp;uact=8&amp;ved=0ahUKEwi06Jbh5I3MAhVFWRQKHdjTBWcQjRwIBw&amp;url=http://www.angryanimator.com/word/2010/11/26/animation-tutorial-1-bouncing-ball/&amp;psig=AFQjCNFFhZ3oO8fFsfb8sK7rf-B_zMiF-w&amp;ust=1460711559759113"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http://guidinguk.freeservers.com/parrot_outline.gif" TargetMode="External"/><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oleObject" Target="../embeddings/Microsoft_Excel_97-2003_Worksheet1.xls"/></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s://www.youtube.com/watch?v=E43-CfukEgs"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emf"/><Relationship Id="rId5" Type="http://schemas.openxmlformats.org/officeDocument/2006/relationships/oleObject" Target="../embeddings/oleObject3.bin"/><Relationship Id="rId4" Type="http://schemas.openxmlformats.org/officeDocument/2006/relationships/image" Target="../media/image30.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458200" cy="1470025"/>
          </a:xfrm>
        </p:spPr>
        <p:txBody>
          <a:bodyPr/>
          <a:lstStyle/>
          <a:p>
            <a:r>
              <a:rPr lang="en-GB" b="1" dirty="0" smtClean="0">
                <a:latin typeface="Calibri" panose="020F0502020204030204" pitchFamily="34" charset="0"/>
              </a:rPr>
              <a:t>Mechanics and Materials part 1</a:t>
            </a:r>
            <a:br>
              <a:rPr lang="en-GB" b="1" dirty="0" smtClean="0">
                <a:latin typeface="Calibri" panose="020F0502020204030204" pitchFamily="34" charset="0"/>
              </a:rPr>
            </a:br>
            <a:r>
              <a:rPr lang="en-GB" b="1" dirty="0" smtClean="0">
                <a:latin typeface="Calibri" panose="020F0502020204030204" pitchFamily="34" charset="0"/>
              </a:rPr>
              <a:t>1 – Vectors and Scalars</a:t>
            </a:r>
            <a:endParaRPr lang="en-GB" b="1" dirty="0">
              <a:latin typeface="Calibri" panose="020F0502020204030204" pitchFamily="34" charset="0"/>
            </a:endParaRPr>
          </a:p>
        </p:txBody>
      </p:sp>
      <p:sp>
        <p:nvSpPr>
          <p:cNvPr id="3" name="Subtitle 2"/>
          <p:cNvSpPr>
            <a:spLocks noGrp="1"/>
          </p:cNvSpPr>
          <p:nvPr>
            <p:ph type="subTitle" idx="1"/>
          </p:nvPr>
        </p:nvSpPr>
        <p:spPr/>
        <p:txBody>
          <a:bodyPr/>
          <a:lstStyle/>
          <a:p>
            <a:r>
              <a:rPr lang="en-GB" dirty="0" smtClean="0"/>
              <a:t>LO: State the difference between scalars and vectors. Explain how we add and resolve vectors.</a:t>
            </a:r>
            <a:endParaRPr lang="en-GB" dirty="0"/>
          </a:p>
        </p:txBody>
      </p:sp>
      <p:pic>
        <p:nvPicPr>
          <p:cNvPr id="1026" name="Picture 2" descr="http://www.engin.umich.edu/aero/research/images/structu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034" y="4581128"/>
            <a:ext cx="357359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923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404664"/>
            <a:ext cx="8229600" cy="1066800"/>
          </a:xfrm>
        </p:spPr>
        <p:txBody>
          <a:bodyPr/>
          <a:lstStyle/>
          <a:p>
            <a:r>
              <a:rPr lang="en-GB" b="1" dirty="0" smtClean="0">
                <a:latin typeface="Calibri" panose="020F0502020204030204" pitchFamily="34" charset="0"/>
              </a:rPr>
              <a:t>Answers</a:t>
            </a:r>
            <a:endParaRPr lang="en-GB" b="1" dirty="0">
              <a:latin typeface="Calibri" panose="020F0502020204030204" pitchFamily="34" charset="0"/>
            </a:endParaRPr>
          </a:p>
        </p:txBody>
      </p:sp>
      <p:sp>
        <p:nvSpPr>
          <p:cNvPr id="3" name="Content Placeholder 2"/>
          <p:cNvSpPr>
            <a:spLocks noGrp="1"/>
          </p:cNvSpPr>
          <p:nvPr>
            <p:ph idx="1"/>
          </p:nvPr>
        </p:nvSpPr>
        <p:spPr>
          <a:xfrm>
            <a:off x="439452" y="1196752"/>
            <a:ext cx="8229600" cy="4585696"/>
          </a:xfrm>
        </p:spPr>
        <p:txBody>
          <a:bodyPr>
            <a:normAutofit fontScale="70000" lnSpcReduction="20000"/>
          </a:bodyPr>
          <a:lstStyle/>
          <a:p>
            <a:pPr marL="109728" indent="0">
              <a:buNone/>
            </a:pPr>
            <a:r>
              <a:rPr lang="en-GB" dirty="0" smtClean="0">
                <a:latin typeface="Calibri" panose="020F0502020204030204" pitchFamily="34" charset="0"/>
              </a:rPr>
              <a:t>1. The </a:t>
            </a:r>
            <a:r>
              <a:rPr lang="en-GB" dirty="0">
                <a:latin typeface="Calibri" panose="020F0502020204030204" pitchFamily="34" charset="0"/>
              </a:rPr>
              <a:t>magnitude of the resultant velocity is found using Pythagoras' theorem as the two vectors to be added are at right angles. </a:t>
            </a:r>
          </a:p>
          <a:p>
            <a:pPr marL="109728" indent="0">
              <a:buNone/>
            </a:pPr>
            <a:r>
              <a:rPr lang="en-GB" dirty="0">
                <a:latin typeface="Calibri" panose="020F0502020204030204" pitchFamily="34" charset="0"/>
              </a:rPr>
              <a:t>Hence: magnitude of velocity relative to the </a:t>
            </a:r>
            <a:r>
              <a:rPr lang="en-GB" dirty="0" smtClean="0">
                <a:latin typeface="Calibri" panose="020F0502020204030204" pitchFamily="34" charset="0"/>
              </a:rPr>
              <a:t>ground</a:t>
            </a:r>
            <a:r>
              <a:rPr lang="en-GB" dirty="0">
                <a:latin typeface="Calibri" panose="020F0502020204030204" pitchFamily="34" charset="0"/>
              </a:rPr>
              <a:t> </a:t>
            </a:r>
            <a:endParaRPr lang="en-GB" dirty="0" smtClean="0">
              <a:latin typeface="Calibri" panose="020F0502020204030204" pitchFamily="34" charset="0"/>
            </a:endParaRPr>
          </a:p>
          <a:p>
            <a:pPr marL="109728" indent="0">
              <a:buNone/>
            </a:pPr>
            <a:r>
              <a:rPr lang="en-GB" dirty="0" smtClean="0">
                <a:latin typeface="Calibri" panose="020F0502020204030204" pitchFamily="34" charset="0"/>
              </a:rPr>
              <a:t>= 3.6 ms</a:t>
            </a:r>
            <a:r>
              <a:rPr lang="en-GB" baseline="30000" dirty="0" smtClean="0">
                <a:latin typeface="Calibri" panose="020F0502020204030204" pitchFamily="34" charset="0"/>
              </a:rPr>
              <a:t>-1</a:t>
            </a:r>
            <a:r>
              <a:rPr lang="en-GB" dirty="0" smtClean="0">
                <a:latin typeface="Calibri" panose="020F0502020204030204" pitchFamily="34" charset="0"/>
              </a:rPr>
              <a:t> </a:t>
            </a:r>
            <a:endParaRPr lang="en-GB" dirty="0">
              <a:latin typeface="Calibri" panose="020F0502020204030204" pitchFamily="34" charset="0"/>
            </a:endParaRPr>
          </a:p>
          <a:p>
            <a:pPr marL="109728" indent="0">
              <a:buNone/>
            </a:pPr>
            <a:r>
              <a:rPr lang="en-GB" dirty="0" smtClean="0">
                <a:latin typeface="Calibri" panose="020F0502020204030204" pitchFamily="34" charset="0"/>
              </a:rPr>
              <a:t>The </a:t>
            </a:r>
            <a:r>
              <a:rPr lang="en-GB" dirty="0">
                <a:latin typeface="Calibri" panose="020F0502020204030204" pitchFamily="34" charset="0"/>
              </a:rPr>
              <a:t>direction is found by drawing a vector </a:t>
            </a:r>
            <a:r>
              <a:rPr lang="en-GB" dirty="0" smtClean="0">
                <a:latin typeface="Calibri" panose="020F0502020204030204" pitchFamily="34" charset="0"/>
              </a:rPr>
              <a:t>diagram or using trigonometry. It is 33.7° due East of North.</a:t>
            </a:r>
            <a:endParaRPr lang="en-GB" dirty="0">
              <a:latin typeface="Calibri" panose="020F0502020204030204" pitchFamily="34" charset="0"/>
            </a:endParaRPr>
          </a:p>
          <a:p>
            <a:endParaRPr lang="en-GB" dirty="0" smtClean="0">
              <a:latin typeface="Calibri" panose="020F0502020204030204" pitchFamily="34" charset="0"/>
            </a:endParaRPr>
          </a:p>
          <a:p>
            <a:pPr marL="109728" indent="0">
              <a:buNone/>
            </a:pPr>
            <a:r>
              <a:rPr lang="en-GB" dirty="0" smtClean="0">
                <a:latin typeface="Calibri" panose="020F0502020204030204" pitchFamily="34" charset="0"/>
              </a:rPr>
              <a:t>2</a:t>
            </a:r>
            <a:r>
              <a:rPr lang="en-GB" dirty="0">
                <a:latin typeface="Calibri" panose="020F0502020204030204" pitchFamily="34" charset="0"/>
              </a:rPr>
              <a:t>. After 20 s, the displacement of the bird is found from displacement = velocity </a:t>
            </a:r>
            <a:r>
              <a:rPr lang="en-GB" dirty="0" smtClean="0">
                <a:latin typeface="Calibri" panose="020F0502020204030204" pitchFamily="34" charset="0"/>
              </a:rPr>
              <a:t>x </a:t>
            </a:r>
            <a:r>
              <a:rPr lang="en-GB" dirty="0">
                <a:latin typeface="Calibri" panose="020F0502020204030204" pitchFamily="34" charset="0"/>
              </a:rPr>
              <a:t>time. The direction of displacement is as for velocity if the velocity is constant. The magnitude of the displacement is simply 3.6 m s</a:t>
            </a:r>
            <a:r>
              <a:rPr lang="en-GB" baseline="30000" dirty="0">
                <a:latin typeface="Calibri" panose="020F0502020204030204" pitchFamily="34" charset="0"/>
              </a:rPr>
              <a:t>–1</a:t>
            </a:r>
            <a:r>
              <a:rPr lang="en-GB" dirty="0">
                <a:latin typeface="Calibri" panose="020F0502020204030204" pitchFamily="34" charset="0"/>
              </a:rPr>
              <a:t> </a:t>
            </a:r>
            <a:r>
              <a:rPr lang="en-GB" dirty="0" smtClean="0">
                <a:latin typeface="Calibri" panose="020F0502020204030204" pitchFamily="34" charset="0"/>
              </a:rPr>
              <a:t>x 20 </a:t>
            </a:r>
            <a:r>
              <a:rPr lang="en-GB" dirty="0">
                <a:latin typeface="Calibri" panose="020F0502020204030204" pitchFamily="34" charset="0"/>
              </a:rPr>
              <a:t>s = 72 m</a:t>
            </a:r>
            <a:r>
              <a:rPr lang="en-GB" dirty="0" smtClean="0">
                <a:latin typeface="Calibri" panose="020F0502020204030204" pitchFamily="34" charset="0"/>
              </a:rPr>
              <a:t>.</a:t>
            </a:r>
          </a:p>
          <a:p>
            <a:pPr marL="109728" indent="0">
              <a:buNone/>
            </a:pPr>
            <a:endParaRPr lang="en-GB" dirty="0">
              <a:latin typeface="Calibri" panose="020F0502020204030204" pitchFamily="34" charset="0"/>
            </a:endParaRPr>
          </a:p>
          <a:p>
            <a:pPr marL="109728" indent="0">
              <a:buNone/>
            </a:pPr>
            <a:r>
              <a:rPr lang="en-GB" dirty="0" smtClean="0">
                <a:latin typeface="Calibri" panose="020F0502020204030204" pitchFamily="34" charset="0"/>
              </a:rPr>
              <a:t>3</a:t>
            </a:r>
            <a:r>
              <a:rPr lang="en-GB" dirty="0">
                <a:latin typeface="Calibri" panose="020F0502020204030204" pitchFamily="34" charset="0"/>
              </a:rPr>
              <a:t>. To fly due north, the bird has to fly in such a direction that it has a component of its velocity that cancels out the velocity of the wind.  This means that it has to have a component of velocity equal to 2 m s</a:t>
            </a:r>
            <a:r>
              <a:rPr lang="en-GB" baseline="30000" dirty="0">
                <a:latin typeface="Calibri" panose="020F0502020204030204" pitchFamily="34" charset="0"/>
              </a:rPr>
              <a:t>–1</a:t>
            </a:r>
            <a:r>
              <a:rPr lang="en-GB" dirty="0">
                <a:latin typeface="Calibri" panose="020F0502020204030204" pitchFamily="34" charset="0"/>
              </a:rPr>
              <a:t> west. </a:t>
            </a:r>
          </a:p>
        </p:txBody>
      </p:sp>
      <p:sp>
        <p:nvSpPr>
          <p:cNvPr id="4" name="Rectangle 3"/>
          <p:cNvSpPr/>
          <p:nvPr/>
        </p:nvSpPr>
        <p:spPr>
          <a:xfrm>
            <a:off x="0" y="0"/>
            <a:ext cx="9108504" cy="338554"/>
          </a:xfrm>
          <a:prstGeom prst="rect">
            <a:avLst/>
          </a:prstGeom>
        </p:spPr>
        <p:txBody>
          <a:bodyPr wrap="square">
            <a:spAutoFit/>
          </a:bodyPr>
          <a:lstStyle/>
          <a:p>
            <a:r>
              <a:rPr lang="en-GB" sz="1600" dirty="0" smtClean="0">
                <a:solidFill>
                  <a:schemeClr val="bg1"/>
                </a:solidFill>
              </a:rPr>
              <a:t>LO: State the difference between scalars and vectors. Explain how we add and resolve vectors.</a:t>
            </a:r>
            <a:endParaRPr lang="en-GB" sz="1600" dirty="0">
              <a:solidFill>
                <a:schemeClr val="bg1"/>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5239313"/>
            <a:ext cx="5130404" cy="152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21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0"/>
                                        </p:tgtEl>
                                        <p:attrNameLst>
                                          <p:attrName>style.visibility</p:attrName>
                                        </p:attrNameLst>
                                      </p:cBhvr>
                                      <p:to>
                                        <p:strVal val="visible"/>
                                      </p:to>
                                    </p:set>
                                    <p:animEffect transition="in" filter="fade">
                                      <p:cBhvr>
                                        <p:cTn id="3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68"/>
            <a:ext cx="8229600" cy="1066800"/>
          </a:xfrm>
        </p:spPr>
        <p:txBody>
          <a:bodyPr>
            <a:normAutofit/>
          </a:bodyPr>
          <a:lstStyle/>
          <a:p>
            <a:r>
              <a:rPr lang="en-GB" b="1" dirty="0" smtClean="0">
                <a:latin typeface="Calibri" panose="020F0502020204030204" pitchFamily="34" charset="0"/>
              </a:rPr>
              <a:t>Starter: Effects on acceleration</a:t>
            </a:r>
            <a:endParaRPr lang="en-GB" b="1" dirty="0">
              <a:latin typeface="Calibri" panose="020F0502020204030204" pitchFamily="34" charset="0"/>
            </a:endParaRPr>
          </a:p>
        </p:txBody>
      </p:sp>
      <p:sp>
        <p:nvSpPr>
          <p:cNvPr id="3" name="Content Placeholder 2"/>
          <p:cNvSpPr>
            <a:spLocks noGrp="1"/>
          </p:cNvSpPr>
          <p:nvPr>
            <p:ph idx="1"/>
          </p:nvPr>
        </p:nvSpPr>
        <p:spPr>
          <a:xfrm>
            <a:off x="457200" y="1196752"/>
            <a:ext cx="8229600" cy="5328592"/>
          </a:xfrm>
        </p:spPr>
        <p:txBody>
          <a:bodyPr>
            <a:normAutofit/>
          </a:bodyPr>
          <a:lstStyle/>
          <a:p>
            <a:pPr marL="624078" indent="-514350">
              <a:buFont typeface="+mj-lt"/>
              <a:buAutoNum type="arabicPeriod"/>
            </a:pPr>
            <a:r>
              <a:rPr lang="en-US" sz="3200" dirty="0" smtClean="0">
                <a:latin typeface="Calibri" pitchFamily="34" charset="0"/>
              </a:rPr>
              <a:t>We are going to complete this practical as a class. Read the instructions, stick them in your log book and draw the results table.</a:t>
            </a:r>
          </a:p>
          <a:p>
            <a:pPr marL="109728" indent="0">
              <a:buNone/>
            </a:pPr>
            <a:endParaRPr lang="en-US" sz="3200" dirty="0">
              <a:latin typeface="Calibri"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a:t>
            </a:r>
            <a:r>
              <a:rPr lang="en-GB" sz="1400" dirty="0">
                <a:solidFill>
                  <a:schemeClr val="bg1"/>
                </a:solidFill>
              </a:rPr>
              <a:t>Apply the equation to different situations and describe situations in which it can not be used.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852936"/>
            <a:ext cx="6696744" cy="390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20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88"/>
            <a:ext cx="8229600" cy="1066800"/>
          </a:xfrm>
        </p:spPr>
        <p:txBody>
          <a:bodyPr>
            <a:normAutofit/>
          </a:bodyPr>
          <a:lstStyle/>
          <a:p>
            <a:r>
              <a:rPr lang="en-GB" b="1" dirty="0" smtClean="0">
                <a:latin typeface="Calibri" panose="020F0502020204030204" pitchFamily="34" charset="0"/>
              </a:rPr>
              <a:t>Rockets and lifts</a:t>
            </a:r>
            <a:endParaRPr lang="en-GB" b="1" dirty="0">
              <a:latin typeface="Calibri" panose="020F0502020204030204" pitchFamily="34" charset="0"/>
            </a:endParaRPr>
          </a:p>
        </p:txBody>
      </p:sp>
      <p:sp>
        <p:nvSpPr>
          <p:cNvPr id="3" name="Content Placeholder 2"/>
          <p:cNvSpPr>
            <a:spLocks noGrp="1"/>
          </p:cNvSpPr>
          <p:nvPr>
            <p:ph idx="1"/>
          </p:nvPr>
        </p:nvSpPr>
        <p:spPr>
          <a:xfrm>
            <a:off x="457200" y="980728"/>
            <a:ext cx="8229600" cy="5544616"/>
          </a:xfrm>
        </p:spPr>
        <p:txBody>
          <a:bodyPr>
            <a:normAutofit/>
          </a:bodyPr>
          <a:lstStyle/>
          <a:p>
            <a:pPr>
              <a:buFont typeface="Wingdings" panose="05000000000000000000" pitchFamily="2" charset="2"/>
              <a:buChar char="v"/>
            </a:pPr>
            <a:r>
              <a:rPr lang="de-DE" sz="3200" dirty="0" smtClean="0">
                <a:latin typeface="Calibri" pitchFamily="34" charset="0"/>
              </a:rPr>
              <a:t>F </a:t>
            </a:r>
            <a:r>
              <a:rPr lang="de-DE" sz="3200" dirty="0">
                <a:latin typeface="Calibri" pitchFamily="34" charset="0"/>
              </a:rPr>
              <a:t>= ma </a:t>
            </a:r>
            <a:r>
              <a:rPr lang="de-DE" sz="3200" dirty="0" smtClean="0">
                <a:latin typeface="Calibri" pitchFamily="34" charset="0"/>
                <a:sym typeface="Wingdings" panose="05000000000000000000" pitchFamily="2" charset="2"/>
              </a:rPr>
              <a:t></a:t>
            </a:r>
            <a:r>
              <a:rPr lang="de-DE" sz="3200" dirty="0" smtClean="0">
                <a:latin typeface="Calibri" pitchFamily="34" charset="0"/>
              </a:rPr>
              <a:t> </a:t>
            </a:r>
            <a:r>
              <a:rPr lang="de-DE" sz="3200" dirty="0">
                <a:latin typeface="Calibri" pitchFamily="34" charset="0"/>
              </a:rPr>
              <a:t>F = T – mg </a:t>
            </a:r>
            <a:r>
              <a:rPr lang="de-DE" sz="3200" dirty="0" smtClean="0">
                <a:latin typeface="Calibri" pitchFamily="34" charset="0"/>
                <a:sym typeface="Wingdings" panose="05000000000000000000" pitchFamily="2" charset="2"/>
              </a:rPr>
              <a:t></a:t>
            </a:r>
            <a:r>
              <a:rPr lang="de-DE" sz="3200" dirty="0" smtClean="0">
                <a:latin typeface="Calibri" pitchFamily="34" charset="0"/>
              </a:rPr>
              <a:t> </a:t>
            </a:r>
            <a:r>
              <a:rPr lang="de-DE" sz="3200" dirty="0">
                <a:latin typeface="Calibri" pitchFamily="34" charset="0"/>
              </a:rPr>
              <a:t>T – mg = ma </a:t>
            </a:r>
          </a:p>
          <a:p>
            <a:pPr>
              <a:buFont typeface="Wingdings" panose="05000000000000000000" pitchFamily="2" charset="2"/>
              <a:buChar char="v"/>
            </a:pPr>
            <a:r>
              <a:rPr lang="de-DE" sz="3200" dirty="0">
                <a:latin typeface="Calibri" pitchFamily="34" charset="0"/>
              </a:rPr>
              <a:t>T = mg + ma</a:t>
            </a:r>
          </a:p>
          <a:p>
            <a:pPr marL="624078" indent="-514350">
              <a:buFont typeface="+mj-lt"/>
              <a:buAutoNum type="arabicPeriod"/>
            </a:pPr>
            <a:endParaRPr lang="en-US" sz="3200" dirty="0">
              <a:latin typeface="Calibri"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a:t>
            </a:r>
            <a:r>
              <a:rPr lang="en-GB" sz="1400" dirty="0">
                <a:solidFill>
                  <a:schemeClr val="bg1"/>
                </a:solidFill>
              </a:rPr>
              <a:t>Apply the equation to different situations and describe situations in which it can not be used.</a:t>
            </a:r>
          </a:p>
        </p:txBody>
      </p:sp>
      <p:pic>
        <p:nvPicPr>
          <p:cNvPr id="4098" name="Picture 2" descr="http://images.sciencelibrary.info/physics/topic01/15/lift_reaction-for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211520"/>
            <a:ext cx="4128393" cy="450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99992" y="2211520"/>
            <a:ext cx="4320480" cy="2677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400" dirty="0" smtClean="0">
                <a:latin typeface="Calibri" panose="020F0502020204030204" pitchFamily="34" charset="0"/>
              </a:rPr>
              <a:t>Question:</a:t>
            </a:r>
          </a:p>
          <a:p>
            <a:r>
              <a:rPr lang="en-GB" sz="2400" dirty="0" smtClean="0">
                <a:latin typeface="Calibri" panose="020F0502020204030204" pitchFamily="34" charset="0"/>
              </a:rPr>
              <a:t>A passenger travels in a lift that is accelerating upwards at a rate of 1.5 ms</a:t>
            </a:r>
            <a:r>
              <a:rPr lang="en-GB" sz="2400" baseline="30000" dirty="0" smtClean="0">
                <a:latin typeface="Calibri" panose="020F0502020204030204" pitchFamily="34" charset="0"/>
              </a:rPr>
              <a:t>-2</a:t>
            </a:r>
            <a:r>
              <a:rPr lang="en-GB" sz="2400" dirty="0" smtClean="0">
                <a:latin typeface="Calibri" panose="020F0502020204030204" pitchFamily="34" charset="0"/>
              </a:rPr>
              <a:t>. The passenger has a mass of 62 kg and the lift has a mass of 250 kg. Calculate the tension in the lift cable. </a:t>
            </a:r>
            <a:endParaRPr lang="en-GB" sz="2400" dirty="0">
              <a:latin typeface="Calibri" panose="020F0502020204030204" pitchFamily="34" charset="0"/>
            </a:endParaRPr>
          </a:p>
        </p:txBody>
      </p:sp>
      <p:sp>
        <p:nvSpPr>
          <p:cNvPr id="7" name="TextBox 6"/>
          <p:cNvSpPr txBox="1"/>
          <p:nvPr/>
        </p:nvSpPr>
        <p:spPr>
          <a:xfrm>
            <a:off x="4499992" y="4974267"/>
            <a:ext cx="4320480"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400" dirty="0" smtClean="0">
                <a:latin typeface="Calibri" panose="020F0502020204030204" pitchFamily="34" charset="0"/>
              </a:rPr>
              <a:t>Answer:</a:t>
            </a:r>
          </a:p>
          <a:p>
            <a:r>
              <a:rPr lang="en-GB" sz="2400" dirty="0" smtClean="0">
                <a:latin typeface="Calibri" panose="020F0502020204030204" pitchFamily="34" charset="0"/>
              </a:rPr>
              <a:t>T = ((62 + 250) x 9.81) + ((62 + 250) x 1.5)</a:t>
            </a:r>
          </a:p>
          <a:p>
            <a:r>
              <a:rPr lang="en-GB" sz="2400" dirty="0" smtClean="0">
                <a:latin typeface="Calibri" panose="020F0502020204030204" pitchFamily="34" charset="0"/>
              </a:rPr>
              <a:t>T = 3060 + 468 = </a:t>
            </a:r>
            <a:r>
              <a:rPr lang="en-GB" sz="2400" u="sng" dirty="0" smtClean="0">
                <a:latin typeface="Calibri" panose="020F0502020204030204" pitchFamily="34" charset="0"/>
              </a:rPr>
              <a:t>3500 N (2 </a:t>
            </a:r>
            <a:r>
              <a:rPr lang="en-GB" sz="2400" u="sng" dirty="0" err="1" smtClean="0">
                <a:latin typeface="Calibri" panose="020F0502020204030204" pitchFamily="34" charset="0"/>
              </a:rPr>
              <a:t>s.f.</a:t>
            </a:r>
            <a:r>
              <a:rPr lang="en-GB" sz="2400" u="sng" dirty="0" smtClean="0">
                <a:latin typeface="Calibri" panose="020F0502020204030204" pitchFamily="34" charset="0"/>
              </a:rPr>
              <a:t>)</a:t>
            </a:r>
            <a:endParaRPr lang="en-GB" sz="2400" dirty="0">
              <a:latin typeface="Calibri" panose="020F0502020204030204" pitchFamily="34" charset="0"/>
            </a:endParaRPr>
          </a:p>
        </p:txBody>
      </p:sp>
    </p:spTree>
    <p:extLst>
      <p:ext uri="{BB962C8B-B14F-4D97-AF65-F5344CB8AC3E}">
        <p14:creationId xmlns:p14="http://schemas.microsoft.com/office/powerpoint/2010/main" val="19386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88"/>
            <a:ext cx="8229600" cy="1066800"/>
          </a:xfrm>
        </p:spPr>
        <p:txBody>
          <a:bodyPr>
            <a:normAutofit/>
          </a:bodyPr>
          <a:lstStyle/>
          <a:p>
            <a:r>
              <a:rPr lang="en-GB" b="1" dirty="0" smtClean="0">
                <a:latin typeface="Calibri" panose="020F0502020204030204" pitchFamily="34" charset="0"/>
              </a:rPr>
              <a:t>Pulleys</a:t>
            </a:r>
            <a:endParaRPr lang="en-GB" b="1" dirty="0">
              <a:latin typeface="Calibri" panose="020F0502020204030204" pitchFamily="34" charset="0"/>
            </a:endParaRPr>
          </a:p>
        </p:txBody>
      </p:sp>
      <p:sp>
        <p:nvSpPr>
          <p:cNvPr id="3" name="Content Placeholder 2"/>
          <p:cNvSpPr>
            <a:spLocks noGrp="1"/>
          </p:cNvSpPr>
          <p:nvPr>
            <p:ph idx="1"/>
          </p:nvPr>
        </p:nvSpPr>
        <p:spPr>
          <a:xfrm>
            <a:off x="457200" y="980728"/>
            <a:ext cx="5338936" cy="5544616"/>
          </a:xfrm>
        </p:spPr>
        <p:txBody>
          <a:bodyPr>
            <a:normAutofit lnSpcReduction="10000"/>
          </a:bodyPr>
          <a:lstStyle/>
          <a:p>
            <a:pPr>
              <a:buFont typeface="Wingdings" panose="05000000000000000000" pitchFamily="2" charset="2"/>
              <a:buChar char="v"/>
            </a:pPr>
            <a:r>
              <a:rPr lang="en-GB" sz="3200" dirty="0">
                <a:latin typeface="Calibri" pitchFamily="34" charset="0"/>
              </a:rPr>
              <a:t>If two masses, one small (m) and one large (M) hang on either side of a pulley on a thread of tension T, mass m will accelerate upwards and mass M will accelerate downwards:</a:t>
            </a:r>
          </a:p>
          <a:p>
            <a:pPr>
              <a:buFont typeface="Wingdings" panose="05000000000000000000" pitchFamily="2" charset="2"/>
              <a:buChar char="v"/>
            </a:pPr>
            <a:endParaRPr lang="en-GB" sz="3200" dirty="0">
              <a:latin typeface="Calibri" pitchFamily="34" charset="0"/>
            </a:endParaRPr>
          </a:p>
          <a:p>
            <a:pPr>
              <a:buFont typeface="Wingdings" panose="05000000000000000000" pitchFamily="2" charset="2"/>
              <a:buChar char="v"/>
            </a:pPr>
            <a:r>
              <a:rPr lang="en-GB" sz="3200" dirty="0">
                <a:latin typeface="Calibri" pitchFamily="34" charset="0"/>
              </a:rPr>
              <a:t>Mass M </a:t>
            </a:r>
            <a:r>
              <a:rPr lang="en-GB" sz="3200" dirty="0" smtClean="0">
                <a:latin typeface="Calibri" pitchFamily="34" charset="0"/>
                <a:sym typeface="Wingdings" panose="05000000000000000000" pitchFamily="2" charset="2"/>
              </a:rPr>
              <a:t></a:t>
            </a:r>
            <a:r>
              <a:rPr lang="en-GB" sz="3200" dirty="0" smtClean="0">
                <a:latin typeface="Calibri" pitchFamily="34" charset="0"/>
              </a:rPr>
              <a:t> </a:t>
            </a:r>
            <a:r>
              <a:rPr lang="en-GB" sz="3200" dirty="0">
                <a:latin typeface="Calibri" pitchFamily="34" charset="0"/>
              </a:rPr>
              <a:t>Mg – T = Ma</a:t>
            </a:r>
          </a:p>
          <a:p>
            <a:pPr>
              <a:buFont typeface="Wingdings" panose="05000000000000000000" pitchFamily="2" charset="2"/>
              <a:buChar char="v"/>
            </a:pPr>
            <a:r>
              <a:rPr lang="en-GB" sz="3200" dirty="0">
                <a:latin typeface="Calibri" pitchFamily="34" charset="0"/>
              </a:rPr>
              <a:t>Mass m </a:t>
            </a:r>
            <a:r>
              <a:rPr lang="en-GB" sz="3200" dirty="0" smtClean="0">
                <a:latin typeface="Calibri" pitchFamily="34" charset="0"/>
                <a:sym typeface="Wingdings" panose="05000000000000000000" pitchFamily="2" charset="2"/>
              </a:rPr>
              <a:t></a:t>
            </a:r>
            <a:r>
              <a:rPr lang="en-GB" sz="3200" dirty="0" smtClean="0">
                <a:latin typeface="Calibri" pitchFamily="34" charset="0"/>
              </a:rPr>
              <a:t> </a:t>
            </a:r>
            <a:r>
              <a:rPr lang="en-GB" sz="3200" dirty="0">
                <a:latin typeface="Calibri" pitchFamily="34" charset="0"/>
              </a:rPr>
              <a:t>T – mg = ma</a:t>
            </a:r>
          </a:p>
          <a:p>
            <a:pPr>
              <a:buFont typeface="Wingdings" panose="05000000000000000000" pitchFamily="2" charset="2"/>
              <a:buChar char="v"/>
            </a:pPr>
            <a:r>
              <a:rPr lang="en-GB" sz="3200" dirty="0">
                <a:latin typeface="Calibri" pitchFamily="34" charset="0"/>
              </a:rPr>
              <a:t>Adding them together </a:t>
            </a:r>
            <a:r>
              <a:rPr lang="en-GB" sz="3200" dirty="0" smtClean="0">
                <a:latin typeface="Calibri" pitchFamily="34" charset="0"/>
                <a:sym typeface="Wingdings" panose="05000000000000000000" pitchFamily="2" charset="2"/>
              </a:rPr>
              <a:t></a:t>
            </a:r>
            <a:r>
              <a:rPr lang="en-GB" sz="3200" dirty="0" smtClean="0">
                <a:latin typeface="Calibri" pitchFamily="34" charset="0"/>
              </a:rPr>
              <a:t> </a:t>
            </a:r>
            <a:r>
              <a:rPr lang="en-GB" sz="3200" dirty="0">
                <a:latin typeface="Calibri" pitchFamily="34" charset="0"/>
              </a:rPr>
              <a:t>Mg – mg = (M + m)a</a:t>
            </a:r>
          </a:p>
          <a:p>
            <a:pPr marL="624078" indent="-514350">
              <a:buFont typeface="+mj-lt"/>
              <a:buAutoNum type="arabicPeriod"/>
            </a:pPr>
            <a:endParaRPr lang="en-US" sz="3200" dirty="0">
              <a:latin typeface="Calibri"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a:t>
            </a:r>
            <a:r>
              <a:rPr lang="en-GB" sz="1400" dirty="0">
                <a:solidFill>
                  <a:schemeClr val="bg1"/>
                </a:solidFill>
              </a:rPr>
              <a:t>Apply the equation to different situations and describe situations in which it can not be used.</a:t>
            </a:r>
          </a:p>
        </p:txBody>
      </p:sp>
      <p:pic>
        <p:nvPicPr>
          <p:cNvPr id="5122" name="Picture 2" descr="http://i.stack.imgur.com/9srFF.jpg"/>
          <p:cNvPicPr>
            <a:picLocks noChangeAspect="1" noChangeArrowheads="1"/>
          </p:cNvPicPr>
          <p:nvPr/>
        </p:nvPicPr>
        <p:blipFill rotWithShape="1">
          <a:blip r:embed="rId2">
            <a:extLst>
              <a:ext uri="{28A0092B-C50C-407E-A947-70E740481C1C}">
                <a14:useLocalDpi xmlns:a14="http://schemas.microsoft.com/office/drawing/2010/main" val="0"/>
              </a:ext>
            </a:extLst>
          </a:blip>
          <a:srcRect l="10919" r="51161"/>
          <a:stretch/>
        </p:blipFill>
        <p:spPr bwMode="auto">
          <a:xfrm>
            <a:off x="5796136" y="836712"/>
            <a:ext cx="2889504"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6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88"/>
            <a:ext cx="8229600" cy="1066800"/>
          </a:xfrm>
        </p:spPr>
        <p:txBody>
          <a:bodyPr>
            <a:normAutofit/>
          </a:bodyPr>
          <a:lstStyle/>
          <a:p>
            <a:r>
              <a:rPr lang="en-GB" b="1" dirty="0" smtClean="0">
                <a:latin typeface="Calibri" panose="020F0502020204030204" pitchFamily="34" charset="0"/>
              </a:rPr>
              <a:t>Pulleys</a:t>
            </a:r>
            <a:endParaRPr lang="en-GB" b="1" dirty="0">
              <a:latin typeface="Calibri" panose="020F0502020204030204" pitchFamily="34" charset="0"/>
            </a:endParaRPr>
          </a:p>
        </p:txBody>
      </p:sp>
      <p:sp>
        <p:nvSpPr>
          <p:cNvPr id="3" name="Content Placeholder 2"/>
          <p:cNvSpPr>
            <a:spLocks noGrp="1"/>
          </p:cNvSpPr>
          <p:nvPr>
            <p:ph idx="1"/>
          </p:nvPr>
        </p:nvSpPr>
        <p:spPr>
          <a:xfrm>
            <a:off x="457200" y="980728"/>
            <a:ext cx="8435280" cy="2160240"/>
          </a:xfrm>
        </p:spPr>
        <p:txBody>
          <a:bodyPr>
            <a:normAutofit/>
          </a:bodyPr>
          <a:lstStyle/>
          <a:p>
            <a:pPr>
              <a:buFont typeface="Wingdings" panose="05000000000000000000" pitchFamily="2" charset="2"/>
              <a:buChar char="v"/>
            </a:pPr>
            <a:r>
              <a:rPr lang="en-GB" sz="3200" dirty="0" smtClean="0">
                <a:latin typeface="Calibri" pitchFamily="34" charset="0"/>
              </a:rPr>
              <a:t>Mass </a:t>
            </a:r>
            <a:r>
              <a:rPr lang="en-GB" sz="3200" dirty="0">
                <a:latin typeface="Calibri" pitchFamily="34" charset="0"/>
              </a:rPr>
              <a:t>M </a:t>
            </a:r>
            <a:r>
              <a:rPr lang="en-GB" sz="3200" dirty="0" smtClean="0">
                <a:latin typeface="Calibri" pitchFamily="34" charset="0"/>
                <a:sym typeface="Wingdings" panose="05000000000000000000" pitchFamily="2" charset="2"/>
              </a:rPr>
              <a:t></a:t>
            </a:r>
            <a:r>
              <a:rPr lang="en-GB" sz="3200" dirty="0" smtClean="0">
                <a:latin typeface="Calibri" pitchFamily="34" charset="0"/>
              </a:rPr>
              <a:t> </a:t>
            </a:r>
            <a:r>
              <a:rPr lang="en-GB" sz="3200" dirty="0">
                <a:latin typeface="Calibri" pitchFamily="34" charset="0"/>
              </a:rPr>
              <a:t>Mg – T = Ma</a:t>
            </a:r>
          </a:p>
          <a:p>
            <a:pPr>
              <a:buFont typeface="Wingdings" panose="05000000000000000000" pitchFamily="2" charset="2"/>
              <a:buChar char="v"/>
            </a:pPr>
            <a:r>
              <a:rPr lang="en-GB" sz="3200" dirty="0">
                <a:latin typeface="Calibri" pitchFamily="34" charset="0"/>
              </a:rPr>
              <a:t>Mass m </a:t>
            </a:r>
            <a:r>
              <a:rPr lang="en-GB" sz="3200" dirty="0" smtClean="0">
                <a:latin typeface="Calibri" pitchFamily="34" charset="0"/>
                <a:sym typeface="Wingdings" panose="05000000000000000000" pitchFamily="2" charset="2"/>
              </a:rPr>
              <a:t></a:t>
            </a:r>
            <a:r>
              <a:rPr lang="en-GB" sz="3200" dirty="0" smtClean="0">
                <a:latin typeface="Calibri" pitchFamily="34" charset="0"/>
              </a:rPr>
              <a:t> </a:t>
            </a:r>
            <a:r>
              <a:rPr lang="en-GB" sz="3200" dirty="0">
                <a:latin typeface="Calibri" pitchFamily="34" charset="0"/>
              </a:rPr>
              <a:t>T – mg = ma</a:t>
            </a:r>
          </a:p>
          <a:p>
            <a:pPr>
              <a:buFont typeface="Wingdings" panose="05000000000000000000" pitchFamily="2" charset="2"/>
              <a:buChar char="v"/>
            </a:pPr>
            <a:r>
              <a:rPr lang="en-GB" sz="3200" dirty="0">
                <a:latin typeface="Calibri" pitchFamily="34" charset="0"/>
              </a:rPr>
              <a:t>Adding them together </a:t>
            </a:r>
            <a:r>
              <a:rPr lang="en-GB" sz="3200" dirty="0" smtClean="0">
                <a:latin typeface="Calibri" pitchFamily="34" charset="0"/>
                <a:sym typeface="Wingdings" panose="05000000000000000000" pitchFamily="2" charset="2"/>
              </a:rPr>
              <a:t></a:t>
            </a:r>
            <a:r>
              <a:rPr lang="en-GB" sz="3200" dirty="0" smtClean="0">
                <a:latin typeface="Calibri" pitchFamily="34" charset="0"/>
              </a:rPr>
              <a:t> </a:t>
            </a:r>
            <a:r>
              <a:rPr lang="en-GB" sz="3200" dirty="0">
                <a:latin typeface="Calibri" pitchFamily="34" charset="0"/>
              </a:rPr>
              <a:t>Mg – mg = (M + m)a</a:t>
            </a:r>
          </a:p>
          <a:p>
            <a:pPr marL="624078" indent="-514350">
              <a:buFont typeface="+mj-lt"/>
              <a:buAutoNum type="arabicPeriod"/>
            </a:pPr>
            <a:endParaRPr lang="en-US" sz="3200" dirty="0">
              <a:latin typeface="Calibri"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a:t>
            </a:r>
            <a:r>
              <a:rPr lang="en-GB" sz="1400" dirty="0">
                <a:solidFill>
                  <a:schemeClr val="bg1"/>
                </a:solidFill>
              </a:rPr>
              <a:t>Apply the equation to different situations and describe situations in which it can not be used.</a:t>
            </a:r>
          </a:p>
        </p:txBody>
      </p:sp>
      <p:sp>
        <p:nvSpPr>
          <p:cNvPr id="5" name="TextBox 4"/>
          <p:cNvSpPr txBox="1"/>
          <p:nvPr/>
        </p:nvSpPr>
        <p:spPr>
          <a:xfrm>
            <a:off x="467544" y="2564904"/>
            <a:ext cx="8280920"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400" dirty="0" smtClean="0">
                <a:latin typeface="Calibri" panose="020F0502020204030204" pitchFamily="34" charset="0"/>
              </a:rPr>
              <a:t>Question:</a:t>
            </a:r>
          </a:p>
          <a:p>
            <a:r>
              <a:rPr lang="en-GB" sz="2400" dirty="0" smtClean="0">
                <a:latin typeface="Calibri" panose="020F0502020204030204" pitchFamily="34" charset="0"/>
              </a:rPr>
              <a:t>Two masses, one of 5 kg and one of 8 kg are connected by a string that does not stretch and passes over a frictionless pulley as shown. Calculate the tension in the string and the acceleration of the masses.</a:t>
            </a:r>
            <a:endParaRPr lang="en-GB" sz="24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458432" y="4581128"/>
                <a:ext cx="8280920" cy="2167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400" dirty="0" smtClean="0">
                    <a:latin typeface="Calibri" panose="020F0502020204030204" pitchFamily="34" charset="0"/>
                  </a:rPr>
                  <a:t>Answer:</a:t>
                </a:r>
              </a:p>
              <a:p>
                <a:r>
                  <a:rPr lang="en-GB" sz="2400" dirty="0" smtClean="0">
                    <a:latin typeface="Calibri" panose="020F0502020204030204" pitchFamily="34" charset="0"/>
                  </a:rPr>
                  <a:t>Mg – mg = (</a:t>
                </a:r>
                <a:r>
                  <a:rPr lang="en-GB" sz="2400" dirty="0" err="1" smtClean="0">
                    <a:latin typeface="Calibri" panose="020F0502020204030204" pitchFamily="34" charset="0"/>
                  </a:rPr>
                  <a:t>M+m</a:t>
                </a:r>
                <a:r>
                  <a:rPr lang="en-GB" sz="2400" dirty="0" smtClean="0">
                    <a:latin typeface="Calibri" panose="020F0502020204030204" pitchFamily="34" charset="0"/>
                  </a:rPr>
                  <a:t>)a</a:t>
                </a:r>
              </a:p>
              <a:p>
                <a:r>
                  <a:rPr lang="en-GB" sz="2400" dirty="0" smtClean="0">
                    <a:latin typeface="Calibri" panose="020F0502020204030204" pitchFamily="34" charset="0"/>
                  </a:rPr>
                  <a:t>(8 x 9.81) – (5 x 9.81) = (8+5) x a</a:t>
                </a:r>
              </a:p>
              <a:p>
                <a:r>
                  <a:rPr lang="en-GB" sz="2400" dirty="0" smtClean="0"/>
                  <a:t>a = </a:t>
                </a:r>
                <a14:m>
                  <m:oMath xmlns:m="http://schemas.openxmlformats.org/officeDocument/2006/math">
                    <m:f>
                      <m:fPr>
                        <m:ctrlPr>
                          <a:rPr lang="en-GB" sz="2400" i="1" smtClean="0">
                            <a:latin typeface="Cambria Math" panose="02040503050406030204" pitchFamily="18" charset="0"/>
                          </a:rPr>
                        </m:ctrlPr>
                      </m:fPr>
                      <m:num>
                        <m:d>
                          <m:dPr>
                            <m:ctrlPr>
                              <a:rPr lang="en-GB" sz="2400" b="0" i="1" smtClean="0">
                                <a:latin typeface="Cambria Math" panose="02040503050406030204" pitchFamily="18" charset="0"/>
                              </a:rPr>
                            </m:ctrlPr>
                          </m:dPr>
                          <m:e>
                            <m:r>
                              <a:rPr lang="en-GB" sz="2400" b="0" i="1" smtClean="0">
                                <a:latin typeface="Cambria Math"/>
                              </a:rPr>
                              <m:t>8</m:t>
                            </m:r>
                            <m:r>
                              <a:rPr lang="en-GB" sz="2400" b="0" i="1" smtClean="0">
                                <a:latin typeface="Cambria Math"/>
                              </a:rPr>
                              <m:t>𝑥</m:t>
                            </m:r>
                            <m:r>
                              <a:rPr lang="en-GB" sz="2400" b="0" i="1" smtClean="0">
                                <a:latin typeface="Cambria Math"/>
                              </a:rPr>
                              <m:t>9.81</m:t>
                            </m:r>
                          </m:e>
                        </m:d>
                        <m:r>
                          <a:rPr lang="en-GB" sz="2400" b="0" i="1" smtClean="0">
                            <a:latin typeface="Cambria Math"/>
                          </a:rPr>
                          <m:t>−(5</m:t>
                        </m:r>
                        <m:r>
                          <a:rPr lang="en-GB" sz="2400" b="0" i="1" smtClean="0">
                            <a:latin typeface="Cambria Math"/>
                          </a:rPr>
                          <m:t>𝑥</m:t>
                        </m:r>
                        <m:r>
                          <a:rPr lang="en-GB" sz="2400" b="0" i="1" smtClean="0">
                            <a:latin typeface="Cambria Math"/>
                          </a:rPr>
                          <m:t>9.81)</m:t>
                        </m:r>
                      </m:num>
                      <m:den>
                        <m:r>
                          <a:rPr lang="en-GB" sz="2400" b="0" i="1" smtClean="0">
                            <a:latin typeface="Cambria Math"/>
                          </a:rPr>
                          <m:t>(8+5)</m:t>
                        </m:r>
                      </m:den>
                    </m:f>
                    <m:r>
                      <a:rPr lang="en-GB" sz="2400" b="0" i="1" smtClean="0">
                        <a:latin typeface="Cambria Math"/>
                      </a:rPr>
                      <m:t>=2.26 </m:t>
                    </m:r>
                    <m:r>
                      <a:rPr lang="en-GB" sz="2400" b="0" i="1" smtClean="0">
                        <a:latin typeface="Cambria Math"/>
                      </a:rPr>
                      <m:t>𝑚𝑠</m:t>
                    </m:r>
                    <m:r>
                      <a:rPr lang="en-GB" sz="2400" b="0" i="1" baseline="30000" smtClean="0">
                        <a:latin typeface="Cambria Math"/>
                      </a:rPr>
                      <m:t>−2</m:t>
                    </m:r>
                  </m:oMath>
                </a14:m>
                <a:endParaRPr lang="en-GB" sz="2400" b="0" baseline="30000" dirty="0" smtClean="0"/>
              </a:p>
              <a:p>
                <a:r>
                  <a:rPr lang="en-GB" sz="2400" dirty="0" smtClean="0">
                    <a:latin typeface="Calibri" panose="020F0502020204030204" pitchFamily="34" charset="0"/>
                  </a:rPr>
                  <a:t>T = mg + ma = (5 x 9.81) + (5 x 2.26) = </a:t>
                </a:r>
                <a:r>
                  <a:rPr lang="en-GB" sz="2400" u="sng" dirty="0" smtClean="0">
                    <a:latin typeface="Calibri" panose="020F0502020204030204" pitchFamily="34" charset="0"/>
                  </a:rPr>
                  <a:t>60 N (2 </a:t>
                </a:r>
                <a:r>
                  <a:rPr lang="en-GB" sz="2400" u="sng" dirty="0" err="1" smtClean="0">
                    <a:latin typeface="Calibri" panose="020F0502020204030204" pitchFamily="34" charset="0"/>
                  </a:rPr>
                  <a:t>s.f.</a:t>
                </a:r>
                <a:r>
                  <a:rPr lang="en-GB" sz="2400" u="sng" dirty="0" smtClean="0">
                    <a:latin typeface="Calibri" panose="020F0502020204030204" pitchFamily="34" charset="0"/>
                  </a:rPr>
                  <a:t>)</a:t>
                </a:r>
                <a:endParaRPr lang="en-GB" sz="2400" dirty="0">
                  <a:latin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58432" y="4581128"/>
                <a:ext cx="8280920" cy="2167709"/>
              </a:xfrm>
              <a:prstGeom prst="rect">
                <a:avLst/>
              </a:prstGeom>
              <a:blipFill rotWithShape="1">
                <a:blip r:embed="rId2"/>
                <a:stretch>
                  <a:fillRect l="-1028" t="-1950" b="-4735"/>
                </a:stretch>
              </a:blipFill>
            </p:spPr>
            <p:txBody>
              <a:bodyPr/>
              <a:lstStyle/>
              <a:p>
                <a:r>
                  <a:rPr lang="en-GB">
                    <a:noFill/>
                  </a:rPr>
                  <a:t> </a:t>
                </a:r>
              </a:p>
            </p:txBody>
          </p:sp>
        </mc:Fallback>
      </mc:AlternateContent>
    </p:spTree>
    <p:extLst>
      <p:ext uri="{BB962C8B-B14F-4D97-AF65-F5344CB8AC3E}">
        <p14:creationId xmlns:p14="http://schemas.microsoft.com/office/powerpoint/2010/main" val="123228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88"/>
            <a:ext cx="8229600" cy="1066800"/>
          </a:xfrm>
        </p:spPr>
        <p:txBody>
          <a:bodyPr>
            <a:normAutofit/>
          </a:bodyPr>
          <a:lstStyle/>
          <a:p>
            <a:r>
              <a:rPr lang="en-GB" b="1" dirty="0" smtClean="0">
                <a:latin typeface="Calibri" panose="020F0502020204030204" pitchFamily="34" charset="0"/>
              </a:rPr>
              <a:t>Sliding down slopes</a:t>
            </a:r>
            <a:endParaRPr lang="en-GB" b="1" dirty="0">
              <a:latin typeface="Calibri" panose="020F0502020204030204" pitchFamily="34" charset="0"/>
            </a:endParaRPr>
          </a:p>
        </p:txBody>
      </p:sp>
      <p:sp>
        <p:nvSpPr>
          <p:cNvPr id="3" name="Content Placeholder 2"/>
          <p:cNvSpPr>
            <a:spLocks noGrp="1"/>
          </p:cNvSpPr>
          <p:nvPr>
            <p:ph idx="1"/>
          </p:nvPr>
        </p:nvSpPr>
        <p:spPr>
          <a:xfrm>
            <a:off x="457200" y="980728"/>
            <a:ext cx="8229600" cy="5544616"/>
          </a:xfrm>
        </p:spPr>
        <p:txBody>
          <a:bodyPr>
            <a:normAutofit/>
          </a:bodyPr>
          <a:lstStyle/>
          <a:p>
            <a:pPr>
              <a:buFont typeface="Wingdings" panose="05000000000000000000" pitchFamily="2" charset="2"/>
              <a:buChar char="v"/>
            </a:pPr>
            <a:r>
              <a:rPr lang="en-GB" sz="3200" dirty="0">
                <a:latin typeface="Calibri" pitchFamily="34" charset="0"/>
              </a:rPr>
              <a:t>Component weight down a slope = </a:t>
            </a:r>
            <a:r>
              <a:rPr lang="en-GB" sz="3200" dirty="0" err="1">
                <a:latin typeface="Calibri" pitchFamily="34" charset="0"/>
              </a:rPr>
              <a:t>mgsinƟ</a:t>
            </a:r>
            <a:endParaRPr lang="en-GB" sz="3200" dirty="0">
              <a:latin typeface="Calibri" pitchFamily="34" charset="0"/>
            </a:endParaRPr>
          </a:p>
          <a:p>
            <a:pPr>
              <a:buFont typeface="Wingdings" panose="05000000000000000000" pitchFamily="2" charset="2"/>
              <a:buChar char="v"/>
            </a:pPr>
            <a:r>
              <a:rPr lang="en-GB" sz="3200" dirty="0">
                <a:latin typeface="Calibri" pitchFamily="34" charset="0"/>
              </a:rPr>
              <a:t>Taking friction into account </a:t>
            </a:r>
            <a:r>
              <a:rPr lang="en-GB" sz="3200" dirty="0" smtClean="0">
                <a:latin typeface="Calibri" pitchFamily="34" charset="0"/>
                <a:sym typeface="Wingdings" panose="05000000000000000000" pitchFamily="2" charset="2"/>
              </a:rPr>
              <a:t></a:t>
            </a:r>
            <a:r>
              <a:rPr lang="en-GB" sz="3200" dirty="0" smtClean="0">
                <a:latin typeface="Calibri" pitchFamily="34" charset="0"/>
              </a:rPr>
              <a:t> </a:t>
            </a:r>
            <a:r>
              <a:rPr lang="en-GB" sz="3200" dirty="0" err="1">
                <a:latin typeface="Calibri" pitchFamily="34" charset="0"/>
              </a:rPr>
              <a:t>mgsinƟ</a:t>
            </a:r>
            <a:r>
              <a:rPr lang="en-GB" sz="3200" dirty="0">
                <a:latin typeface="Calibri" pitchFamily="34" charset="0"/>
              </a:rPr>
              <a:t> – F</a:t>
            </a:r>
            <a:r>
              <a:rPr lang="en-GB" sz="3200" baseline="-25000" dirty="0">
                <a:latin typeface="Calibri" pitchFamily="34" charset="0"/>
              </a:rPr>
              <a:t>0</a:t>
            </a:r>
          </a:p>
          <a:p>
            <a:pPr>
              <a:buFont typeface="Wingdings" panose="05000000000000000000" pitchFamily="2" charset="2"/>
              <a:buChar char="v"/>
            </a:pPr>
            <a:r>
              <a:rPr lang="en-GB" sz="3200" dirty="0">
                <a:latin typeface="Calibri" pitchFamily="34" charset="0"/>
              </a:rPr>
              <a:t>Therefore </a:t>
            </a:r>
            <a:r>
              <a:rPr lang="en-GB" sz="3200" dirty="0" err="1">
                <a:latin typeface="Calibri" pitchFamily="34" charset="0"/>
              </a:rPr>
              <a:t>mgsinƟ</a:t>
            </a:r>
            <a:r>
              <a:rPr lang="en-GB" sz="3200" dirty="0">
                <a:latin typeface="Calibri" pitchFamily="34" charset="0"/>
              </a:rPr>
              <a:t> – F</a:t>
            </a:r>
            <a:r>
              <a:rPr lang="en-GB" sz="3200" baseline="-25000" dirty="0">
                <a:latin typeface="Calibri" pitchFamily="34" charset="0"/>
              </a:rPr>
              <a:t>0</a:t>
            </a:r>
            <a:r>
              <a:rPr lang="en-GB" sz="3200" dirty="0">
                <a:latin typeface="Calibri" pitchFamily="34" charset="0"/>
              </a:rPr>
              <a:t> = </a:t>
            </a:r>
            <a:r>
              <a:rPr lang="en-GB" sz="3200" dirty="0" smtClean="0">
                <a:latin typeface="Calibri" pitchFamily="34" charset="0"/>
              </a:rPr>
              <a:t>ma</a:t>
            </a:r>
          </a:p>
          <a:p>
            <a:pPr>
              <a:buFont typeface="Wingdings" panose="05000000000000000000" pitchFamily="2" charset="2"/>
              <a:buChar char="v"/>
            </a:pPr>
            <a:r>
              <a:rPr lang="en-GB" sz="3200" dirty="0" smtClean="0">
                <a:latin typeface="Calibri" pitchFamily="34" charset="0"/>
              </a:rPr>
              <a:t>Attempt summary question 4.</a:t>
            </a:r>
            <a:endParaRPr lang="en-GB" sz="3200" dirty="0">
              <a:latin typeface="Calibri" pitchFamily="34" charset="0"/>
            </a:endParaRPr>
          </a:p>
          <a:p>
            <a:pPr marL="624078" indent="-514350">
              <a:buFont typeface="+mj-lt"/>
              <a:buAutoNum type="arabicPeriod"/>
            </a:pPr>
            <a:endParaRPr lang="en-US" sz="3200" dirty="0">
              <a:latin typeface="Calibri"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a:t>
            </a:r>
            <a:r>
              <a:rPr lang="en-GB" sz="1400" dirty="0">
                <a:solidFill>
                  <a:schemeClr val="bg1"/>
                </a:solidFill>
              </a:rPr>
              <a:t>Apply the equation to different situations and describe situations in which it can not be used.</a:t>
            </a:r>
          </a:p>
        </p:txBody>
      </p:sp>
      <p:pic>
        <p:nvPicPr>
          <p:cNvPr id="6146" name="Picture 2" descr="https://cnx.org/resources/4b1b534fd5618d0ba08de6d1540e7371/Figure_04_05_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56992"/>
            <a:ext cx="76009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6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88"/>
            <a:ext cx="8229600" cy="1066800"/>
          </a:xfrm>
        </p:spPr>
        <p:txBody>
          <a:bodyPr>
            <a:normAutofit/>
          </a:bodyPr>
          <a:lstStyle/>
          <a:p>
            <a:r>
              <a:rPr lang="en-GB" b="1" dirty="0" smtClean="0">
                <a:latin typeface="Calibri" panose="020F0502020204030204" pitchFamily="34" charset="0"/>
              </a:rPr>
              <a:t>Plenary: Jan ‘11 Q5</a:t>
            </a:r>
            <a:endParaRPr lang="en-GB" b="1" dirty="0">
              <a:latin typeface="Calibri" panose="020F0502020204030204" pitchFamily="34" charset="0"/>
            </a:endParaRPr>
          </a:p>
        </p:txBody>
      </p:sp>
      <p:sp>
        <p:nvSpPr>
          <p:cNvPr id="3" name="Content Placeholder 2"/>
          <p:cNvSpPr>
            <a:spLocks noGrp="1"/>
          </p:cNvSpPr>
          <p:nvPr>
            <p:ph idx="1"/>
          </p:nvPr>
        </p:nvSpPr>
        <p:spPr>
          <a:xfrm>
            <a:off x="457200" y="980728"/>
            <a:ext cx="8229600" cy="5544616"/>
          </a:xfrm>
        </p:spPr>
        <p:txBody>
          <a:bodyPr>
            <a:normAutofit/>
          </a:bodyPr>
          <a:lstStyle/>
          <a:p>
            <a:pPr marL="624078" indent="-514350">
              <a:buFont typeface="+mj-lt"/>
              <a:buAutoNum type="arabicPeriod"/>
            </a:pPr>
            <a:endParaRPr lang="en-US" sz="3200" dirty="0">
              <a:latin typeface="Calibri"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a:t>
            </a:r>
            <a:r>
              <a:rPr lang="en-GB" sz="1400" dirty="0">
                <a:solidFill>
                  <a:schemeClr val="bg1"/>
                </a:solidFill>
              </a:rPr>
              <a:t>Apply the equation to different situations and describe situations in which it can not be used.</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l="23633" t="20792" r="20859" b="14000"/>
          <a:stretch>
            <a:fillRect/>
          </a:stretch>
        </p:blipFill>
        <p:spPr bwMode="auto">
          <a:xfrm>
            <a:off x="72454" y="260648"/>
            <a:ext cx="9036050" cy="663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6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458200" cy="1470025"/>
          </a:xfrm>
        </p:spPr>
        <p:txBody>
          <a:bodyPr>
            <a:normAutofit/>
          </a:bodyPr>
          <a:lstStyle/>
          <a:p>
            <a:r>
              <a:rPr lang="en-GB" b="1" dirty="0" smtClean="0">
                <a:latin typeface="Calibri" panose="020F0502020204030204" pitchFamily="34" charset="0"/>
              </a:rPr>
              <a:t>Mechanics and Materials part 1</a:t>
            </a:r>
            <a:br>
              <a:rPr lang="en-GB" b="1" dirty="0" smtClean="0">
                <a:latin typeface="Calibri" panose="020F0502020204030204" pitchFamily="34" charset="0"/>
              </a:rPr>
            </a:br>
            <a:r>
              <a:rPr lang="en-GB" b="1" dirty="0" smtClean="0">
                <a:latin typeface="Calibri" panose="020F0502020204030204" pitchFamily="34" charset="0"/>
              </a:rPr>
              <a:t>18 </a:t>
            </a:r>
            <a:r>
              <a:rPr lang="en-GB" b="1" dirty="0" smtClean="0">
                <a:latin typeface="Calibri" panose="020F0502020204030204" pitchFamily="34" charset="0"/>
              </a:rPr>
              <a:t>– Terminal Speed</a:t>
            </a:r>
            <a:endParaRPr lang="en-GB" b="1" dirty="0">
              <a:latin typeface="Calibri" panose="020F0502020204030204" pitchFamily="34" charset="0"/>
            </a:endParaRPr>
          </a:p>
        </p:txBody>
      </p:sp>
      <p:sp>
        <p:nvSpPr>
          <p:cNvPr id="3" name="Subtitle 2"/>
          <p:cNvSpPr>
            <a:spLocks noGrp="1"/>
          </p:cNvSpPr>
          <p:nvPr>
            <p:ph type="subTitle" idx="1"/>
          </p:nvPr>
        </p:nvSpPr>
        <p:spPr/>
        <p:txBody>
          <a:bodyPr/>
          <a:lstStyle/>
          <a:p>
            <a:r>
              <a:rPr lang="en-GB" dirty="0" smtClean="0"/>
              <a:t>LO: Explain what determines the terminal speed of an object.</a:t>
            </a:r>
            <a:endParaRPr lang="en-GB" dirty="0"/>
          </a:p>
        </p:txBody>
      </p:sp>
      <p:pic>
        <p:nvPicPr>
          <p:cNvPr id="1026" name="Picture 2" descr="http://www.engin.umich.edu/aero/research/images/structu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034" y="4581128"/>
            <a:ext cx="357359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56077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68"/>
            <a:ext cx="8229600" cy="1066800"/>
          </a:xfrm>
        </p:spPr>
        <p:txBody>
          <a:bodyPr>
            <a:normAutofit/>
          </a:bodyPr>
          <a:lstStyle/>
          <a:p>
            <a:r>
              <a:rPr lang="en-GB" b="1" dirty="0" smtClean="0">
                <a:latin typeface="Calibri" panose="020F0502020204030204" pitchFamily="34" charset="0"/>
              </a:rPr>
              <a:t>Starter: Paper aeroplanes</a:t>
            </a:r>
            <a:endParaRPr lang="en-GB" b="1" dirty="0">
              <a:latin typeface="Calibri" panose="020F0502020204030204" pitchFamily="34" charset="0"/>
            </a:endParaRPr>
          </a:p>
        </p:txBody>
      </p:sp>
      <p:sp>
        <p:nvSpPr>
          <p:cNvPr id="3" name="Content Placeholder 2"/>
          <p:cNvSpPr>
            <a:spLocks noGrp="1"/>
          </p:cNvSpPr>
          <p:nvPr>
            <p:ph idx="1"/>
          </p:nvPr>
        </p:nvSpPr>
        <p:spPr>
          <a:xfrm>
            <a:off x="457200" y="1196752"/>
            <a:ext cx="7139136" cy="5328592"/>
          </a:xfrm>
        </p:spPr>
        <p:txBody>
          <a:bodyPr>
            <a:normAutofit fontScale="92500" lnSpcReduction="10000"/>
          </a:bodyPr>
          <a:lstStyle/>
          <a:p>
            <a:pPr>
              <a:buFont typeface="Wingdings" panose="05000000000000000000" pitchFamily="2" charset="2"/>
              <a:buChar char="v"/>
            </a:pPr>
            <a:r>
              <a:rPr lang="en-US" sz="3200" dirty="0" smtClean="0">
                <a:latin typeface="Calibri" pitchFamily="34" charset="0"/>
              </a:rPr>
              <a:t> Using the templates I have given you, make a paper </a:t>
            </a:r>
            <a:r>
              <a:rPr lang="en-US" sz="3200" dirty="0" err="1" smtClean="0">
                <a:latin typeface="Calibri" pitchFamily="34" charset="0"/>
              </a:rPr>
              <a:t>aeroplane</a:t>
            </a:r>
            <a:r>
              <a:rPr lang="en-US" sz="3200" dirty="0" smtClean="0">
                <a:latin typeface="Calibri" pitchFamily="34" charset="0"/>
              </a:rPr>
              <a:t>.</a:t>
            </a:r>
          </a:p>
          <a:p>
            <a:pPr>
              <a:buFont typeface="Wingdings" panose="05000000000000000000" pitchFamily="2" charset="2"/>
              <a:buChar char="v"/>
            </a:pPr>
            <a:r>
              <a:rPr lang="en-US" sz="3200" dirty="0">
                <a:latin typeface="Calibri" pitchFamily="34" charset="0"/>
              </a:rPr>
              <a:t> </a:t>
            </a:r>
            <a:r>
              <a:rPr lang="en-US" sz="3200" dirty="0" smtClean="0">
                <a:latin typeface="Calibri" pitchFamily="34" charset="0"/>
              </a:rPr>
              <a:t>What determines how far it travels?</a:t>
            </a:r>
          </a:p>
          <a:p>
            <a:pPr>
              <a:buFont typeface="Wingdings" panose="05000000000000000000" pitchFamily="2" charset="2"/>
              <a:buChar char="v"/>
            </a:pPr>
            <a:r>
              <a:rPr lang="en-US" sz="3200" dirty="0">
                <a:latin typeface="Calibri" pitchFamily="34" charset="0"/>
              </a:rPr>
              <a:t> </a:t>
            </a:r>
            <a:r>
              <a:rPr lang="en-US" sz="3200" dirty="0" smtClean="0">
                <a:latin typeface="Calibri" pitchFamily="34" charset="0"/>
              </a:rPr>
              <a:t>What determines its final speed?</a:t>
            </a:r>
          </a:p>
          <a:p>
            <a:pPr>
              <a:buFont typeface="Wingdings" panose="05000000000000000000" pitchFamily="2" charset="2"/>
              <a:buChar char="v"/>
            </a:pPr>
            <a:r>
              <a:rPr lang="en-US" sz="3200" dirty="0" smtClean="0">
                <a:latin typeface="Calibri" pitchFamily="34" charset="0"/>
              </a:rPr>
              <a:t> The drag it experiences… but what affects the drag?</a:t>
            </a:r>
          </a:p>
          <a:p>
            <a:pPr>
              <a:buFont typeface="Wingdings" panose="05000000000000000000" pitchFamily="2" charset="2"/>
              <a:buChar char="v"/>
            </a:pPr>
            <a:r>
              <a:rPr lang="en-US" sz="3200" dirty="0">
                <a:latin typeface="Calibri" pitchFamily="34" charset="0"/>
              </a:rPr>
              <a:t> </a:t>
            </a:r>
            <a:r>
              <a:rPr lang="en-US" sz="3200" dirty="0" smtClean="0">
                <a:latin typeface="Calibri" pitchFamily="34" charset="0"/>
              </a:rPr>
              <a:t>The shape of object, the speed, the viscosity of the fluid (whether it is gas or liquid).</a:t>
            </a:r>
          </a:p>
          <a:p>
            <a:pPr>
              <a:buFont typeface="Wingdings" panose="05000000000000000000" pitchFamily="2" charset="2"/>
              <a:buChar char="v"/>
            </a:pPr>
            <a:endParaRPr lang="en-US" sz="3200" dirty="0">
              <a:latin typeface="Calibri" pitchFamily="34" charset="0"/>
            </a:endParaRPr>
          </a:p>
          <a:p>
            <a:pPr>
              <a:buFont typeface="Wingdings" panose="05000000000000000000" pitchFamily="2" charset="2"/>
              <a:buChar char="v"/>
            </a:pPr>
            <a:r>
              <a:rPr lang="en-US" sz="3200" dirty="0" smtClean="0">
                <a:latin typeface="Calibri" pitchFamily="34" charset="0"/>
              </a:rPr>
              <a:t> Remember, the faster it travels, the greater the drag force!</a:t>
            </a:r>
            <a:endParaRPr lang="en-US" sz="3200" dirty="0">
              <a:latin typeface="Calibri" pitchFamily="34" charset="0"/>
            </a:endParaRPr>
          </a:p>
        </p:txBody>
      </p:sp>
      <p:sp>
        <p:nvSpPr>
          <p:cNvPr id="4" name="Rectangle 3"/>
          <p:cNvSpPr/>
          <p:nvPr/>
        </p:nvSpPr>
        <p:spPr>
          <a:xfrm>
            <a:off x="0" y="-1"/>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Explain </a:t>
            </a:r>
            <a:r>
              <a:rPr lang="en-GB" sz="1400" dirty="0">
                <a:solidFill>
                  <a:schemeClr val="bg1"/>
                </a:solidFill>
              </a:rPr>
              <a:t>what determines the terminal speed of an object. </a:t>
            </a:r>
          </a:p>
        </p:txBody>
      </p:sp>
      <p:pic>
        <p:nvPicPr>
          <p:cNvPr id="3077" name="Picture 5" descr="C:\Users\Sarah\AppData\Local\Microsoft\Windows\INetCache\IE\MA9B6FGH\DdOo-Paper-plan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405655" y="2595346"/>
            <a:ext cx="4754044" cy="2388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38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68"/>
            <a:ext cx="8229600" cy="1066800"/>
          </a:xfrm>
        </p:spPr>
        <p:txBody>
          <a:bodyPr>
            <a:normAutofit/>
          </a:bodyPr>
          <a:lstStyle/>
          <a:p>
            <a:r>
              <a:rPr lang="en-GB" b="1" dirty="0" smtClean="0">
                <a:latin typeface="Calibri" panose="020F0502020204030204" pitchFamily="34" charset="0"/>
              </a:rPr>
              <a:t>Investigating terminal speed</a:t>
            </a:r>
            <a:endParaRPr lang="en-GB" b="1" dirty="0">
              <a:latin typeface="Calibri" panose="020F0502020204030204" pitchFamily="34" charset="0"/>
            </a:endParaRPr>
          </a:p>
        </p:txBody>
      </p:sp>
      <p:sp>
        <p:nvSpPr>
          <p:cNvPr id="3" name="Content Placeholder 2"/>
          <p:cNvSpPr>
            <a:spLocks noGrp="1"/>
          </p:cNvSpPr>
          <p:nvPr>
            <p:ph idx="1"/>
          </p:nvPr>
        </p:nvSpPr>
        <p:spPr>
          <a:xfrm>
            <a:off x="457200" y="1196752"/>
            <a:ext cx="4402832" cy="5328592"/>
          </a:xfrm>
        </p:spPr>
        <p:txBody>
          <a:bodyPr>
            <a:normAutofit fontScale="92500"/>
          </a:bodyPr>
          <a:lstStyle/>
          <a:p>
            <a:pPr>
              <a:buFont typeface="Wingdings" panose="05000000000000000000" pitchFamily="2" charset="2"/>
              <a:buChar char="v"/>
            </a:pPr>
            <a:r>
              <a:rPr lang="en-US" sz="3200" dirty="0">
                <a:latin typeface="Calibri" pitchFamily="34" charset="0"/>
              </a:rPr>
              <a:t> </a:t>
            </a:r>
            <a:r>
              <a:rPr lang="en-US" sz="3200" dirty="0" smtClean="0">
                <a:latin typeface="Calibri" pitchFamily="34" charset="0"/>
              </a:rPr>
              <a:t>Follow the instructions on your method sheet carefully.</a:t>
            </a:r>
          </a:p>
          <a:p>
            <a:pPr>
              <a:buFont typeface="Wingdings" panose="05000000000000000000" pitchFamily="2" charset="2"/>
              <a:buChar char="v"/>
            </a:pPr>
            <a:r>
              <a:rPr lang="en-US" sz="3200" dirty="0">
                <a:latin typeface="Calibri" pitchFamily="34" charset="0"/>
              </a:rPr>
              <a:t> </a:t>
            </a:r>
            <a:r>
              <a:rPr lang="en-US" sz="3200" dirty="0" smtClean="0">
                <a:latin typeface="Calibri" pitchFamily="34" charset="0"/>
              </a:rPr>
              <a:t>Remember to write in pencil and date and title your work.</a:t>
            </a:r>
          </a:p>
          <a:p>
            <a:pPr>
              <a:buFont typeface="Wingdings" panose="05000000000000000000" pitchFamily="2" charset="2"/>
              <a:buChar char="v"/>
            </a:pPr>
            <a:r>
              <a:rPr lang="en-US" sz="3200" dirty="0">
                <a:latin typeface="Calibri" pitchFamily="34" charset="0"/>
              </a:rPr>
              <a:t> </a:t>
            </a:r>
            <a:r>
              <a:rPr lang="en-US" sz="3200" dirty="0" smtClean="0">
                <a:latin typeface="Calibri" pitchFamily="34" charset="0"/>
              </a:rPr>
              <a:t>Decide what measurements to take and record in a table.</a:t>
            </a:r>
          </a:p>
          <a:p>
            <a:pPr>
              <a:buFont typeface="Wingdings" panose="05000000000000000000" pitchFamily="2" charset="2"/>
              <a:buChar char="v"/>
            </a:pPr>
            <a:r>
              <a:rPr lang="en-US" sz="3200" dirty="0" smtClean="0">
                <a:latin typeface="Calibri" pitchFamily="34" charset="0"/>
              </a:rPr>
              <a:t>Complete remaining questions.</a:t>
            </a:r>
            <a:endParaRPr lang="en-US" sz="3200" dirty="0">
              <a:latin typeface="Calibri" pitchFamily="34" charset="0"/>
            </a:endParaRPr>
          </a:p>
        </p:txBody>
      </p:sp>
      <p:sp>
        <p:nvSpPr>
          <p:cNvPr id="4" name="Rectangle 3"/>
          <p:cNvSpPr/>
          <p:nvPr/>
        </p:nvSpPr>
        <p:spPr>
          <a:xfrm>
            <a:off x="0" y="-1"/>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Explain </a:t>
            </a:r>
            <a:r>
              <a:rPr lang="en-GB" sz="1400" dirty="0">
                <a:solidFill>
                  <a:schemeClr val="bg1"/>
                </a:solidFill>
              </a:rPr>
              <a:t>what determines the terminal speed of an object. </a:t>
            </a:r>
          </a:p>
        </p:txBody>
      </p:sp>
      <p:pic>
        <p:nvPicPr>
          <p:cNvPr id="4098" name="Picture 2" descr="Q 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665201"/>
            <a:ext cx="3600400" cy="4788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09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68"/>
            <a:ext cx="8229600" cy="1066800"/>
          </a:xfrm>
        </p:spPr>
        <p:txBody>
          <a:bodyPr>
            <a:normAutofit/>
          </a:bodyPr>
          <a:lstStyle/>
          <a:p>
            <a:r>
              <a:rPr lang="en-GB" b="1" dirty="0" smtClean="0">
                <a:latin typeface="Calibri" panose="020F0502020204030204" pitchFamily="34" charset="0"/>
              </a:rPr>
              <a:t>What about horizontally?</a:t>
            </a:r>
            <a:endParaRPr lang="en-GB"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752"/>
                <a:ext cx="8229600" cy="5328592"/>
              </a:xfrm>
            </p:spPr>
            <p:txBody>
              <a:bodyPr>
                <a:normAutofit fontScale="92500" lnSpcReduction="20000"/>
              </a:bodyPr>
              <a:lstStyle/>
              <a:p>
                <a:pPr>
                  <a:buFont typeface="Wingdings" panose="05000000000000000000" pitchFamily="2" charset="2"/>
                  <a:buChar char="v"/>
                </a:pPr>
                <a:r>
                  <a:rPr lang="en-US" sz="3200" dirty="0" smtClean="0">
                    <a:latin typeface="Calibri" pitchFamily="34" charset="0"/>
                  </a:rPr>
                  <a:t> If we consider a vehicle, what will determine its terminal speed?</a:t>
                </a:r>
              </a:p>
              <a:p>
                <a:pPr>
                  <a:buFont typeface="Wingdings" panose="05000000000000000000" pitchFamily="2" charset="2"/>
                  <a:buChar char="v"/>
                </a:pPr>
                <a:r>
                  <a:rPr lang="en-US" sz="3200" dirty="0">
                    <a:latin typeface="Calibri" pitchFamily="34" charset="0"/>
                  </a:rPr>
                  <a:t> </a:t>
                </a:r>
                <a:r>
                  <a:rPr lang="en-US" sz="3200" dirty="0" smtClean="0">
                    <a:latin typeface="Calibri" pitchFamily="34" charset="0"/>
                  </a:rPr>
                  <a:t>Engine force, resistive forces (drag and friction), acceleration, mass…</a:t>
                </a:r>
              </a:p>
              <a:p>
                <a:pPr>
                  <a:buFont typeface="Wingdings" panose="05000000000000000000" pitchFamily="2" charset="2"/>
                  <a:buChar char="v"/>
                </a:pPr>
                <a:r>
                  <a:rPr lang="en-US" sz="3200" dirty="0">
                    <a:latin typeface="Calibri" pitchFamily="34" charset="0"/>
                  </a:rPr>
                  <a:t> </a:t>
                </a:r>
                <a:r>
                  <a:rPr lang="en-US" sz="3200" dirty="0" smtClean="0">
                    <a:latin typeface="Calibri" pitchFamily="34" charset="0"/>
                  </a:rPr>
                  <a:t>The </a:t>
                </a:r>
                <a:r>
                  <a:rPr lang="en-US" sz="3200" b="1" dirty="0" smtClean="0">
                    <a:latin typeface="Calibri" pitchFamily="34" charset="0"/>
                  </a:rPr>
                  <a:t>resultant force F = F</a:t>
                </a:r>
                <a:r>
                  <a:rPr lang="en-US" sz="3200" b="1" baseline="-25000" dirty="0" smtClean="0">
                    <a:latin typeface="Calibri" pitchFamily="34" charset="0"/>
                  </a:rPr>
                  <a:t>E</a:t>
                </a:r>
                <a:r>
                  <a:rPr lang="en-US" sz="3200" b="1" dirty="0" smtClean="0">
                    <a:latin typeface="Calibri" pitchFamily="34" charset="0"/>
                  </a:rPr>
                  <a:t> – F</a:t>
                </a:r>
                <a:r>
                  <a:rPr lang="en-US" sz="3200" b="1" baseline="-25000" dirty="0" smtClean="0">
                    <a:latin typeface="Calibri" pitchFamily="34" charset="0"/>
                  </a:rPr>
                  <a:t>R </a:t>
                </a:r>
              </a:p>
              <a:p>
                <a:pPr>
                  <a:buFont typeface="Wingdings" panose="05000000000000000000" pitchFamily="2" charset="2"/>
                  <a:buChar char="v"/>
                </a:pPr>
                <a:r>
                  <a:rPr lang="en-US" sz="3200" b="1" dirty="0" smtClean="0">
                    <a:latin typeface="Calibri" pitchFamily="34" charset="0"/>
                  </a:rPr>
                  <a:t> </a:t>
                </a:r>
                <a:r>
                  <a:rPr lang="en-US" sz="3200" dirty="0" smtClean="0">
                    <a:latin typeface="Calibri" pitchFamily="34" charset="0"/>
                  </a:rPr>
                  <a:t>… and F = ma… so:</a:t>
                </a:r>
              </a:p>
              <a:p>
                <a:pPr>
                  <a:buFont typeface="Wingdings" panose="05000000000000000000" pitchFamily="2" charset="2"/>
                  <a:buChar char="v"/>
                </a:pPr>
                <a:endParaRPr lang="en-US" sz="3200" dirty="0">
                  <a:latin typeface="Calibri" pitchFamily="34" charset="0"/>
                </a:endParaRPr>
              </a:p>
              <a:p>
                <a:pPr marL="109728" indent="0">
                  <a:buNone/>
                </a:pPr>
                <a14:m>
                  <m:oMathPara xmlns:m="http://schemas.openxmlformats.org/officeDocument/2006/math">
                    <m:oMathParaPr>
                      <m:jc m:val="centerGroup"/>
                    </m:oMathParaPr>
                    <m:oMath xmlns:m="http://schemas.openxmlformats.org/officeDocument/2006/math">
                      <m:r>
                        <a:rPr lang="en-GB" sz="3200" b="1" i="1" smtClean="0">
                          <a:latin typeface="Cambria Math"/>
                        </a:rPr>
                        <m:t>𝒂</m:t>
                      </m:r>
                      <m:r>
                        <a:rPr lang="en-GB" sz="3200" b="1" i="1" smtClean="0">
                          <a:latin typeface="Cambria Math"/>
                        </a:rPr>
                        <m:t>=</m:t>
                      </m:r>
                      <m:f>
                        <m:fPr>
                          <m:ctrlPr>
                            <a:rPr lang="en-GB" sz="3200" b="1" i="1" smtClean="0">
                              <a:latin typeface="Cambria Math" panose="02040503050406030204" pitchFamily="18" charset="0"/>
                            </a:rPr>
                          </m:ctrlPr>
                        </m:fPr>
                        <m:num>
                          <m:r>
                            <a:rPr lang="en-GB" sz="3200" b="1" i="1" smtClean="0">
                              <a:latin typeface="Cambria Math"/>
                            </a:rPr>
                            <m:t>𝑭</m:t>
                          </m:r>
                          <m:r>
                            <a:rPr lang="en-GB" sz="3200" b="1" i="1" baseline="-25000" smtClean="0">
                              <a:latin typeface="Cambria Math"/>
                            </a:rPr>
                            <m:t>𝑬</m:t>
                          </m:r>
                          <m:r>
                            <a:rPr lang="en-GB" sz="3200" b="1" i="1" smtClean="0">
                              <a:latin typeface="Cambria Math"/>
                            </a:rPr>
                            <m:t>−</m:t>
                          </m:r>
                          <m:r>
                            <a:rPr lang="en-GB" sz="3200" b="1" i="1" smtClean="0">
                              <a:latin typeface="Cambria Math"/>
                            </a:rPr>
                            <m:t>𝑭𝑹</m:t>
                          </m:r>
                        </m:num>
                        <m:den>
                          <m:r>
                            <a:rPr lang="en-GB" sz="3200" b="1" i="1" smtClean="0">
                              <a:latin typeface="Cambria Math"/>
                            </a:rPr>
                            <m:t>𝒎</m:t>
                          </m:r>
                        </m:den>
                      </m:f>
                    </m:oMath>
                  </m:oMathPara>
                </a14:m>
                <a:endParaRPr lang="en-US" sz="3200" b="1" dirty="0" smtClean="0">
                  <a:latin typeface="Calibri" pitchFamily="34" charset="0"/>
                </a:endParaRPr>
              </a:p>
              <a:p>
                <a:pPr>
                  <a:buFont typeface="Wingdings" panose="05000000000000000000" pitchFamily="2" charset="2"/>
                  <a:buChar char="v"/>
                </a:pPr>
                <a:endParaRPr lang="en-US" sz="3200" b="1" dirty="0" smtClean="0">
                  <a:latin typeface="Calibri" pitchFamily="34" charset="0"/>
                </a:endParaRPr>
              </a:p>
              <a:p>
                <a:pPr>
                  <a:buFont typeface="Wingdings" panose="05000000000000000000" pitchFamily="2" charset="2"/>
                  <a:buChar char="v"/>
                </a:pPr>
                <a:r>
                  <a:rPr lang="en-US" sz="3200" b="1" dirty="0" smtClean="0">
                    <a:latin typeface="Calibri" pitchFamily="34" charset="0"/>
                  </a:rPr>
                  <a:t> </a:t>
                </a:r>
                <a:r>
                  <a:rPr lang="en-US" sz="3200" dirty="0" smtClean="0">
                    <a:latin typeface="Calibri" pitchFamily="34" charset="0"/>
                  </a:rPr>
                  <a:t>The resistive forces will increase with speed. Terminal velocity will be reached when this force is equal and opposite to the engine force.</a:t>
                </a:r>
                <a:endParaRPr lang="en-US" sz="3200" b="1" dirty="0">
                  <a:latin typeface="Calibri"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752"/>
                <a:ext cx="8229600" cy="5328592"/>
              </a:xfrm>
              <a:blipFill rotWithShape="1">
                <a:blip r:embed="rId2"/>
                <a:stretch>
                  <a:fillRect l="-148" t="-2975" r="-815" b="-1373"/>
                </a:stretch>
              </a:blipFill>
            </p:spPr>
            <p:txBody>
              <a:bodyPr/>
              <a:lstStyle/>
              <a:p>
                <a:r>
                  <a:rPr lang="en-GB">
                    <a:noFill/>
                  </a:rPr>
                  <a:t> </a:t>
                </a:r>
              </a:p>
            </p:txBody>
          </p:sp>
        </mc:Fallback>
      </mc:AlternateContent>
      <p:sp>
        <p:nvSpPr>
          <p:cNvPr id="4" name="Rectangle 3"/>
          <p:cNvSpPr/>
          <p:nvPr/>
        </p:nvSpPr>
        <p:spPr>
          <a:xfrm>
            <a:off x="0" y="-1"/>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Explain </a:t>
            </a:r>
            <a:r>
              <a:rPr lang="en-GB" sz="1400" dirty="0">
                <a:solidFill>
                  <a:schemeClr val="bg1"/>
                </a:solidFill>
              </a:rPr>
              <a:t>what determines the terminal speed of an object. </a:t>
            </a:r>
          </a:p>
        </p:txBody>
      </p:sp>
    </p:spTree>
    <p:extLst>
      <p:ext uri="{BB962C8B-B14F-4D97-AF65-F5344CB8AC3E}">
        <p14:creationId xmlns:p14="http://schemas.microsoft.com/office/powerpoint/2010/main" val="3685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Plenary: Questions</a:t>
            </a:r>
            <a:endParaRPr lang="en-GB" b="1" dirty="0">
              <a:latin typeface="Calibri" panose="020F0502020204030204" pitchFamily="34" charset="0"/>
            </a:endParaRPr>
          </a:p>
        </p:txBody>
      </p:sp>
      <p:sp>
        <p:nvSpPr>
          <p:cNvPr id="3" name="Content Placeholder 2"/>
          <p:cNvSpPr>
            <a:spLocks noGrp="1"/>
          </p:cNvSpPr>
          <p:nvPr>
            <p:ph idx="1"/>
          </p:nvPr>
        </p:nvSpPr>
        <p:spPr>
          <a:xfrm>
            <a:off x="457200" y="1988840"/>
            <a:ext cx="8229600" cy="4585696"/>
          </a:xfrm>
        </p:spPr>
        <p:txBody>
          <a:bodyPr>
            <a:normAutofit fontScale="92500" lnSpcReduction="20000"/>
          </a:bodyPr>
          <a:lstStyle/>
          <a:p>
            <a:r>
              <a:rPr lang="en-GB" dirty="0" smtClean="0">
                <a:latin typeface="Calibri" panose="020F0502020204030204" pitchFamily="34" charset="0"/>
              </a:rPr>
              <a:t>Collins textbook pages 191-194</a:t>
            </a:r>
          </a:p>
          <a:p>
            <a:endParaRPr lang="en-GB" dirty="0">
              <a:latin typeface="Calibri" panose="020F0502020204030204" pitchFamily="34" charset="0"/>
            </a:endParaRPr>
          </a:p>
          <a:p>
            <a:pPr marL="624078" indent="-514350">
              <a:buFont typeface="+mj-lt"/>
              <a:buAutoNum type="arabicPeriod"/>
            </a:pPr>
            <a:r>
              <a:rPr lang="en-GB" dirty="0" smtClean="0">
                <a:latin typeface="Calibri" panose="020F0502020204030204" pitchFamily="34" charset="0"/>
              </a:rPr>
              <a:t>Read through the text, it should summarise what we have been looking at this lesson.</a:t>
            </a:r>
          </a:p>
          <a:p>
            <a:pPr marL="624078" indent="-514350">
              <a:buFont typeface="+mj-lt"/>
              <a:buAutoNum type="arabicPeriod"/>
            </a:pPr>
            <a:r>
              <a:rPr lang="en-GB" dirty="0" smtClean="0">
                <a:latin typeface="Calibri" panose="020F0502020204030204" pitchFamily="34" charset="0"/>
              </a:rPr>
              <a:t>Write a short summary of the different between scalars and vectors and explain how we add and resolve vectors.</a:t>
            </a:r>
          </a:p>
          <a:p>
            <a:pPr marL="624078" indent="-514350">
              <a:buFont typeface="+mj-lt"/>
              <a:buAutoNum type="arabicPeriod"/>
            </a:pPr>
            <a:r>
              <a:rPr lang="en-GB" dirty="0" smtClean="0">
                <a:latin typeface="Calibri" panose="020F0502020204030204" pitchFamily="34" charset="0"/>
              </a:rPr>
              <a:t>Complete the questions within the text (Q9-17)</a:t>
            </a:r>
          </a:p>
          <a:p>
            <a:pPr marL="624078" indent="-514350">
              <a:buFont typeface="+mj-lt"/>
              <a:buAutoNum type="arabicPeriod"/>
            </a:pPr>
            <a:endParaRPr lang="en-GB" dirty="0">
              <a:latin typeface="Calibri" panose="020F0502020204030204" pitchFamily="34" charset="0"/>
            </a:endParaRPr>
          </a:p>
          <a:p>
            <a:pPr marL="109728" indent="0" algn="ctr">
              <a:buNone/>
            </a:pPr>
            <a:r>
              <a:rPr lang="en-GB" b="1" dirty="0" smtClean="0">
                <a:latin typeface="Calibri" panose="020F0502020204030204" pitchFamily="34" charset="0"/>
              </a:rPr>
              <a:t>Your homework is to complete these.</a:t>
            </a:r>
          </a:p>
          <a:p>
            <a:pPr marL="109728" indent="0" algn="ctr">
              <a:buNone/>
            </a:pPr>
            <a:endParaRPr lang="en-GB" b="1" dirty="0" smtClean="0">
              <a:latin typeface="Calibri" panose="020F0502020204030204" pitchFamily="34" charset="0"/>
            </a:endParaRPr>
          </a:p>
          <a:p>
            <a:pPr marL="109728" indent="0" algn="ctr">
              <a:buNone/>
            </a:pPr>
            <a:r>
              <a:rPr lang="en-GB" b="1" dirty="0" smtClean="0">
                <a:latin typeface="Calibri" panose="020F0502020204030204" pitchFamily="34" charset="0"/>
              </a:rPr>
              <a:t>Your homework throughout the topic is to complete the ‘mechanics and materials 1’ board on Isaac Physics.</a:t>
            </a:r>
            <a:endParaRPr lang="en-GB" b="1" dirty="0">
              <a:latin typeface="Calibri" panose="020F0502020204030204" pitchFamily="34" charset="0"/>
            </a:endParaRPr>
          </a:p>
        </p:txBody>
      </p:sp>
      <p:sp>
        <p:nvSpPr>
          <p:cNvPr id="4" name="Rectangle 3"/>
          <p:cNvSpPr/>
          <p:nvPr/>
        </p:nvSpPr>
        <p:spPr>
          <a:xfrm>
            <a:off x="0" y="0"/>
            <a:ext cx="9108504" cy="338554"/>
          </a:xfrm>
          <a:prstGeom prst="rect">
            <a:avLst/>
          </a:prstGeom>
        </p:spPr>
        <p:txBody>
          <a:bodyPr wrap="square">
            <a:spAutoFit/>
          </a:bodyPr>
          <a:lstStyle/>
          <a:p>
            <a:r>
              <a:rPr lang="en-GB" sz="1600" dirty="0" smtClean="0">
                <a:solidFill>
                  <a:schemeClr val="bg1"/>
                </a:solidFill>
              </a:rPr>
              <a:t>LO: </a:t>
            </a:r>
            <a:r>
              <a:rPr lang="en-US" sz="1600" dirty="0" smtClean="0">
                <a:solidFill>
                  <a:schemeClr val="bg1"/>
                </a:solidFill>
              </a:rPr>
              <a:t>Explain </a:t>
            </a:r>
            <a:r>
              <a:rPr lang="en-US" sz="1600" dirty="0">
                <a:solidFill>
                  <a:schemeClr val="bg1"/>
                </a:solidFill>
              </a:rPr>
              <a:t>and demonstrate how there can be an equilibrium of forces</a:t>
            </a:r>
            <a:r>
              <a:rPr lang="en-US" sz="1600" dirty="0" smtClean="0">
                <a:solidFill>
                  <a:schemeClr val="bg1"/>
                </a:solidFill>
              </a:rPr>
              <a:t>.</a:t>
            </a:r>
            <a:endParaRPr lang="en-US" sz="1600" dirty="0">
              <a:solidFill>
                <a:schemeClr val="bg1"/>
              </a:solidFill>
            </a:endParaRPr>
          </a:p>
        </p:txBody>
      </p:sp>
    </p:spTree>
    <p:extLst>
      <p:ext uri="{BB962C8B-B14F-4D97-AF65-F5344CB8AC3E}">
        <p14:creationId xmlns:p14="http://schemas.microsoft.com/office/powerpoint/2010/main" val="304921970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68"/>
            <a:ext cx="8229600" cy="1066800"/>
          </a:xfrm>
        </p:spPr>
        <p:txBody>
          <a:bodyPr>
            <a:normAutofit/>
          </a:bodyPr>
          <a:lstStyle/>
          <a:p>
            <a:r>
              <a:rPr lang="en-GB" b="1" dirty="0" smtClean="0">
                <a:latin typeface="Calibri" panose="020F0502020204030204" pitchFamily="34" charset="0"/>
              </a:rPr>
              <a:t>Some practise…</a:t>
            </a:r>
            <a:endParaRPr lang="en-GB" b="1" dirty="0">
              <a:latin typeface="Calibri" panose="020F0502020204030204" pitchFamily="34" charset="0"/>
            </a:endParaRPr>
          </a:p>
        </p:txBody>
      </p:sp>
      <p:sp>
        <p:nvSpPr>
          <p:cNvPr id="3" name="Content Placeholder 2"/>
          <p:cNvSpPr>
            <a:spLocks noGrp="1"/>
          </p:cNvSpPr>
          <p:nvPr>
            <p:ph idx="1"/>
          </p:nvPr>
        </p:nvSpPr>
        <p:spPr>
          <a:xfrm>
            <a:off x="457200" y="1196752"/>
            <a:ext cx="8229600" cy="5328592"/>
          </a:xfrm>
        </p:spPr>
        <p:txBody>
          <a:bodyPr>
            <a:normAutofit fontScale="85000" lnSpcReduction="20000"/>
          </a:bodyPr>
          <a:lstStyle/>
          <a:p>
            <a:pPr marL="624078" indent="-514350">
              <a:buFont typeface="+mj-lt"/>
              <a:buAutoNum type="arabicPeriod"/>
            </a:pPr>
            <a:r>
              <a:rPr lang="en-US" sz="3200" dirty="0" smtClean="0">
                <a:latin typeface="Calibri" pitchFamily="34" charset="0"/>
              </a:rPr>
              <a:t>A skydiver has a mass, with his parachute, of 77 kg. What is the air resistance when he reaches terminal velocity?</a:t>
            </a:r>
          </a:p>
          <a:p>
            <a:pPr marL="624078" indent="-514350">
              <a:buFont typeface="+mj-lt"/>
              <a:buAutoNum type="arabicPeriod"/>
            </a:pPr>
            <a:r>
              <a:rPr lang="en-US" sz="3200" dirty="0">
                <a:latin typeface="Calibri" pitchFamily="34" charset="0"/>
              </a:rPr>
              <a:t> </a:t>
            </a:r>
            <a:r>
              <a:rPr lang="en-US" sz="3200" dirty="0" smtClean="0">
                <a:latin typeface="Calibri" pitchFamily="34" charset="0"/>
              </a:rPr>
              <a:t>Felix Baumgartner set a record in October 2012 for a speed in free-fall of 370 ms</a:t>
            </a:r>
            <a:r>
              <a:rPr lang="en-US" sz="3200" baseline="30000" dirty="0" smtClean="0">
                <a:latin typeface="Calibri" pitchFamily="34" charset="0"/>
              </a:rPr>
              <a:t>-1</a:t>
            </a:r>
            <a:r>
              <a:rPr lang="en-US" sz="3200" dirty="0" smtClean="0">
                <a:latin typeface="Calibri" pitchFamily="34" charset="0"/>
              </a:rPr>
              <a:t> and falling from a height of 39 045 m. Why did he not reach a lower terminal velocity?</a:t>
            </a:r>
          </a:p>
          <a:p>
            <a:pPr marL="624078" indent="-514350">
              <a:buFont typeface="+mj-lt"/>
              <a:buAutoNum type="arabicPeriod"/>
            </a:pPr>
            <a:r>
              <a:rPr lang="en-US" sz="3200" dirty="0" smtClean="0">
                <a:latin typeface="Calibri" pitchFamily="34" charset="0"/>
              </a:rPr>
              <a:t>Use graph paper to sketch a graph of terminal velocity against time for the following skydive: V</a:t>
            </a:r>
            <a:r>
              <a:rPr lang="en-US" sz="3200" baseline="-25000" dirty="0" smtClean="0">
                <a:latin typeface="Calibri" pitchFamily="34" charset="0"/>
              </a:rPr>
              <a:t>T1</a:t>
            </a:r>
            <a:r>
              <a:rPr lang="en-US" sz="3200" dirty="0" smtClean="0">
                <a:latin typeface="Calibri" pitchFamily="34" charset="0"/>
              </a:rPr>
              <a:t> = 50 ms</a:t>
            </a:r>
            <a:r>
              <a:rPr lang="en-US" sz="3200" baseline="30000" dirty="0" smtClean="0">
                <a:latin typeface="Calibri" pitchFamily="34" charset="0"/>
              </a:rPr>
              <a:t>-1</a:t>
            </a:r>
            <a:r>
              <a:rPr lang="en-US" sz="3200" dirty="0" smtClean="0">
                <a:latin typeface="Calibri" pitchFamily="34" charset="0"/>
              </a:rPr>
              <a:t> reached at t = 27 s, and V</a:t>
            </a:r>
            <a:r>
              <a:rPr lang="en-US" sz="3200" baseline="-25000" dirty="0" smtClean="0">
                <a:latin typeface="Calibri" pitchFamily="34" charset="0"/>
              </a:rPr>
              <a:t>T2</a:t>
            </a:r>
            <a:r>
              <a:rPr lang="en-US" sz="3200" dirty="0" smtClean="0">
                <a:latin typeface="Calibri" pitchFamily="34" charset="0"/>
              </a:rPr>
              <a:t> = 10 ms-1, reached at t = 46 s.</a:t>
            </a:r>
          </a:p>
          <a:p>
            <a:pPr marL="624078" indent="-514350">
              <a:buFont typeface="+mj-lt"/>
              <a:buAutoNum type="arabicPeriod"/>
            </a:pPr>
            <a:r>
              <a:rPr lang="en-US" sz="3200" dirty="0" smtClean="0">
                <a:latin typeface="Calibri" pitchFamily="34" charset="0"/>
              </a:rPr>
              <a:t>A skydiver, with her parachute, has a mass of 68 kg. She is falling with a velocity of 48 ms</a:t>
            </a:r>
            <a:r>
              <a:rPr lang="en-US" sz="3200" baseline="30000" dirty="0" smtClean="0">
                <a:latin typeface="Calibri" pitchFamily="34" charset="0"/>
              </a:rPr>
              <a:t>-1</a:t>
            </a:r>
            <a:r>
              <a:rPr lang="en-US" sz="3200" dirty="0" smtClean="0">
                <a:latin typeface="Calibri" pitchFamily="34" charset="0"/>
              </a:rPr>
              <a:t> when she opens her parachute. The air resistance increases to 720 N. Calculate her acceleration.</a:t>
            </a:r>
          </a:p>
        </p:txBody>
      </p:sp>
      <p:sp>
        <p:nvSpPr>
          <p:cNvPr id="4" name="Rectangle 3"/>
          <p:cNvSpPr/>
          <p:nvPr/>
        </p:nvSpPr>
        <p:spPr>
          <a:xfrm>
            <a:off x="0" y="-1"/>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Explain </a:t>
            </a:r>
            <a:r>
              <a:rPr lang="en-GB" sz="1400" dirty="0">
                <a:solidFill>
                  <a:schemeClr val="bg1"/>
                </a:solidFill>
              </a:rPr>
              <a:t>what determines the terminal speed of an object. </a:t>
            </a:r>
          </a:p>
        </p:txBody>
      </p:sp>
    </p:spTree>
    <p:extLst>
      <p:ext uri="{BB962C8B-B14F-4D97-AF65-F5344CB8AC3E}">
        <p14:creationId xmlns:p14="http://schemas.microsoft.com/office/powerpoint/2010/main" val="3685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68"/>
            <a:ext cx="8229600" cy="1066800"/>
          </a:xfrm>
        </p:spPr>
        <p:txBody>
          <a:bodyPr>
            <a:normAutofit/>
          </a:bodyPr>
          <a:lstStyle/>
          <a:p>
            <a:r>
              <a:rPr lang="en-GB" b="1" dirty="0" smtClean="0">
                <a:latin typeface="Calibri" panose="020F0502020204030204" pitchFamily="34" charset="0"/>
              </a:rPr>
              <a:t>Some answers</a:t>
            </a:r>
            <a:endParaRPr lang="en-GB" b="1" dirty="0">
              <a:latin typeface="Calibri" panose="020F0502020204030204" pitchFamily="34" charset="0"/>
            </a:endParaRPr>
          </a:p>
        </p:txBody>
      </p:sp>
      <p:sp>
        <p:nvSpPr>
          <p:cNvPr id="3" name="Content Placeholder 2"/>
          <p:cNvSpPr>
            <a:spLocks noGrp="1"/>
          </p:cNvSpPr>
          <p:nvPr>
            <p:ph idx="1"/>
          </p:nvPr>
        </p:nvSpPr>
        <p:spPr>
          <a:xfrm>
            <a:off x="457200" y="1196752"/>
            <a:ext cx="8229600" cy="5328592"/>
          </a:xfrm>
        </p:spPr>
        <p:txBody>
          <a:bodyPr>
            <a:normAutofit/>
          </a:bodyPr>
          <a:lstStyle/>
          <a:p>
            <a:pPr>
              <a:buFont typeface="Wingdings" panose="05000000000000000000" pitchFamily="2" charset="2"/>
              <a:buChar char="v"/>
            </a:pPr>
            <a:endParaRPr lang="en-US" sz="3200" dirty="0">
              <a:latin typeface="Calibri" pitchFamily="34" charset="0"/>
            </a:endParaRPr>
          </a:p>
        </p:txBody>
      </p:sp>
      <p:sp>
        <p:nvSpPr>
          <p:cNvPr id="4" name="Rectangle 3"/>
          <p:cNvSpPr/>
          <p:nvPr/>
        </p:nvSpPr>
        <p:spPr>
          <a:xfrm>
            <a:off x="0" y="-1"/>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Explain </a:t>
            </a:r>
            <a:r>
              <a:rPr lang="en-GB" sz="1400" dirty="0">
                <a:solidFill>
                  <a:schemeClr val="bg1"/>
                </a:solidFill>
              </a:rPr>
              <a:t>what determines the terminal speed of an object.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66" t="27904" r="22294" b="21787"/>
          <a:stretch/>
        </p:blipFill>
        <p:spPr bwMode="auto">
          <a:xfrm>
            <a:off x="0" y="1052735"/>
            <a:ext cx="9108504" cy="3885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1340768"/>
            <a:ext cx="8964488" cy="2880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804" t="28041" r="38093" b="56322"/>
          <a:stretch/>
        </p:blipFill>
        <p:spPr bwMode="auto">
          <a:xfrm>
            <a:off x="47605" y="4869159"/>
            <a:ext cx="8700859" cy="1527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68"/>
            <a:ext cx="8229600" cy="1066800"/>
          </a:xfrm>
        </p:spPr>
        <p:txBody>
          <a:bodyPr>
            <a:normAutofit/>
          </a:bodyPr>
          <a:lstStyle/>
          <a:p>
            <a:r>
              <a:rPr lang="en-GB" b="1" dirty="0" smtClean="0">
                <a:latin typeface="Calibri" panose="020F0502020204030204" pitchFamily="34" charset="0"/>
              </a:rPr>
              <a:t>Plenary: Jun ‘09 Q3</a:t>
            </a:r>
            <a:endParaRPr lang="en-GB" b="1" dirty="0">
              <a:latin typeface="Calibri" panose="020F0502020204030204" pitchFamily="34" charset="0"/>
            </a:endParaRPr>
          </a:p>
        </p:txBody>
      </p:sp>
      <p:sp>
        <p:nvSpPr>
          <p:cNvPr id="3" name="Content Placeholder 2"/>
          <p:cNvSpPr>
            <a:spLocks noGrp="1"/>
          </p:cNvSpPr>
          <p:nvPr>
            <p:ph idx="1"/>
          </p:nvPr>
        </p:nvSpPr>
        <p:spPr>
          <a:xfrm>
            <a:off x="457200" y="1196752"/>
            <a:ext cx="8229600" cy="5328592"/>
          </a:xfrm>
        </p:spPr>
        <p:txBody>
          <a:bodyPr>
            <a:normAutofit/>
          </a:bodyPr>
          <a:lstStyle/>
          <a:p>
            <a:pPr>
              <a:buFont typeface="Wingdings" panose="05000000000000000000" pitchFamily="2" charset="2"/>
              <a:buChar char="v"/>
            </a:pPr>
            <a:endParaRPr lang="en-US" sz="3200" dirty="0">
              <a:latin typeface="Calibri" pitchFamily="34" charset="0"/>
            </a:endParaRPr>
          </a:p>
        </p:txBody>
      </p:sp>
      <p:sp>
        <p:nvSpPr>
          <p:cNvPr id="4" name="Rectangle 3"/>
          <p:cNvSpPr/>
          <p:nvPr/>
        </p:nvSpPr>
        <p:spPr>
          <a:xfrm>
            <a:off x="0" y="-1"/>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Explain </a:t>
            </a:r>
            <a:r>
              <a:rPr lang="en-GB" sz="1400" dirty="0">
                <a:solidFill>
                  <a:schemeClr val="bg1"/>
                </a:solidFill>
              </a:rPr>
              <a:t>what determines the terminal speed of an object. </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58" t="24742" r="20516" b="32784"/>
          <a:stretch/>
        </p:blipFill>
        <p:spPr bwMode="auto">
          <a:xfrm>
            <a:off x="22733" y="1196752"/>
            <a:ext cx="9049937"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68"/>
            <a:ext cx="8229600" cy="1066800"/>
          </a:xfrm>
        </p:spPr>
        <p:txBody>
          <a:bodyPr>
            <a:normAutofit/>
          </a:bodyPr>
          <a:lstStyle/>
          <a:p>
            <a:endParaRPr lang="en-GB" b="1" dirty="0">
              <a:latin typeface="Calibri" panose="020F0502020204030204" pitchFamily="34" charset="0"/>
            </a:endParaRPr>
          </a:p>
        </p:txBody>
      </p:sp>
      <p:sp>
        <p:nvSpPr>
          <p:cNvPr id="3" name="Content Placeholder 2"/>
          <p:cNvSpPr>
            <a:spLocks noGrp="1"/>
          </p:cNvSpPr>
          <p:nvPr>
            <p:ph idx="1"/>
          </p:nvPr>
        </p:nvSpPr>
        <p:spPr>
          <a:xfrm>
            <a:off x="457200" y="1196752"/>
            <a:ext cx="8229600" cy="5328592"/>
          </a:xfrm>
        </p:spPr>
        <p:txBody>
          <a:bodyPr>
            <a:normAutofit/>
          </a:bodyPr>
          <a:lstStyle/>
          <a:p>
            <a:pPr>
              <a:buFont typeface="Wingdings" panose="05000000000000000000" pitchFamily="2" charset="2"/>
              <a:buChar char="v"/>
            </a:pPr>
            <a:endParaRPr lang="en-US" sz="3200" dirty="0">
              <a:latin typeface="Calibri" pitchFamily="34" charset="0"/>
            </a:endParaRPr>
          </a:p>
        </p:txBody>
      </p:sp>
      <p:sp>
        <p:nvSpPr>
          <p:cNvPr id="4" name="Rectangle 3"/>
          <p:cNvSpPr/>
          <p:nvPr/>
        </p:nvSpPr>
        <p:spPr>
          <a:xfrm>
            <a:off x="0" y="-1"/>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Explain </a:t>
            </a:r>
            <a:r>
              <a:rPr lang="en-GB" sz="1400" dirty="0">
                <a:solidFill>
                  <a:schemeClr val="bg1"/>
                </a:solidFill>
              </a:rPr>
              <a:t>what determines the terminal speed of an object. </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46" t="14983" r="20206" b="11340"/>
          <a:stretch/>
        </p:blipFill>
        <p:spPr bwMode="auto">
          <a:xfrm>
            <a:off x="251520" y="620688"/>
            <a:ext cx="8668141" cy="6253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458200" cy="1470025"/>
          </a:xfrm>
        </p:spPr>
        <p:txBody>
          <a:bodyPr>
            <a:normAutofit/>
          </a:bodyPr>
          <a:lstStyle/>
          <a:p>
            <a:r>
              <a:rPr lang="en-GB" b="1" dirty="0" smtClean="0">
                <a:latin typeface="Calibri" panose="020F0502020204030204" pitchFamily="34" charset="0"/>
              </a:rPr>
              <a:t>Mechanics and Materials part 1</a:t>
            </a:r>
            <a:br>
              <a:rPr lang="en-GB" b="1" dirty="0" smtClean="0">
                <a:latin typeface="Calibri" panose="020F0502020204030204" pitchFamily="34" charset="0"/>
              </a:rPr>
            </a:br>
            <a:r>
              <a:rPr lang="en-GB" b="1" dirty="0" smtClean="0">
                <a:latin typeface="Calibri" panose="020F0502020204030204" pitchFamily="34" charset="0"/>
              </a:rPr>
              <a:t>19 </a:t>
            </a:r>
            <a:r>
              <a:rPr lang="en-GB" b="1" dirty="0" smtClean="0">
                <a:latin typeface="Calibri" panose="020F0502020204030204" pitchFamily="34" charset="0"/>
              </a:rPr>
              <a:t>– Momentum and Impulse</a:t>
            </a:r>
            <a:endParaRPr lang="en-GB" b="1" dirty="0">
              <a:latin typeface="Calibri" panose="020F0502020204030204" pitchFamily="34" charset="0"/>
            </a:endParaRPr>
          </a:p>
        </p:txBody>
      </p:sp>
      <p:sp>
        <p:nvSpPr>
          <p:cNvPr id="3" name="Subtitle 2"/>
          <p:cNvSpPr>
            <a:spLocks noGrp="1"/>
          </p:cNvSpPr>
          <p:nvPr>
            <p:ph type="subTitle" idx="1"/>
          </p:nvPr>
        </p:nvSpPr>
        <p:spPr/>
        <p:txBody>
          <a:bodyPr/>
          <a:lstStyle/>
          <a:p>
            <a:r>
              <a:rPr lang="en-GB" dirty="0" smtClean="0"/>
              <a:t>LO: Connect Newton’s 1</a:t>
            </a:r>
            <a:r>
              <a:rPr lang="en-GB" baseline="30000" dirty="0" smtClean="0"/>
              <a:t>st</a:t>
            </a:r>
            <a:r>
              <a:rPr lang="en-GB" dirty="0" smtClean="0"/>
              <a:t> and 2</a:t>
            </a:r>
            <a:r>
              <a:rPr lang="en-GB" baseline="30000" dirty="0" smtClean="0"/>
              <a:t>nd</a:t>
            </a:r>
            <a:r>
              <a:rPr lang="en-GB" dirty="0" smtClean="0"/>
              <a:t> Laws with momentum.</a:t>
            </a:r>
            <a:endParaRPr lang="en-GB" dirty="0"/>
          </a:p>
        </p:txBody>
      </p:sp>
      <p:pic>
        <p:nvPicPr>
          <p:cNvPr id="1026" name="Picture 2" descr="http://www.engin.umich.edu/aero/research/images/structu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034" y="4581128"/>
            <a:ext cx="357359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15852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68"/>
            <a:ext cx="8229600" cy="1066800"/>
          </a:xfrm>
        </p:spPr>
        <p:txBody>
          <a:bodyPr>
            <a:normAutofit/>
          </a:bodyPr>
          <a:lstStyle/>
          <a:p>
            <a:r>
              <a:rPr lang="en-GB" b="1" dirty="0" smtClean="0">
                <a:latin typeface="Calibri" panose="020F0502020204030204" pitchFamily="34" charset="0"/>
              </a:rPr>
              <a:t>Air track</a:t>
            </a:r>
            <a:endParaRPr lang="en-GB" b="1" dirty="0">
              <a:latin typeface="Calibri" panose="020F0502020204030204" pitchFamily="34" charset="0"/>
            </a:endParaRPr>
          </a:p>
        </p:txBody>
      </p:sp>
      <p:sp>
        <p:nvSpPr>
          <p:cNvPr id="3" name="Content Placeholder 2"/>
          <p:cNvSpPr>
            <a:spLocks noGrp="1"/>
          </p:cNvSpPr>
          <p:nvPr>
            <p:ph idx="1"/>
          </p:nvPr>
        </p:nvSpPr>
        <p:spPr>
          <a:xfrm>
            <a:off x="457200" y="1196752"/>
            <a:ext cx="8229600" cy="3960440"/>
          </a:xfrm>
        </p:spPr>
        <p:txBody>
          <a:bodyPr>
            <a:normAutofit fontScale="70000" lnSpcReduction="20000"/>
          </a:bodyPr>
          <a:lstStyle/>
          <a:p>
            <a:pPr>
              <a:buFont typeface="Wingdings" panose="05000000000000000000" pitchFamily="2" charset="2"/>
              <a:buChar char="v"/>
            </a:pPr>
            <a:r>
              <a:rPr lang="en-GB" sz="3200" dirty="0" smtClean="0">
                <a:latin typeface="Calibri" pitchFamily="34" charset="0"/>
              </a:rPr>
              <a:t> What would affect the impact between these two vehicles?</a:t>
            </a:r>
            <a:endParaRPr lang="en-GB" sz="3200" dirty="0">
              <a:latin typeface="Calibri" pitchFamily="34" charset="0"/>
            </a:endParaRPr>
          </a:p>
          <a:p>
            <a:pPr>
              <a:buFont typeface="Wingdings" panose="05000000000000000000" pitchFamily="2" charset="2"/>
              <a:buChar char="v"/>
            </a:pPr>
            <a:endParaRPr lang="en-GB" sz="3200" dirty="0">
              <a:latin typeface="Calibri" pitchFamily="34" charset="0"/>
            </a:endParaRPr>
          </a:p>
          <a:p>
            <a:pPr>
              <a:buFont typeface="Wingdings" panose="05000000000000000000" pitchFamily="2" charset="2"/>
              <a:buChar char="v"/>
            </a:pPr>
            <a:r>
              <a:rPr lang="en-GB" sz="3200" dirty="0">
                <a:latin typeface="Calibri" pitchFamily="34" charset="0"/>
              </a:rPr>
              <a:t>What might </a:t>
            </a:r>
            <a:r>
              <a:rPr lang="en-GB" sz="3200" dirty="0" smtClean="0">
                <a:latin typeface="Calibri" pitchFamily="34" charset="0"/>
              </a:rPr>
              <a:t>happen if one was much more massive than the other?</a:t>
            </a:r>
            <a:endParaRPr lang="en-GB" sz="3200" dirty="0">
              <a:latin typeface="Calibri" pitchFamily="34" charset="0"/>
            </a:endParaRPr>
          </a:p>
          <a:p>
            <a:pPr>
              <a:buFont typeface="Wingdings" panose="05000000000000000000" pitchFamily="2" charset="2"/>
              <a:buChar char="v"/>
            </a:pPr>
            <a:endParaRPr lang="en-GB" sz="3200" dirty="0">
              <a:latin typeface="Calibri" pitchFamily="34" charset="0"/>
            </a:endParaRPr>
          </a:p>
          <a:p>
            <a:pPr>
              <a:buFont typeface="Wingdings" panose="05000000000000000000" pitchFamily="2" charset="2"/>
              <a:buChar char="v"/>
            </a:pPr>
            <a:r>
              <a:rPr lang="en-GB" sz="3200" dirty="0">
                <a:latin typeface="Calibri" pitchFamily="34" charset="0"/>
              </a:rPr>
              <a:t>The speed something was travelling and how massive it was would affect the impact. The faster and more massive it is, the bigger the momentum:</a:t>
            </a:r>
          </a:p>
          <a:p>
            <a:pPr>
              <a:buFont typeface="Wingdings" panose="05000000000000000000" pitchFamily="2" charset="2"/>
              <a:buChar char="v"/>
            </a:pPr>
            <a:r>
              <a:rPr lang="en-GB" sz="3200" dirty="0">
                <a:latin typeface="Calibri" pitchFamily="34" charset="0"/>
              </a:rPr>
              <a:t>p = mv</a:t>
            </a:r>
          </a:p>
          <a:p>
            <a:pPr>
              <a:buFont typeface="Wingdings" panose="05000000000000000000" pitchFamily="2" charset="2"/>
              <a:buChar char="v"/>
            </a:pPr>
            <a:endParaRPr lang="en-GB" sz="3200" dirty="0">
              <a:latin typeface="Calibri" pitchFamily="34" charset="0"/>
            </a:endParaRPr>
          </a:p>
          <a:p>
            <a:pPr>
              <a:buFont typeface="Wingdings" panose="05000000000000000000" pitchFamily="2" charset="2"/>
              <a:buChar char="v"/>
            </a:pPr>
            <a:r>
              <a:rPr lang="en-GB" sz="3200" dirty="0">
                <a:latin typeface="Calibri" pitchFamily="34" charset="0"/>
              </a:rPr>
              <a:t>What units would you give momentum?</a:t>
            </a:r>
          </a:p>
          <a:p>
            <a:pPr>
              <a:buFont typeface="Wingdings" panose="05000000000000000000" pitchFamily="2" charset="2"/>
              <a:buChar char="v"/>
            </a:pPr>
            <a:endParaRPr lang="en-US" sz="3200" dirty="0" smtClean="0">
              <a:latin typeface="Calibri" pitchFamily="34" charset="0"/>
            </a:endParaRPr>
          </a:p>
        </p:txBody>
      </p:sp>
      <p:sp>
        <p:nvSpPr>
          <p:cNvPr id="4" name="Rectangle 3"/>
          <p:cNvSpPr/>
          <p:nvPr/>
        </p:nvSpPr>
        <p:spPr>
          <a:xfrm>
            <a:off x="0" y="-1"/>
            <a:ext cx="9108504" cy="307777"/>
          </a:xfrm>
          <a:prstGeom prst="rect">
            <a:avLst/>
          </a:prstGeom>
        </p:spPr>
        <p:txBody>
          <a:bodyPr wrap="square">
            <a:spAutoFit/>
          </a:bodyPr>
          <a:lstStyle/>
          <a:p>
            <a:r>
              <a:rPr lang="en-GB" sz="1400" dirty="0">
                <a:solidFill>
                  <a:schemeClr val="bg1"/>
                </a:solidFill>
              </a:rPr>
              <a:t>LO: Connect Newton’s 1st and 2nd Laws with momentum</a:t>
            </a:r>
            <a:r>
              <a:rPr lang="en-GB" sz="1400" dirty="0" smtClean="0">
                <a:solidFill>
                  <a:schemeClr val="bg1"/>
                </a:solidFill>
              </a:rPr>
              <a:t>.</a:t>
            </a:r>
            <a:endParaRPr lang="en-GB" sz="1400" dirty="0">
              <a:solidFill>
                <a:schemeClr val="bg1"/>
              </a:solidFill>
            </a:endParaRPr>
          </a:p>
        </p:txBody>
      </p:sp>
      <p:pic>
        <p:nvPicPr>
          <p:cNvPr id="3074" name="Picture 2" descr="http://tap.iop.org/mechanics/momentum/220/img_full_4644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57" y="4306415"/>
            <a:ext cx="7725075" cy="2146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72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68"/>
            <a:ext cx="8229600" cy="1066800"/>
          </a:xfrm>
        </p:spPr>
        <p:txBody>
          <a:bodyPr>
            <a:normAutofit/>
          </a:bodyPr>
          <a:lstStyle/>
          <a:p>
            <a:r>
              <a:rPr lang="en-GB" b="1" dirty="0" smtClean="0">
                <a:latin typeface="Calibri" panose="020F0502020204030204" pitchFamily="34" charset="0"/>
              </a:rPr>
              <a:t>Newton and Momentum</a:t>
            </a:r>
            <a:endParaRPr lang="en-GB" b="1" dirty="0">
              <a:latin typeface="Calibri" panose="020F0502020204030204" pitchFamily="34" charset="0"/>
            </a:endParaRPr>
          </a:p>
        </p:txBody>
      </p:sp>
      <p:sp>
        <p:nvSpPr>
          <p:cNvPr id="3" name="Content Placeholder 2"/>
          <p:cNvSpPr>
            <a:spLocks noGrp="1"/>
          </p:cNvSpPr>
          <p:nvPr>
            <p:ph idx="1"/>
          </p:nvPr>
        </p:nvSpPr>
        <p:spPr>
          <a:xfrm>
            <a:off x="457200" y="1196752"/>
            <a:ext cx="8229600" cy="5328592"/>
          </a:xfrm>
        </p:spPr>
        <p:txBody>
          <a:bodyPr>
            <a:normAutofit fontScale="85000" lnSpcReduction="10000"/>
          </a:bodyPr>
          <a:lstStyle/>
          <a:p>
            <a:pPr>
              <a:buFont typeface="Wingdings" panose="05000000000000000000" pitchFamily="2" charset="2"/>
              <a:buChar char="v"/>
            </a:pPr>
            <a:r>
              <a:rPr lang="en-GB" sz="3200" dirty="0">
                <a:latin typeface="Calibri" pitchFamily="34" charset="0"/>
              </a:rPr>
              <a:t>Newton’s first law of motion: an object remains at rest or in uniform motion unless acted on by a force</a:t>
            </a:r>
          </a:p>
          <a:p>
            <a:pPr>
              <a:buFont typeface="Wingdings" panose="05000000000000000000" pitchFamily="2" charset="2"/>
              <a:buChar char="v"/>
            </a:pPr>
            <a:endParaRPr lang="en-GB" sz="3200" dirty="0">
              <a:latin typeface="Calibri" pitchFamily="34" charset="0"/>
            </a:endParaRPr>
          </a:p>
          <a:p>
            <a:pPr>
              <a:buFont typeface="Wingdings" panose="05000000000000000000" pitchFamily="2" charset="2"/>
              <a:buChar char="v"/>
            </a:pPr>
            <a:r>
              <a:rPr lang="en-GB" sz="3200" i="1" dirty="0">
                <a:solidFill>
                  <a:schemeClr val="tx2"/>
                </a:solidFill>
                <a:latin typeface="Calibri" pitchFamily="34" charset="0"/>
              </a:rPr>
              <a:t>This tells us:</a:t>
            </a:r>
          </a:p>
          <a:p>
            <a:pPr>
              <a:buFont typeface="Wingdings" panose="05000000000000000000" pitchFamily="2" charset="2"/>
              <a:buChar char="v"/>
            </a:pPr>
            <a:r>
              <a:rPr lang="en-GB" sz="3200" i="1" dirty="0">
                <a:solidFill>
                  <a:schemeClr val="tx2"/>
                </a:solidFill>
                <a:latin typeface="Calibri" pitchFamily="34" charset="0"/>
              </a:rPr>
              <a:t>A force is needed to change an object’s momentum</a:t>
            </a:r>
          </a:p>
          <a:p>
            <a:pPr>
              <a:buFont typeface="Wingdings" panose="05000000000000000000" pitchFamily="2" charset="2"/>
              <a:buChar char="v"/>
            </a:pPr>
            <a:r>
              <a:rPr lang="en-GB" sz="3200" i="1" dirty="0">
                <a:solidFill>
                  <a:schemeClr val="tx2"/>
                </a:solidFill>
                <a:latin typeface="Calibri" pitchFamily="34" charset="0"/>
              </a:rPr>
              <a:t>If a moving object gains or loses mass, the  velocity will change to preserve momentum</a:t>
            </a:r>
          </a:p>
          <a:p>
            <a:pPr>
              <a:buFont typeface="Wingdings" panose="05000000000000000000" pitchFamily="2" charset="2"/>
              <a:buChar char="v"/>
            </a:pPr>
            <a:endParaRPr lang="en-GB" sz="3200" dirty="0">
              <a:latin typeface="Calibri" pitchFamily="34" charset="0"/>
            </a:endParaRPr>
          </a:p>
          <a:p>
            <a:pPr>
              <a:buFont typeface="Wingdings" panose="05000000000000000000" pitchFamily="2" charset="2"/>
              <a:buChar char="v"/>
            </a:pPr>
            <a:r>
              <a:rPr lang="en-GB" sz="3200" dirty="0">
                <a:latin typeface="Calibri" pitchFamily="34" charset="0"/>
              </a:rPr>
              <a:t>Newton’s second law of motion: the rate of change of momentum of an object is proportional to the resultant force acting on it. The change in momentum will be in the same direction as that force.</a:t>
            </a:r>
          </a:p>
          <a:p>
            <a:pPr>
              <a:buFont typeface="Wingdings" panose="05000000000000000000" pitchFamily="2" charset="2"/>
              <a:buChar char="v"/>
            </a:pPr>
            <a:endParaRPr lang="en-US" sz="3200" dirty="0" smtClean="0">
              <a:latin typeface="Calibri" pitchFamily="34" charset="0"/>
            </a:endParaRPr>
          </a:p>
        </p:txBody>
      </p:sp>
      <p:sp>
        <p:nvSpPr>
          <p:cNvPr id="4" name="Rectangle 3"/>
          <p:cNvSpPr/>
          <p:nvPr/>
        </p:nvSpPr>
        <p:spPr>
          <a:xfrm>
            <a:off x="0" y="-1"/>
            <a:ext cx="9108504" cy="307777"/>
          </a:xfrm>
          <a:prstGeom prst="rect">
            <a:avLst/>
          </a:prstGeom>
        </p:spPr>
        <p:txBody>
          <a:bodyPr wrap="square">
            <a:spAutoFit/>
          </a:bodyPr>
          <a:lstStyle/>
          <a:p>
            <a:r>
              <a:rPr lang="en-GB" sz="1400" dirty="0">
                <a:solidFill>
                  <a:schemeClr val="bg1"/>
                </a:solidFill>
              </a:rPr>
              <a:t>LO: Connect Newton’s 1st and 2nd Laws with momentum</a:t>
            </a:r>
            <a:r>
              <a:rPr lang="en-GB" sz="1400" dirty="0" smtClean="0">
                <a:solidFill>
                  <a:schemeClr val="bg1"/>
                </a:solidFill>
              </a:rPr>
              <a:t>.</a:t>
            </a:r>
            <a:endParaRPr lang="en-GB" sz="1400" dirty="0">
              <a:solidFill>
                <a:schemeClr val="bg1"/>
              </a:solidFill>
            </a:endParaRPr>
          </a:p>
        </p:txBody>
      </p:sp>
    </p:spTree>
    <p:extLst>
      <p:ext uri="{BB962C8B-B14F-4D97-AF65-F5344CB8AC3E}">
        <p14:creationId xmlns:p14="http://schemas.microsoft.com/office/powerpoint/2010/main" val="392778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68"/>
            <a:ext cx="8229600" cy="1066800"/>
          </a:xfrm>
        </p:spPr>
        <p:txBody>
          <a:bodyPr>
            <a:normAutofit/>
          </a:bodyPr>
          <a:lstStyle/>
          <a:p>
            <a:r>
              <a:rPr lang="en-GB" b="1" dirty="0" smtClean="0">
                <a:latin typeface="Calibri" panose="020F0502020204030204" pitchFamily="34" charset="0"/>
              </a:rPr>
              <a:t>Why does F = ma?</a:t>
            </a:r>
            <a:endParaRPr lang="en-GB" b="1" dirty="0">
              <a:latin typeface="Calibri" panose="020F0502020204030204" pitchFamily="34" charset="0"/>
            </a:endParaRPr>
          </a:p>
        </p:txBody>
      </p:sp>
      <p:sp>
        <p:nvSpPr>
          <p:cNvPr id="3" name="Content Placeholder 2"/>
          <p:cNvSpPr>
            <a:spLocks noGrp="1"/>
          </p:cNvSpPr>
          <p:nvPr>
            <p:ph idx="1"/>
          </p:nvPr>
        </p:nvSpPr>
        <p:spPr>
          <a:xfrm>
            <a:off x="457200" y="2636912"/>
            <a:ext cx="8229600" cy="3888432"/>
          </a:xfrm>
        </p:spPr>
        <p:txBody>
          <a:bodyPr>
            <a:normAutofit fontScale="70000" lnSpcReduction="20000"/>
          </a:bodyPr>
          <a:lstStyle/>
          <a:p>
            <a:pPr>
              <a:buFont typeface="Wingdings" panose="05000000000000000000" pitchFamily="2" charset="2"/>
              <a:buChar char="v"/>
            </a:pPr>
            <a:r>
              <a:rPr lang="en-GB" sz="3200" dirty="0">
                <a:latin typeface="Calibri" pitchFamily="34" charset="0"/>
              </a:rPr>
              <a:t>The car has a constant force and a constant mass</a:t>
            </a:r>
          </a:p>
          <a:p>
            <a:pPr>
              <a:buFont typeface="Wingdings" panose="05000000000000000000" pitchFamily="2" charset="2"/>
              <a:buChar char="v"/>
            </a:pPr>
            <a:r>
              <a:rPr lang="en-GB" sz="3200" dirty="0">
                <a:latin typeface="Calibri" pitchFamily="34" charset="0"/>
              </a:rPr>
              <a:t>It accelerates, causing a change from initial speed (u) to speed (v) in time t.</a:t>
            </a:r>
          </a:p>
          <a:p>
            <a:pPr>
              <a:buFont typeface="Wingdings" panose="05000000000000000000" pitchFamily="2" charset="2"/>
              <a:buChar char="v"/>
            </a:pPr>
            <a:r>
              <a:rPr lang="en-GB" sz="3200" dirty="0">
                <a:latin typeface="Calibri" pitchFamily="34" charset="0"/>
              </a:rPr>
              <a:t>Momentum, p = mass, m x velocity, v</a:t>
            </a:r>
          </a:p>
          <a:p>
            <a:pPr>
              <a:buFont typeface="Wingdings" panose="05000000000000000000" pitchFamily="2" charset="2"/>
              <a:buChar char="v"/>
            </a:pPr>
            <a:r>
              <a:rPr lang="en-GB" sz="3200" dirty="0">
                <a:latin typeface="Calibri" pitchFamily="34" charset="0"/>
              </a:rPr>
              <a:t>The car’s initial momentum = mu, its final momentum = mv</a:t>
            </a:r>
          </a:p>
          <a:p>
            <a:pPr>
              <a:buFont typeface="Wingdings" panose="05000000000000000000" pitchFamily="2" charset="2"/>
              <a:buChar char="v"/>
            </a:pPr>
            <a:r>
              <a:rPr lang="en-GB" sz="3200" dirty="0">
                <a:latin typeface="Calibri" pitchFamily="34" charset="0"/>
              </a:rPr>
              <a:t>The change in momentum, </a:t>
            </a:r>
            <a:r>
              <a:rPr lang="en-GB" sz="3200" dirty="0" err="1">
                <a:latin typeface="Calibri" pitchFamily="34" charset="0"/>
              </a:rPr>
              <a:t>Δp</a:t>
            </a:r>
            <a:r>
              <a:rPr lang="en-GB" sz="3200" dirty="0">
                <a:latin typeface="Calibri" pitchFamily="34" charset="0"/>
              </a:rPr>
              <a:t> = final momentum, mv – initial momentum, mu</a:t>
            </a:r>
          </a:p>
          <a:p>
            <a:pPr>
              <a:buFont typeface="Wingdings" panose="05000000000000000000" pitchFamily="2" charset="2"/>
              <a:buChar char="v"/>
            </a:pPr>
            <a:r>
              <a:rPr lang="en-GB" sz="3200" dirty="0">
                <a:latin typeface="Calibri" pitchFamily="34" charset="0"/>
              </a:rPr>
              <a:t>According to Newton’s 2nd law: “the rate of change of momentum of an object is proportional to the resultant force acting on it”</a:t>
            </a:r>
          </a:p>
          <a:p>
            <a:pPr>
              <a:buFont typeface="Wingdings" panose="05000000000000000000" pitchFamily="2" charset="2"/>
              <a:buChar char="v"/>
            </a:pPr>
            <a:r>
              <a:rPr lang="en-GB" sz="3200" dirty="0">
                <a:latin typeface="Calibri" pitchFamily="34" charset="0"/>
              </a:rPr>
              <a:t>Therefore, force, F = change of momentum / time taken</a:t>
            </a:r>
          </a:p>
          <a:p>
            <a:pPr>
              <a:buFont typeface="Wingdings" panose="05000000000000000000" pitchFamily="2" charset="2"/>
              <a:buChar char="v"/>
            </a:pPr>
            <a:r>
              <a:rPr lang="en-GB" sz="3200" dirty="0">
                <a:latin typeface="Calibri" pitchFamily="34" charset="0"/>
              </a:rPr>
              <a:t>F = (mv – mu) / t</a:t>
            </a:r>
          </a:p>
          <a:p>
            <a:pPr>
              <a:buFont typeface="Wingdings" panose="05000000000000000000" pitchFamily="2" charset="2"/>
              <a:buChar char="v"/>
            </a:pPr>
            <a:r>
              <a:rPr lang="en-GB" sz="3200" dirty="0">
                <a:latin typeface="Calibri" pitchFamily="34" charset="0"/>
              </a:rPr>
              <a:t>F = m (v – u) / t = ma	</a:t>
            </a:r>
            <a:r>
              <a:rPr lang="en-GB" sz="3200" dirty="0" smtClean="0">
                <a:latin typeface="Calibri" pitchFamily="34" charset="0"/>
              </a:rPr>
              <a:t>   (</a:t>
            </a:r>
            <a:r>
              <a:rPr lang="en-GB" sz="3200" dirty="0">
                <a:latin typeface="Calibri" pitchFamily="34" charset="0"/>
              </a:rPr>
              <a:t>acceleration = change in velocity over time</a:t>
            </a:r>
            <a:r>
              <a:rPr lang="en-GB" sz="3200" dirty="0" smtClean="0">
                <a:latin typeface="Calibri" pitchFamily="34" charset="0"/>
              </a:rPr>
              <a:t>)</a:t>
            </a:r>
            <a:endParaRPr lang="en-GB" sz="3200" dirty="0">
              <a:latin typeface="Calibri" pitchFamily="34" charset="0"/>
            </a:endParaRPr>
          </a:p>
        </p:txBody>
      </p:sp>
      <p:sp>
        <p:nvSpPr>
          <p:cNvPr id="4" name="Rectangle 3"/>
          <p:cNvSpPr/>
          <p:nvPr/>
        </p:nvSpPr>
        <p:spPr>
          <a:xfrm>
            <a:off x="0" y="-1"/>
            <a:ext cx="9108504" cy="307777"/>
          </a:xfrm>
          <a:prstGeom prst="rect">
            <a:avLst/>
          </a:prstGeom>
        </p:spPr>
        <p:txBody>
          <a:bodyPr wrap="square">
            <a:spAutoFit/>
          </a:bodyPr>
          <a:lstStyle/>
          <a:p>
            <a:r>
              <a:rPr lang="en-GB" sz="1400" dirty="0">
                <a:solidFill>
                  <a:schemeClr val="bg1"/>
                </a:solidFill>
              </a:rPr>
              <a:t>LO: Connect Newton’s 1st and 2nd Laws with momentum</a:t>
            </a:r>
            <a:r>
              <a:rPr lang="en-GB" sz="1400" dirty="0" smtClean="0">
                <a:solidFill>
                  <a:schemeClr val="bg1"/>
                </a:solidFill>
              </a:rPr>
              <a:t>.</a:t>
            </a:r>
            <a:endParaRPr lang="en-GB" sz="1400" dirty="0">
              <a:solidFill>
                <a:schemeClr val="bg1"/>
              </a:solidFill>
            </a:endParaRPr>
          </a:p>
        </p:txBody>
      </p:sp>
      <p:pic>
        <p:nvPicPr>
          <p:cNvPr id="5" name="Picture 5" descr="j02129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80839" y="1412776"/>
            <a:ext cx="1295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j02129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760789" y="1412776"/>
            <a:ext cx="1295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791914" y="2130326"/>
            <a:ext cx="1943100" cy="366712"/>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sz="3200">
                <a:solidFill>
                  <a:schemeClr val="bg1"/>
                </a:solidFill>
                <a:latin typeface="Comic Sans MS" pitchFamily="66" charset="0"/>
                <a:cs typeface="Arial" charset="0"/>
              </a:defRPr>
            </a:lvl1pPr>
            <a:lvl2pPr marL="742950" indent="-285750" eaLnBrk="0" hangingPunct="0">
              <a:spcBef>
                <a:spcPct val="20000"/>
              </a:spcBef>
              <a:buChar char="–"/>
              <a:defRPr sz="2800">
                <a:solidFill>
                  <a:schemeClr val="bg1"/>
                </a:solidFill>
                <a:latin typeface="Comic Sans MS" pitchFamily="66" charset="0"/>
                <a:cs typeface="Arial" charset="0"/>
              </a:defRPr>
            </a:lvl2pPr>
            <a:lvl3pPr marL="1143000" indent="-228600" eaLnBrk="0" hangingPunct="0">
              <a:spcBef>
                <a:spcPct val="20000"/>
              </a:spcBef>
              <a:buChar char="•"/>
              <a:defRPr sz="2400">
                <a:solidFill>
                  <a:schemeClr val="bg1"/>
                </a:solidFill>
                <a:latin typeface="Comic Sans MS" pitchFamily="66" charset="0"/>
                <a:cs typeface="Arial" charset="0"/>
              </a:defRPr>
            </a:lvl3pPr>
            <a:lvl4pPr marL="1600200" indent="-228600" eaLnBrk="0" hangingPunct="0">
              <a:spcBef>
                <a:spcPct val="20000"/>
              </a:spcBef>
              <a:buChar char="–"/>
              <a:defRPr sz="2000">
                <a:solidFill>
                  <a:schemeClr val="bg1"/>
                </a:solidFill>
                <a:latin typeface="Comic Sans MS" pitchFamily="66" charset="0"/>
                <a:cs typeface="Arial" charset="0"/>
              </a:defRPr>
            </a:lvl4pPr>
            <a:lvl5pPr marL="2057400" indent="-228600" eaLnBrk="0" hangingPunct="0">
              <a:spcBef>
                <a:spcPct val="20000"/>
              </a:spcBef>
              <a:buChar char="»"/>
              <a:defRPr sz="2000">
                <a:solidFill>
                  <a:schemeClr val="bg1"/>
                </a:solidFill>
                <a:latin typeface="Comic Sans MS" pitchFamily="66" charset="0"/>
                <a:cs typeface="Arial"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cs typeface="Arial"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cs typeface="Arial"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cs typeface="Arial"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cs typeface="Arial" charset="0"/>
              </a:defRPr>
            </a:lvl9pPr>
          </a:lstStyle>
          <a:p>
            <a:pPr eaLnBrk="1" hangingPunct="1">
              <a:spcBef>
                <a:spcPct val="50000"/>
              </a:spcBef>
            </a:pPr>
            <a:r>
              <a:rPr lang="en-GB" altLang="en-US" sz="1800">
                <a:solidFill>
                  <a:schemeClr val="tx1"/>
                </a:solidFill>
              </a:rPr>
              <a:t>Initial speed, u</a:t>
            </a:r>
          </a:p>
        </p:txBody>
      </p:sp>
      <p:sp>
        <p:nvSpPr>
          <p:cNvPr id="8" name="Text Box 8"/>
          <p:cNvSpPr txBox="1">
            <a:spLocks noChangeArrowheads="1"/>
          </p:cNvSpPr>
          <p:nvPr/>
        </p:nvSpPr>
        <p:spPr bwMode="auto">
          <a:xfrm>
            <a:off x="5255964" y="2136676"/>
            <a:ext cx="2233613" cy="366712"/>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sz="3200">
                <a:solidFill>
                  <a:schemeClr val="bg1"/>
                </a:solidFill>
                <a:latin typeface="Comic Sans MS" pitchFamily="66" charset="0"/>
                <a:cs typeface="Arial" charset="0"/>
              </a:defRPr>
            </a:lvl1pPr>
            <a:lvl2pPr marL="742950" indent="-285750" eaLnBrk="0" hangingPunct="0">
              <a:spcBef>
                <a:spcPct val="20000"/>
              </a:spcBef>
              <a:buChar char="–"/>
              <a:defRPr sz="2800">
                <a:solidFill>
                  <a:schemeClr val="bg1"/>
                </a:solidFill>
                <a:latin typeface="Comic Sans MS" pitchFamily="66" charset="0"/>
                <a:cs typeface="Arial" charset="0"/>
              </a:defRPr>
            </a:lvl2pPr>
            <a:lvl3pPr marL="1143000" indent="-228600" eaLnBrk="0" hangingPunct="0">
              <a:spcBef>
                <a:spcPct val="20000"/>
              </a:spcBef>
              <a:buChar char="•"/>
              <a:defRPr sz="2400">
                <a:solidFill>
                  <a:schemeClr val="bg1"/>
                </a:solidFill>
                <a:latin typeface="Comic Sans MS" pitchFamily="66" charset="0"/>
                <a:cs typeface="Arial" charset="0"/>
              </a:defRPr>
            </a:lvl3pPr>
            <a:lvl4pPr marL="1600200" indent="-228600" eaLnBrk="0" hangingPunct="0">
              <a:spcBef>
                <a:spcPct val="20000"/>
              </a:spcBef>
              <a:buChar char="–"/>
              <a:defRPr sz="2000">
                <a:solidFill>
                  <a:schemeClr val="bg1"/>
                </a:solidFill>
                <a:latin typeface="Comic Sans MS" pitchFamily="66" charset="0"/>
                <a:cs typeface="Arial" charset="0"/>
              </a:defRPr>
            </a:lvl4pPr>
            <a:lvl5pPr marL="2057400" indent="-228600" eaLnBrk="0" hangingPunct="0">
              <a:spcBef>
                <a:spcPct val="20000"/>
              </a:spcBef>
              <a:buChar char="»"/>
              <a:defRPr sz="2000">
                <a:solidFill>
                  <a:schemeClr val="bg1"/>
                </a:solidFill>
                <a:latin typeface="Comic Sans MS" pitchFamily="66" charset="0"/>
                <a:cs typeface="Arial"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cs typeface="Arial"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cs typeface="Arial"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cs typeface="Arial"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cs typeface="Arial" charset="0"/>
              </a:defRPr>
            </a:lvl9pPr>
          </a:lstStyle>
          <a:p>
            <a:pPr eaLnBrk="1" hangingPunct="1">
              <a:spcBef>
                <a:spcPct val="50000"/>
              </a:spcBef>
            </a:pPr>
            <a:r>
              <a:rPr lang="en-GB" altLang="en-US" sz="1800">
                <a:solidFill>
                  <a:schemeClr val="tx1"/>
                </a:solidFill>
              </a:rPr>
              <a:t>Speed at time t, v</a:t>
            </a:r>
          </a:p>
        </p:txBody>
      </p:sp>
      <p:sp>
        <p:nvSpPr>
          <p:cNvPr id="9" name="Text Box 9"/>
          <p:cNvSpPr txBox="1">
            <a:spLocks noChangeArrowheads="1"/>
          </p:cNvSpPr>
          <p:nvPr/>
        </p:nvSpPr>
        <p:spPr bwMode="auto">
          <a:xfrm>
            <a:off x="2952502" y="1560413"/>
            <a:ext cx="1152525" cy="366713"/>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sz="3200">
                <a:solidFill>
                  <a:schemeClr val="bg1"/>
                </a:solidFill>
                <a:latin typeface="Comic Sans MS" pitchFamily="66" charset="0"/>
                <a:cs typeface="Arial" charset="0"/>
              </a:defRPr>
            </a:lvl1pPr>
            <a:lvl2pPr marL="742950" indent="-285750" eaLnBrk="0" hangingPunct="0">
              <a:spcBef>
                <a:spcPct val="20000"/>
              </a:spcBef>
              <a:buChar char="–"/>
              <a:defRPr sz="2800">
                <a:solidFill>
                  <a:schemeClr val="bg1"/>
                </a:solidFill>
                <a:latin typeface="Comic Sans MS" pitchFamily="66" charset="0"/>
                <a:cs typeface="Arial" charset="0"/>
              </a:defRPr>
            </a:lvl2pPr>
            <a:lvl3pPr marL="1143000" indent="-228600" eaLnBrk="0" hangingPunct="0">
              <a:spcBef>
                <a:spcPct val="20000"/>
              </a:spcBef>
              <a:buChar char="•"/>
              <a:defRPr sz="2400">
                <a:solidFill>
                  <a:schemeClr val="bg1"/>
                </a:solidFill>
                <a:latin typeface="Comic Sans MS" pitchFamily="66" charset="0"/>
                <a:cs typeface="Arial" charset="0"/>
              </a:defRPr>
            </a:lvl3pPr>
            <a:lvl4pPr marL="1600200" indent="-228600" eaLnBrk="0" hangingPunct="0">
              <a:spcBef>
                <a:spcPct val="20000"/>
              </a:spcBef>
              <a:buChar char="–"/>
              <a:defRPr sz="2000">
                <a:solidFill>
                  <a:schemeClr val="bg1"/>
                </a:solidFill>
                <a:latin typeface="Comic Sans MS" pitchFamily="66" charset="0"/>
                <a:cs typeface="Arial" charset="0"/>
              </a:defRPr>
            </a:lvl4pPr>
            <a:lvl5pPr marL="2057400" indent="-228600" eaLnBrk="0" hangingPunct="0">
              <a:spcBef>
                <a:spcPct val="20000"/>
              </a:spcBef>
              <a:buChar char="»"/>
              <a:defRPr sz="2000">
                <a:solidFill>
                  <a:schemeClr val="bg1"/>
                </a:solidFill>
                <a:latin typeface="Comic Sans MS" pitchFamily="66" charset="0"/>
                <a:cs typeface="Arial"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cs typeface="Arial"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cs typeface="Arial"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cs typeface="Arial"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cs typeface="Arial" charset="0"/>
              </a:defRPr>
            </a:lvl9pPr>
          </a:lstStyle>
          <a:p>
            <a:pPr eaLnBrk="1" hangingPunct="1">
              <a:spcBef>
                <a:spcPct val="50000"/>
              </a:spcBef>
            </a:pPr>
            <a:r>
              <a:rPr lang="en-GB" altLang="en-US" sz="1800">
                <a:solidFill>
                  <a:schemeClr val="tx1"/>
                </a:solidFill>
              </a:rPr>
              <a:t>Force, F</a:t>
            </a:r>
          </a:p>
        </p:txBody>
      </p:sp>
      <p:sp>
        <p:nvSpPr>
          <p:cNvPr id="10" name="Text Box 10"/>
          <p:cNvSpPr txBox="1">
            <a:spLocks noChangeArrowheads="1"/>
          </p:cNvSpPr>
          <p:nvPr/>
        </p:nvSpPr>
        <p:spPr bwMode="auto">
          <a:xfrm>
            <a:off x="7595939" y="1560413"/>
            <a:ext cx="1152525" cy="366713"/>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sz="3200">
                <a:solidFill>
                  <a:schemeClr val="bg1"/>
                </a:solidFill>
                <a:latin typeface="Comic Sans MS" pitchFamily="66" charset="0"/>
                <a:cs typeface="Arial" charset="0"/>
              </a:defRPr>
            </a:lvl1pPr>
            <a:lvl2pPr marL="742950" indent="-285750" eaLnBrk="0" hangingPunct="0">
              <a:spcBef>
                <a:spcPct val="20000"/>
              </a:spcBef>
              <a:buChar char="–"/>
              <a:defRPr sz="2800">
                <a:solidFill>
                  <a:schemeClr val="bg1"/>
                </a:solidFill>
                <a:latin typeface="Comic Sans MS" pitchFamily="66" charset="0"/>
                <a:cs typeface="Arial" charset="0"/>
              </a:defRPr>
            </a:lvl2pPr>
            <a:lvl3pPr marL="1143000" indent="-228600" eaLnBrk="0" hangingPunct="0">
              <a:spcBef>
                <a:spcPct val="20000"/>
              </a:spcBef>
              <a:buChar char="•"/>
              <a:defRPr sz="2400">
                <a:solidFill>
                  <a:schemeClr val="bg1"/>
                </a:solidFill>
                <a:latin typeface="Comic Sans MS" pitchFamily="66" charset="0"/>
                <a:cs typeface="Arial" charset="0"/>
              </a:defRPr>
            </a:lvl3pPr>
            <a:lvl4pPr marL="1600200" indent="-228600" eaLnBrk="0" hangingPunct="0">
              <a:spcBef>
                <a:spcPct val="20000"/>
              </a:spcBef>
              <a:buChar char="–"/>
              <a:defRPr sz="2000">
                <a:solidFill>
                  <a:schemeClr val="bg1"/>
                </a:solidFill>
                <a:latin typeface="Comic Sans MS" pitchFamily="66" charset="0"/>
                <a:cs typeface="Arial" charset="0"/>
              </a:defRPr>
            </a:lvl4pPr>
            <a:lvl5pPr marL="2057400" indent="-228600" eaLnBrk="0" hangingPunct="0">
              <a:spcBef>
                <a:spcPct val="20000"/>
              </a:spcBef>
              <a:buChar char="»"/>
              <a:defRPr sz="2000">
                <a:solidFill>
                  <a:schemeClr val="bg1"/>
                </a:solidFill>
                <a:latin typeface="Comic Sans MS" pitchFamily="66" charset="0"/>
                <a:cs typeface="Arial"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cs typeface="Arial"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cs typeface="Arial"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cs typeface="Arial"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cs typeface="Arial" charset="0"/>
              </a:defRPr>
            </a:lvl9pPr>
          </a:lstStyle>
          <a:p>
            <a:pPr eaLnBrk="1" hangingPunct="1">
              <a:spcBef>
                <a:spcPct val="50000"/>
              </a:spcBef>
            </a:pPr>
            <a:r>
              <a:rPr lang="en-GB" altLang="en-US" sz="1800">
                <a:solidFill>
                  <a:schemeClr val="tx1"/>
                </a:solidFill>
              </a:rPr>
              <a:t>Force, F</a:t>
            </a:r>
          </a:p>
        </p:txBody>
      </p:sp>
      <p:sp>
        <p:nvSpPr>
          <p:cNvPr id="11" name="Line 11"/>
          <p:cNvSpPr>
            <a:spLocks noChangeShapeType="1"/>
          </p:cNvSpPr>
          <p:nvPr/>
        </p:nvSpPr>
        <p:spPr bwMode="auto">
          <a:xfrm>
            <a:off x="2376239" y="1704876"/>
            <a:ext cx="504825" cy="0"/>
          </a:xfrm>
          <a:prstGeom prst="line">
            <a:avLst/>
          </a:prstGeom>
          <a:noFill/>
          <a:ln w="5715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Line 12"/>
          <p:cNvSpPr>
            <a:spLocks noChangeShapeType="1"/>
          </p:cNvSpPr>
          <p:nvPr/>
        </p:nvSpPr>
        <p:spPr bwMode="auto">
          <a:xfrm>
            <a:off x="7056189" y="1704876"/>
            <a:ext cx="504825" cy="0"/>
          </a:xfrm>
          <a:prstGeom prst="line">
            <a:avLst/>
          </a:prstGeom>
          <a:noFill/>
          <a:ln w="5715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TextBox 12"/>
          <p:cNvSpPr txBox="1"/>
          <p:nvPr/>
        </p:nvSpPr>
        <p:spPr>
          <a:xfrm>
            <a:off x="0" y="6488668"/>
            <a:ext cx="914400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smtClean="0"/>
              <a:t>This equation can </a:t>
            </a:r>
            <a:r>
              <a:rPr lang="en-GB" i="1" u="sng" dirty="0" smtClean="0"/>
              <a:t>always</a:t>
            </a:r>
            <a:r>
              <a:rPr lang="en-GB" dirty="0" smtClean="0"/>
              <a:t> be used, F = ma can only be used when mass is constant!</a:t>
            </a:r>
            <a:endParaRPr lang="en-GB" dirty="0"/>
          </a:p>
        </p:txBody>
      </p:sp>
    </p:spTree>
    <p:extLst>
      <p:ext uri="{BB962C8B-B14F-4D97-AF65-F5344CB8AC3E}">
        <p14:creationId xmlns:p14="http://schemas.microsoft.com/office/powerpoint/2010/main" val="392778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68"/>
            <a:ext cx="8229600" cy="1066800"/>
          </a:xfrm>
        </p:spPr>
        <p:txBody>
          <a:bodyPr>
            <a:normAutofit/>
          </a:bodyPr>
          <a:lstStyle/>
          <a:p>
            <a:r>
              <a:rPr lang="en-GB" b="1" dirty="0" smtClean="0">
                <a:latin typeface="Calibri" panose="020F0502020204030204" pitchFamily="34" charset="0"/>
              </a:rPr>
              <a:t>MWB Questions</a:t>
            </a:r>
            <a:endParaRPr lang="en-GB" b="1" dirty="0">
              <a:latin typeface="Calibri" panose="020F0502020204030204" pitchFamily="34" charset="0"/>
            </a:endParaRPr>
          </a:p>
        </p:txBody>
      </p:sp>
      <p:sp>
        <p:nvSpPr>
          <p:cNvPr id="3" name="Content Placeholder 2"/>
          <p:cNvSpPr>
            <a:spLocks noGrp="1"/>
          </p:cNvSpPr>
          <p:nvPr>
            <p:ph idx="1"/>
          </p:nvPr>
        </p:nvSpPr>
        <p:spPr>
          <a:xfrm>
            <a:off x="457200" y="1196752"/>
            <a:ext cx="8229600" cy="5328592"/>
          </a:xfrm>
        </p:spPr>
        <p:txBody>
          <a:bodyPr>
            <a:normAutofit fontScale="92500" lnSpcReduction="10000"/>
          </a:bodyPr>
          <a:lstStyle/>
          <a:p>
            <a:pPr marL="624078" indent="-514350">
              <a:buFont typeface="+mj-lt"/>
              <a:buAutoNum type="arabicPeriod"/>
            </a:pPr>
            <a:r>
              <a:rPr lang="en-GB" sz="3200" dirty="0">
                <a:latin typeface="Calibri" pitchFamily="34" charset="0"/>
              </a:rPr>
              <a:t>Calculate the momentum of an elephant of mass 7000 kg moving at 4 </a:t>
            </a:r>
            <a:r>
              <a:rPr lang="en-GB" sz="3200" dirty="0" smtClean="0">
                <a:latin typeface="Calibri" pitchFamily="34" charset="0"/>
              </a:rPr>
              <a:t>ms</a:t>
            </a:r>
            <a:r>
              <a:rPr lang="en-GB" sz="3200" baseline="30000" dirty="0" smtClean="0">
                <a:latin typeface="Calibri" pitchFamily="34" charset="0"/>
              </a:rPr>
              <a:t>-1</a:t>
            </a:r>
          </a:p>
          <a:p>
            <a:pPr marL="916686" lvl="1" indent="-514350">
              <a:buFont typeface="+mj-lt"/>
              <a:buAutoNum type="arabicPeriod"/>
            </a:pPr>
            <a:r>
              <a:rPr lang="en-GB" sz="3000" dirty="0" smtClean="0">
                <a:latin typeface="Calibri" pitchFamily="34" charset="0"/>
              </a:rPr>
              <a:t>p </a:t>
            </a:r>
            <a:r>
              <a:rPr lang="en-GB" sz="3000" dirty="0">
                <a:latin typeface="Calibri" pitchFamily="34" charset="0"/>
              </a:rPr>
              <a:t>= mv = 7000 x 4 = 28 000 kg m </a:t>
            </a:r>
            <a:r>
              <a:rPr lang="en-GB" sz="3000" dirty="0" smtClean="0">
                <a:latin typeface="Calibri" pitchFamily="34" charset="0"/>
              </a:rPr>
              <a:t>s</a:t>
            </a:r>
            <a:r>
              <a:rPr lang="en-GB" sz="3000" baseline="30000" dirty="0" smtClean="0">
                <a:latin typeface="Calibri" pitchFamily="34" charset="0"/>
              </a:rPr>
              <a:t>-1</a:t>
            </a:r>
          </a:p>
          <a:p>
            <a:pPr marL="624078" indent="-514350">
              <a:buFont typeface="+mj-lt"/>
              <a:buAutoNum type="arabicPeriod"/>
            </a:pPr>
            <a:endParaRPr lang="en-GB" sz="3400" dirty="0">
              <a:latin typeface="Calibri" pitchFamily="34" charset="0"/>
            </a:endParaRPr>
          </a:p>
          <a:p>
            <a:pPr marL="624078" indent="-514350">
              <a:buFont typeface="+mj-lt"/>
              <a:buAutoNum type="arabicPeriod"/>
            </a:pPr>
            <a:r>
              <a:rPr lang="en-GB" sz="3400" dirty="0" smtClean="0">
                <a:latin typeface="Calibri" pitchFamily="34" charset="0"/>
              </a:rPr>
              <a:t>A </a:t>
            </a:r>
            <a:r>
              <a:rPr lang="en-GB" sz="3400" dirty="0">
                <a:latin typeface="Calibri" pitchFamily="34" charset="0"/>
              </a:rPr>
              <a:t>rocket has a mass of 1500 kg when it begins travelling at a constant velocity of 20 ms</a:t>
            </a:r>
            <a:r>
              <a:rPr lang="en-GB" sz="3400" baseline="30000" dirty="0">
                <a:latin typeface="Calibri" pitchFamily="34" charset="0"/>
              </a:rPr>
              <a:t>-1</a:t>
            </a:r>
            <a:r>
              <a:rPr lang="en-GB" sz="3400" dirty="0">
                <a:latin typeface="Calibri" pitchFamily="34" charset="0"/>
              </a:rPr>
              <a:t>. It then loses fuel at a rate of 0.5 kg every 30 seconds. What will the difference in force from the engine be after 10 minutes?</a:t>
            </a:r>
          </a:p>
          <a:p>
            <a:pPr marL="916686" lvl="1" indent="-514350">
              <a:buFont typeface="+mj-lt"/>
              <a:buAutoNum type="arabicPeriod"/>
            </a:pPr>
            <a:r>
              <a:rPr lang="en-GB" sz="3000" dirty="0">
                <a:latin typeface="Calibri" pitchFamily="34" charset="0"/>
              </a:rPr>
              <a:t>F = </a:t>
            </a:r>
            <a:r>
              <a:rPr lang="en-GB" sz="3000" dirty="0" err="1">
                <a:latin typeface="Calibri" pitchFamily="34" charset="0"/>
              </a:rPr>
              <a:t>vΔm</a:t>
            </a:r>
            <a:r>
              <a:rPr lang="en-GB" sz="3000" dirty="0">
                <a:latin typeface="Calibri" pitchFamily="34" charset="0"/>
              </a:rPr>
              <a:t> / </a:t>
            </a:r>
            <a:r>
              <a:rPr lang="en-GB" sz="3000" dirty="0" err="1">
                <a:latin typeface="Calibri" pitchFamily="34" charset="0"/>
              </a:rPr>
              <a:t>Δt</a:t>
            </a:r>
            <a:endParaRPr lang="en-GB" sz="3000" dirty="0">
              <a:latin typeface="Calibri" pitchFamily="34" charset="0"/>
            </a:endParaRPr>
          </a:p>
          <a:p>
            <a:pPr marL="916686" lvl="1" indent="-514350">
              <a:buFont typeface="+mj-lt"/>
              <a:buAutoNum type="arabicPeriod"/>
            </a:pPr>
            <a:r>
              <a:rPr lang="en-GB" sz="3000" dirty="0" err="1">
                <a:latin typeface="Calibri" pitchFamily="34" charset="0"/>
              </a:rPr>
              <a:t>Δm</a:t>
            </a:r>
            <a:r>
              <a:rPr lang="en-GB" sz="3000" dirty="0">
                <a:latin typeface="Calibri" pitchFamily="34" charset="0"/>
              </a:rPr>
              <a:t> = 10 kg, </a:t>
            </a:r>
            <a:r>
              <a:rPr lang="en-GB" sz="3000" dirty="0" err="1">
                <a:latin typeface="Calibri" pitchFamily="34" charset="0"/>
              </a:rPr>
              <a:t>Δt</a:t>
            </a:r>
            <a:r>
              <a:rPr lang="en-GB" sz="3000" dirty="0">
                <a:latin typeface="Calibri" pitchFamily="34" charset="0"/>
              </a:rPr>
              <a:t> = 600 s</a:t>
            </a:r>
          </a:p>
          <a:p>
            <a:pPr marL="916686" lvl="1" indent="-514350">
              <a:buFont typeface="+mj-lt"/>
              <a:buAutoNum type="arabicPeriod"/>
            </a:pPr>
            <a:r>
              <a:rPr lang="en-GB" sz="3000" dirty="0" smtClean="0">
                <a:latin typeface="Calibri" pitchFamily="34" charset="0"/>
              </a:rPr>
              <a:t>F </a:t>
            </a:r>
            <a:r>
              <a:rPr lang="en-GB" sz="3000" dirty="0">
                <a:latin typeface="Calibri" pitchFamily="34" charset="0"/>
              </a:rPr>
              <a:t>= 20 x 10 / 600 = 0.33 </a:t>
            </a:r>
            <a:r>
              <a:rPr lang="en-GB" sz="3000" dirty="0" smtClean="0">
                <a:latin typeface="Calibri" pitchFamily="34" charset="0"/>
              </a:rPr>
              <a:t>N</a:t>
            </a:r>
            <a:endParaRPr lang="en-GB" sz="3000" dirty="0">
              <a:latin typeface="Calibri" pitchFamily="34" charset="0"/>
            </a:endParaRPr>
          </a:p>
        </p:txBody>
      </p:sp>
      <p:sp>
        <p:nvSpPr>
          <p:cNvPr id="4" name="Rectangle 3"/>
          <p:cNvSpPr/>
          <p:nvPr/>
        </p:nvSpPr>
        <p:spPr>
          <a:xfrm>
            <a:off x="0" y="-1"/>
            <a:ext cx="9108504" cy="307777"/>
          </a:xfrm>
          <a:prstGeom prst="rect">
            <a:avLst/>
          </a:prstGeom>
        </p:spPr>
        <p:txBody>
          <a:bodyPr wrap="square">
            <a:spAutoFit/>
          </a:bodyPr>
          <a:lstStyle/>
          <a:p>
            <a:r>
              <a:rPr lang="en-GB" sz="1400" dirty="0">
                <a:solidFill>
                  <a:schemeClr val="bg1"/>
                </a:solidFill>
              </a:rPr>
              <a:t>LO: Connect Newton’s 1st and 2nd Laws with momentum</a:t>
            </a:r>
            <a:r>
              <a:rPr lang="en-GB" sz="1400" dirty="0" smtClean="0">
                <a:solidFill>
                  <a:schemeClr val="bg1"/>
                </a:solidFill>
              </a:rPr>
              <a:t>.</a:t>
            </a:r>
            <a:endParaRPr lang="en-GB" sz="1400" dirty="0">
              <a:solidFill>
                <a:schemeClr val="bg1"/>
              </a:solidFill>
            </a:endParaRPr>
          </a:p>
        </p:txBody>
      </p:sp>
    </p:spTree>
    <p:extLst>
      <p:ext uri="{BB962C8B-B14F-4D97-AF65-F5344CB8AC3E}">
        <p14:creationId xmlns:p14="http://schemas.microsoft.com/office/powerpoint/2010/main" val="392778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68"/>
            <a:ext cx="8229600" cy="1066800"/>
          </a:xfrm>
        </p:spPr>
        <p:txBody>
          <a:bodyPr>
            <a:normAutofit/>
          </a:bodyPr>
          <a:lstStyle/>
          <a:p>
            <a:r>
              <a:rPr lang="en-GB" b="1" dirty="0" smtClean="0">
                <a:latin typeface="Calibri" panose="020F0502020204030204" pitchFamily="34" charset="0"/>
              </a:rPr>
              <a:t>Impulse</a:t>
            </a:r>
            <a:endParaRPr lang="en-GB" b="1" dirty="0">
              <a:latin typeface="Calibri" panose="020F0502020204030204" pitchFamily="34" charset="0"/>
            </a:endParaRPr>
          </a:p>
        </p:txBody>
      </p:sp>
      <p:sp>
        <p:nvSpPr>
          <p:cNvPr id="3" name="Content Placeholder 2"/>
          <p:cNvSpPr>
            <a:spLocks noGrp="1"/>
          </p:cNvSpPr>
          <p:nvPr>
            <p:ph idx="1"/>
          </p:nvPr>
        </p:nvSpPr>
        <p:spPr>
          <a:xfrm>
            <a:off x="457200" y="1196752"/>
            <a:ext cx="8229600" cy="5328592"/>
          </a:xfrm>
        </p:spPr>
        <p:txBody>
          <a:bodyPr>
            <a:normAutofit fontScale="77500" lnSpcReduction="20000"/>
          </a:bodyPr>
          <a:lstStyle/>
          <a:p>
            <a:pPr>
              <a:buFont typeface="Wingdings" panose="05000000000000000000" pitchFamily="2" charset="2"/>
              <a:buChar char="v"/>
            </a:pPr>
            <a:r>
              <a:rPr lang="en-GB" sz="3200" dirty="0">
                <a:latin typeface="Calibri" pitchFamily="34" charset="0"/>
              </a:rPr>
              <a:t>In sports like tennis, golf… etc. what’s the point in ‘following through’?</a:t>
            </a:r>
          </a:p>
          <a:p>
            <a:pPr>
              <a:buFont typeface="Wingdings" panose="05000000000000000000" pitchFamily="2" charset="2"/>
              <a:buChar char="v"/>
            </a:pPr>
            <a:r>
              <a:rPr lang="en-GB" sz="3200" dirty="0">
                <a:latin typeface="Calibri" pitchFamily="34" charset="0"/>
              </a:rPr>
              <a:t>By following through, the force acts for a longer time. This is useful because:</a:t>
            </a:r>
          </a:p>
          <a:p>
            <a:pPr>
              <a:buFont typeface="Wingdings" panose="05000000000000000000" pitchFamily="2" charset="2"/>
              <a:buChar char="v"/>
            </a:pPr>
            <a:endParaRPr lang="en-GB" sz="3200" dirty="0">
              <a:latin typeface="Calibri" pitchFamily="34" charset="0"/>
            </a:endParaRPr>
          </a:p>
          <a:p>
            <a:pPr>
              <a:buFont typeface="Wingdings" panose="05000000000000000000" pitchFamily="2" charset="2"/>
              <a:buChar char="v"/>
            </a:pPr>
            <a:r>
              <a:rPr lang="en-GB" sz="3200" dirty="0">
                <a:latin typeface="Calibri" pitchFamily="34" charset="0"/>
              </a:rPr>
              <a:t>Newton’s first law: resultant force = </a:t>
            </a:r>
            <a:r>
              <a:rPr lang="en-GB" sz="3200" u="sng" dirty="0">
                <a:latin typeface="Calibri" pitchFamily="34" charset="0"/>
              </a:rPr>
              <a:t>change in momentum</a:t>
            </a:r>
          </a:p>
          <a:p>
            <a:pPr marL="109728" indent="0">
              <a:buNone/>
            </a:pPr>
            <a:r>
              <a:rPr lang="en-GB" sz="3200" dirty="0" smtClean="0">
                <a:latin typeface="Calibri" pitchFamily="34" charset="0"/>
              </a:rPr>
              <a:t>	</a:t>
            </a:r>
            <a:r>
              <a:rPr lang="en-GB" sz="3200" dirty="0">
                <a:latin typeface="Calibri" pitchFamily="34" charset="0"/>
              </a:rPr>
              <a:t>					time taken</a:t>
            </a:r>
          </a:p>
          <a:p>
            <a:pPr>
              <a:buFont typeface="Wingdings" panose="05000000000000000000" pitchFamily="2" charset="2"/>
              <a:buChar char="v"/>
            </a:pPr>
            <a:endParaRPr lang="en-GB" sz="3200" dirty="0">
              <a:latin typeface="Calibri" pitchFamily="34" charset="0"/>
            </a:endParaRPr>
          </a:p>
          <a:p>
            <a:pPr>
              <a:buFont typeface="Wingdings" panose="05000000000000000000" pitchFamily="2" charset="2"/>
              <a:buChar char="v"/>
            </a:pPr>
            <a:r>
              <a:rPr lang="en-GB" sz="3200" dirty="0">
                <a:latin typeface="Calibri" pitchFamily="34" charset="0"/>
              </a:rPr>
              <a:t>Rearranging gives us: Force x time = change in momentum</a:t>
            </a:r>
          </a:p>
          <a:p>
            <a:pPr>
              <a:buFont typeface="Wingdings" panose="05000000000000000000" pitchFamily="2" charset="2"/>
              <a:buChar char="v"/>
            </a:pPr>
            <a:endParaRPr lang="en-GB" sz="3200" dirty="0">
              <a:latin typeface="Calibri" pitchFamily="34" charset="0"/>
            </a:endParaRPr>
          </a:p>
          <a:p>
            <a:pPr>
              <a:buFont typeface="Wingdings" panose="05000000000000000000" pitchFamily="2" charset="2"/>
              <a:buChar char="v"/>
            </a:pPr>
            <a:r>
              <a:rPr lang="en-GB" sz="3200" dirty="0">
                <a:latin typeface="Calibri" pitchFamily="34" charset="0"/>
              </a:rPr>
              <a:t>This tells us the greater the force and the greater the time it acts for, the greater the change of momentum</a:t>
            </a:r>
          </a:p>
          <a:p>
            <a:pPr>
              <a:buFont typeface="Wingdings" panose="05000000000000000000" pitchFamily="2" charset="2"/>
              <a:buChar char="v"/>
            </a:pPr>
            <a:endParaRPr lang="en-GB" sz="3200" dirty="0">
              <a:latin typeface="Calibri" pitchFamily="34" charset="0"/>
            </a:endParaRPr>
          </a:p>
          <a:p>
            <a:pPr>
              <a:buFont typeface="Wingdings" panose="05000000000000000000" pitchFamily="2" charset="2"/>
              <a:buChar char="v"/>
            </a:pPr>
            <a:r>
              <a:rPr lang="en-GB" sz="3200" dirty="0">
                <a:latin typeface="Calibri" pitchFamily="34" charset="0"/>
              </a:rPr>
              <a:t>The impulse of a force = force x time the force acts for. </a:t>
            </a:r>
          </a:p>
          <a:p>
            <a:pPr>
              <a:buFont typeface="Wingdings" panose="05000000000000000000" pitchFamily="2" charset="2"/>
              <a:buChar char="v"/>
            </a:pPr>
            <a:r>
              <a:rPr lang="en-GB" sz="3200" dirty="0">
                <a:latin typeface="Calibri" pitchFamily="34" charset="0"/>
              </a:rPr>
              <a:t>Impulse is measure in N s, and 1 Ns = 1 kg ms-1</a:t>
            </a:r>
          </a:p>
          <a:p>
            <a:pPr>
              <a:buFont typeface="Wingdings" panose="05000000000000000000" pitchFamily="2" charset="2"/>
              <a:buChar char="v"/>
            </a:pPr>
            <a:endParaRPr lang="en-US" sz="3200" dirty="0" smtClean="0">
              <a:latin typeface="Calibri" pitchFamily="34" charset="0"/>
            </a:endParaRPr>
          </a:p>
        </p:txBody>
      </p:sp>
      <p:sp>
        <p:nvSpPr>
          <p:cNvPr id="4" name="Rectangle 3"/>
          <p:cNvSpPr/>
          <p:nvPr/>
        </p:nvSpPr>
        <p:spPr>
          <a:xfrm>
            <a:off x="0" y="-1"/>
            <a:ext cx="9108504" cy="307777"/>
          </a:xfrm>
          <a:prstGeom prst="rect">
            <a:avLst/>
          </a:prstGeom>
        </p:spPr>
        <p:txBody>
          <a:bodyPr wrap="square">
            <a:spAutoFit/>
          </a:bodyPr>
          <a:lstStyle/>
          <a:p>
            <a:r>
              <a:rPr lang="en-GB" sz="1400" dirty="0">
                <a:solidFill>
                  <a:schemeClr val="bg1"/>
                </a:solidFill>
              </a:rPr>
              <a:t>LO: Connect Newton’s 1st and 2nd Laws with momentum</a:t>
            </a:r>
            <a:r>
              <a:rPr lang="en-GB" sz="1400" dirty="0" smtClean="0">
                <a:solidFill>
                  <a:schemeClr val="bg1"/>
                </a:solidFill>
              </a:rPr>
              <a:t>.</a:t>
            </a:r>
            <a:endParaRPr lang="en-GB" sz="1400" dirty="0">
              <a:solidFill>
                <a:schemeClr val="bg1"/>
              </a:solidFill>
            </a:endParaRPr>
          </a:p>
        </p:txBody>
      </p:sp>
    </p:spTree>
    <p:extLst>
      <p:ext uri="{BB962C8B-B14F-4D97-AF65-F5344CB8AC3E}">
        <p14:creationId xmlns:p14="http://schemas.microsoft.com/office/powerpoint/2010/main" val="392778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458200" cy="1470025"/>
          </a:xfrm>
        </p:spPr>
        <p:txBody>
          <a:bodyPr/>
          <a:lstStyle/>
          <a:p>
            <a:r>
              <a:rPr lang="en-GB" b="1" dirty="0" smtClean="0">
                <a:latin typeface="Calibri" panose="020F0502020204030204" pitchFamily="34" charset="0"/>
              </a:rPr>
              <a:t>Mechanics and Materials part 1</a:t>
            </a:r>
            <a:br>
              <a:rPr lang="en-GB" b="1" dirty="0" smtClean="0">
                <a:latin typeface="Calibri" panose="020F0502020204030204" pitchFamily="34" charset="0"/>
              </a:rPr>
            </a:br>
            <a:r>
              <a:rPr lang="en-GB" b="1" dirty="0" smtClean="0">
                <a:latin typeface="Calibri" panose="020F0502020204030204" pitchFamily="34" charset="0"/>
              </a:rPr>
              <a:t>2 – Balanced forces</a:t>
            </a:r>
            <a:endParaRPr lang="en-GB" b="1" dirty="0">
              <a:latin typeface="Calibri" panose="020F0502020204030204" pitchFamily="34" charset="0"/>
            </a:endParaRPr>
          </a:p>
        </p:txBody>
      </p:sp>
      <p:sp>
        <p:nvSpPr>
          <p:cNvPr id="3" name="Subtitle 2"/>
          <p:cNvSpPr>
            <a:spLocks noGrp="1"/>
          </p:cNvSpPr>
          <p:nvPr>
            <p:ph type="subTitle" idx="1"/>
          </p:nvPr>
        </p:nvSpPr>
        <p:spPr/>
        <p:txBody>
          <a:bodyPr/>
          <a:lstStyle/>
          <a:p>
            <a:r>
              <a:rPr lang="en-GB" dirty="0" smtClean="0"/>
              <a:t>LO: Explain and demonstrate how there can be an equilibrium of forces.</a:t>
            </a:r>
            <a:endParaRPr lang="en-GB" dirty="0"/>
          </a:p>
        </p:txBody>
      </p:sp>
      <p:pic>
        <p:nvPicPr>
          <p:cNvPr id="1026" name="Picture 2" descr="http://www.engin.umich.edu/aero/research/images/structu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034" y="4581128"/>
            <a:ext cx="357359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6652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68"/>
            <a:ext cx="8229600" cy="1066800"/>
          </a:xfrm>
        </p:spPr>
        <p:txBody>
          <a:bodyPr>
            <a:normAutofit/>
          </a:bodyPr>
          <a:lstStyle/>
          <a:p>
            <a:r>
              <a:rPr lang="en-GB" b="1" dirty="0" smtClean="0">
                <a:latin typeface="Calibri" panose="020F0502020204030204" pitchFamily="34" charset="0"/>
              </a:rPr>
              <a:t>Impulse questions</a:t>
            </a:r>
            <a:endParaRPr lang="en-GB" b="1" dirty="0">
              <a:latin typeface="Calibri" panose="020F0502020204030204" pitchFamily="34" charset="0"/>
            </a:endParaRPr>
          </a:p>
        </p:txBody>
      </p:sp>
      <p:sp>
        <p:nvSpPr>
          <p:cNvPr id="3" name="Content Placeholder 2"/>
          <p:cNvSpPr>
            <a:spLocks noGrp="1"/>
          </p:cNvSpPr>
          <p:nvPr>
            <p:ph idx="1"/>
          </p:nvPr>
        </p:nvSpPr>
        <p:spPr>
          <a:xfrm>
            <a:off x="457200" y="1196752"/>
            <a:ext cx="8229600" cy="5328592"/>
          </a:xfrm>
        </p:spPr>
        <p:txBody>
          <a:bodyPr>
            <a:normAutofit fontScale="92500" lnSpcReduction="20000"/>
          </a:bodyPr>
          <a:lstStyle/>
          <a:p>
            <a:pPr marL="624078" indent="-514350">
              <a:buFont typeface="+mj-lt"/>
              <a:buAutoNum type="arabicPeriod"/>
            </a:pPr>
            <a:r>
              <a:rPr lang="en-GB" sz="3200" dirty="0">
                <a:latin typeface="Calibri" pitchFamily="34" charset="0"/>
              </a:rPr>
              <a:t>What is the impulse produced by a force of 4 N acting for 3 s?</a:t>
            </a:r>
          </a:p>
          <a:p>
            <a:pPr marL="916686" lvl="1" indent="-514350">
              <a:buFont typeface="+mj-lt"/>
              <a:buAutoNum type="arabicPeriod"/>
            </a:pPr>
            <a:r>
              <a:rPr lang="en-GB" sz="3000" dirty="0">
                <a:latin typeface="Calibri" pitchFamily="34" charset="0"/>
              </a:rPr>
              <a:t>Impulse = F x t = 4 x 3 = 12 Ns</a:t>
            </a:r>
          </a:p>
          <a:p>
            <a:pPr marL="624078" indent="-514350">
              <a:buFont typeface="+mj-lt"/>
              <a:buAutoNum type="arabicPeriod"/>
            </a:pPr>
            <a:endParaRPr lang="en-GB" sz="3200" dirty="0">
              <a:latin typeface="Calibri" pitchFamily="34" charset="0"/>
            </a:endParaRPr>
          </a:p>
          <a:p>
            <a:pPr marL="624078" indent="-514350">
              <a:buFont typeface="+mj-lt"/>
              <a:buAutoNum type="arabicPeriod"/>
            </a:pPr>
            <a:r>
              <a:rPr lang="en-GB" sz="3200" dirty="0">
                <a:latin typeface="Calibri" pitchFamily="34" charset="0"/>
              </a:rPr>
              <a:t>What effect will this impulse have on the velocity of a 2 kg mass?</a:t>
            </a:r>
          </a:p>
          <a:p>
            <a:pPr marL="916686" lvl="1" indent="-514350">
              <a:buFont typeface="+mj-lt"/>
              <a:buAutoNum type="arabicPeriod"/>
            </a:pPr>
            <a:r>
              <a:rPr lang="en-GB" sz="3000" dirty="0">
                <a:latin typeface="Calibri" pitchFamily="34" charset="0"/>
              </a:rPr>
              <a:t>An impulse of 12 Ns will produce a change in momentum of 12 kg ms</a:t>
            </a:r>
            <a:r>
              <a:rPr lang="en-GB" sz="3000" baseline="30000" dirty="0">
                <a:latin typeface="Calibri" pitchFamily="34" charset="0"/>
              </a:rPr>
              <a:t>-1</a:t>
            </a:r>
          </a:p>
          <a:p>
            <a:pPr marL="916686" lvl="1" indent="-514350">
              <a:buFont typeface="+mj-lt"/>
              <a:buAutoNum type="arabicPeriod"/>
            </a:pPr>
            <a:r>
              <a:rPr lang="en-GB" sz="3000" dirty="0">
                <a:latin typeface="Calibri" pitchFamily="34" charset="0"/>
              </a:rPr>
              <a:t>p = mv,		12 = 2 x v,		v = 6 ms</a:t>
            </a:r>
            <a:r>
              <a:rPr lang="en-GB" sz="3000" baseline="30000" dirty="0">
                <a:latin typeface="Calibri" pitchFamily="34" charset="0"/>
              </a:rPr>
              <a:t>-1</a:t>
            </a:r>
          </a:p>
          <a:p>
            <a:pPr marL="624078" indent="-514350">
              <a:buFont typeface="+mj-lt"/>
              <a:buAutoNum type="arabicPeriod"/>
            </a:pPr>
            <a:endParaRPr lang="en-GB" sz="3200" dirty="0">
              <a:latin typeface="Calibri" pitchFamily="34" charset="0"/>
            </a:endParaRPr>
          </a:p>
          <a:p>
            <a:pPr marL="624078" indent="-514350">
              <a:buFont typeface="+mj-lt"/>
              <a:buAutoNum type="arabicPeriod"/>
            </a:pPr>
            <a:r>
              <a:rPr lang="en-GB" sz="3200" dirty="0">
                <a:latin typeface="Calibri" pitchFamily="34" charset="0"/>
              </a:rPr>
              <a:t>What effect will this impulse have on the velocity of a 3 kg mass?</a:t>
            </a:r>
          </a:p>
          <a:p>
            <a:pPr marL="916686" lvl="1" indent="-514350">
              <a:buFont typeface="+mj-lt"/>
              <a:buAutoNum type="arabicPeriod"/>
            </a:pPr>
            <a:r>
              <a:rPr lang="en-GB" sz="3000" dirty="0">
                <a:latin typeface="Calibri" pitchFamily="34" charset="0"/>
              </a:rPr>
              <a:t>p = mv,		12 = 3 x v,		v = 4 ms</a:t>
            </a:r>
            <a:r>
              <a:rPr lang="en-GB" sz="3000" baseline="30000" dirty="0">
                <a:latin typeface="Calibri" pitchFamily="34" charset="0"/>
              </a:rPr>
              <a:t>-1</a:t>
            </a:r>
          </a:p>
          <a:p>
            <a:pPr>
              <a:buFont typeface="Wingdings" panose="05000000000000000000" pitchFamily="2" charset="2"/>
              <a:buChar char="v"/>
            </a:pPr>
            <a:endParaRPr lang="en-US" sz="3200" dirty="0" smtClean="0">
              <a:latin typeface="Calibri" pitchFamily="34" charset="0"/>
            </a:endParaRPr>
          </a:p>
        </p:txBody>
      </p:sp>
      <p:sp>
        <p:nvSpPr>
          <p:cNvPr id="4" name="Rectangle 3"/>
          <p:cNvSpPr/>
          <p:nvPr/>
        </p:nvSpPr>
        <p:spPr>
          <a:xfrm>
            <a:off x="0" y="-1"/>
            <a:ext cx="9108504" cy="307777"/>
          </a:xfrm>
          <a:prstGeom prst="rect">
            <a:avLst/>
          </a:prstGeom>
        </p:spPr>
        <p:txBody>
          <a:bodyPr wrap="square">
            <a:spAutoFit/>
          </a:bodyPr>
          <a:lstStyle/>
          <a:p>
            <a:r>
              <a:rPr lang="en-GB" sz="1400" dirty="0">
                <a:solidFill>
                  <a:schemeClr val="bg1"/>
                </a:solidFill>
              </a:rPr>
              <a:t>LO: Connect Newton’s 1st and 2nd Laws with momentum</a:t>
            </a:r>
            <a:r>
              <a:rPr lang="en-GB" sz="1400" dirty="0" smtClean="0">
                <a:solidFill>
                  <a:schemeClr val="bg1"/>
                </a:solidFill>
              </a:rPr>
              <a:t>.</a:t>
            </a:r>
            <a:endParaRPr lang="en-GB" sz="1400" dirty="0">
              <a:solidFill>
                <a:schemeClr val="bg1"/>
              </a:solidFill>
            </a:endParaRPr>
          </a:p>
        </p:txBody>
      </p:sp>
    </p:spTree>
    <p:extLst>
      <p:ext uri="{BB962C8B-B14F-4D97-AF65-F5344CB8AC3E}">
        <p14:creationId xmlns:p14="http://schemas.microsoft.com/office/powerpoint/2010/main" val="392778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68"/>
            <a:ext cx="8229600" cy="1066800"/>
          </a:xfrm>
        </p:spPr>
        <p:txBody>
          <a:bodyPr>
            <a:normAutofit/>
          </a:bodyPr>
          <a:lstStyle/>
          <a:p>
            <a:r>
              <a:rPr lang="en-GB" b="1" dirty="0" smtClean="0">
                <a:latin typeface="Calibri" panose="020F0502020204030204" pitchFamily="34" charset="0"/>
              </a:rPr>
              <a:t>Force-time graphs</a:t>
            </a:r>
            <a:endParaRPr lang="en-GB" b="1" dirty="0">
              <a:latin typeface="Calibri" panose="020F0502020204030204" pitchFamily="34" charset="0"/>
            </a:endParaRPr>
          </a:p>
        </p:txBody>
      </p:sp>
      <p:sp>
        <p:nvSpPr>
          <p:cNvPr id="3" name="Content Placeholder 2"/>
          <p:cNvSpPr>
            <a:spLocks noGrp="1"/>
          </p:cNvSpPr>
          <p:nvPr>
            <p:ph idx="1"/>
          </p:nvPr>
        </p:nvSpPr>
        <p:spPr>
          <a:xfrm>
            <a:off x="457200" y="1196752"/>
            <a:ext cx="8229600" cy="5328592"/>
          </a:xfrm>
        </p:spPr>
        <p:txBody>
          <a:bodyPr>
            <a:normAutofit fontScale="92500"/>
          </a:bodyPr>
          <a:lstStyle/>
          <a:p>
            <a:pPr>
              <a:buFont typeface="Wingdings" panose="05000000000000000000" pitchFamily="2" charset="2"/>
              <a:buChar char="v"/>
            </a:pPr>
            <a:r>
              <a:rPr lang="en-GB" sz="3200" dirty="0">
                <a:latin typeface="Calibri" pitchFamily="34" charset="0"/>
              </a:rPr>
              <a:t>If we draw a graph of force against time, how would you work out the area under the graph?</a:t>
            </a:r>
          </a:p>
          <a:p>
            <a:pPr>
              <a:buFont typeface="Wingdings" panose="05000000000000000000" pitchFamily="2" charset="2"/>
              <a:buChar char="v"/>
            </a:pPr>
            <a:endParaRPr lang="en-GB" sz="3200" dirty="0">
              <a:latin typeface="Calibri" pitchFamily="34" charset="0"/>
            </a:endParaRPr>
          </a:p>
          <a:p>
            <a:pPr>
              <a:buFont typeface="Wingdings" panose="05000000000000000000" pitchFamily="2" charset="2"/>
              <a:buChar char="v"/>
            </a:pPr>
            <a:r>
              <a:rPr lang="en-GB" sz="3200" dirty="0">
                <a:latin typeface="Calibri" pitchFamily="34" charset="0"/>
              </a:rPr>
              <a:t>What would the area under the graph show?</a:t>
            </a:r>
          </a:p>
          <a:p>
            <a:pPr>
              <a:buFont typeface="Wingdings" panose="05000000000000000000" pitchFamily="2" charset="2"/>
              <a:buChar char="v"/>
            </a:pPr>
            <a:endParaRPr lang="en-GB" sz="3200" dirty="0">
              <a:latin typeface="Calibri" pitchFamily="34" charset="0"/>
            </a:endParaRPr>
          </a:p>
          <a:p>
            <a:pPr>
              <a:buFont typeface="Wingdings" panose="05000000000000000000" pitchFamily="2" charset="2"/>
              <a:buChar char="v"/>
            </a:pPr>
            <a:r>
              <a:rPr lang="en-GB" sz="3200" dirty="0">
                <a:latin typeface="Calibri" pitchFamily="34" charset="0"/>
              </a:rPr>
              <a:t>Sketch a graph of the force applied to a golf ball by a golf club over time. The force steadily increases from 0 N at time 0 s to 150 N at time 0.1 s, it then steadily decreases to 0 N at 0.2 s. How would you work out the impulse between 0.05 and 0.06 s from your graph?</a:t>
            </a:r>
          </a:p>
          <a:p>
            <a:pPr>
              <a:buFont typeface="Wingdings" panose="05000000000000000000" pitchFamily="2" charset="2"/>
              <a:buChar char="v"/>
            </a:pPr>
            <a:endParaRPr lang="en-US" sz="3200" dirty="0" smtClean="0">
              <a:latin typeface="Calibri" pitchFamily="34" charset="0"/>
            </a:endParaRPr>
          </a:p>
        </p:txBody>
      </p:sp>
      <p:sp>
        <p:nvSpPr>
          <p:cNvPr id="4" name="Rectangle 3"/>
          <p:cNvSpPr/>
          <p:nvPr/>
        </p:nvSpPr>
        <p:spPr>
          <a:xfrm>
            <a:off x="0" y="-1"/>
            <a:ext cx="9108504" cy="307777"/>
          </a:xfrm>
          <a:prstGeom prst="rect">
            <a:avLst/>
          </a:prstGeom>
        </p:spPr>
        <p:txBody>
          <a:bodyPr wrap="square">
            <a:spAutoFit/>
          </a:bodyPr>
          <a:lstStyle/>
          <a:p>
            <a:r>
              <a:rPr lang="en-GB" sz="1400" dirty="0">
                <a:solidFill>
                  <a:schemeClr val="bg1"/>
                </a:solidFill>
              </a:rPr>
              <a:t>LO: Connect Newton’s 1st and 2nd Laws with momentum</a:t>
            </a:r>
            <a:r>
              <a:rPr lang="en-GB" sz="1400" dirty="0" smtClean="0">
                <a:solidFill>
                  <a:schemeClr val="bg1"/>
                </a:solidFill>
              </a:rPr>
              <a:t>.</a:t>
            </a:r>
            <a:endParaRPr lang="en-GB" sz="1400" dirty="0">
              <a:solidFill>
                <a:schemeClr val="bg1"/>
              </a:solidFill>
            </a:endParaRPr>
          </a:p>
        </p:txBody>
      </p:sp>
    </p:spTree>
    <p:extLst>
      <p:ext uri="{BB962C8B-B14F-4D97-AF65-F5344CB8AC3E}">
        <p14:creationId xmlns:p14="http://schemas.microsoft.com/office/powerpoint/2010/main" val="392778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68"/>
            <a:ext cx="8229600" cy="1066800"/>
          </a:xfrm>
        </p:spPr>
        <p:txBody>
          <a:bodyPr>
            <a:normAutofit/>
          </a:bodyPr>
          <a:lstStyle/>
          <a:p>
            <a:r>
              <a:rPr lang="en-GB" b="1" dirty="0" smtClean="0">
                <a:latin typeface="Calibri" panose="020F0502020204030204" pitchFamily="34" charset="0"/>
              </a:rPr>
              <a:t>Plenary: Questions</a:t>
            </a:r>
            <a:endParaRPr lang="en-GB" b="1" dirty="0">
              <a:latin typeface="Calibri" panose="020F0502020204030204" pitchFamily="34" charset="0"/>
            </a:endParaRPr>
          </a:p>
        </p:txBody>
      </p:sp>
      <p:sp>
        <p:nvSpPr>
          <p:cNvPr id="3" name="Content Placeholder 2"/>
          <p:cNvSpPr>
            <a:spLocks noGrp="1"/>
          </p:cNvSpPr>
          <p:nvPr>
            <p:ph idx="1"/>
          </p:nvPr>
        </p:nvSpPr>
        <p:spPr>
          <a:xfrm>
            <a:off x="457200" y="1196752"/>
            <a:ext cx="8229600" cy="5328592"/>
          </a:xfrm>
        </p:spPr>
        <p:txBody>
          <a:bodyPr>
            <a:normAutofit fontScale="85000" lnSpcReduction="20000"/>
          </a:bodyPr>
          <a:lstStyle/>
          <a:p>
            <a:pPr marL="624078" indent="-514350">
              <a:buFont typeface="+mj-lt"/>
              <a:buAutoNum type="arabicPeriod"/>
            </a:pPr>
            <a:r>
              <a:rPr lang="en-GB" sz="3200" dirty="0">
                <a:latin typeface="Calibri" pitchFamily="34" charset="0"/>
              </a:rPr>
              <a:t>A jet engine travels forwards at a velocity of 195 ms</a:t>
            </a:r>
            <a:r>
              <a:rPr lang="en-GB" sz="3200" baseline="30000" dirty="0">
                <a:latin typeface="Calibri" pitchFamily="34" charset="0"/>
              </a:rPr>
              <a:t>-1</a:t>
            </a:r>
            <a:r>
              <a:rPr lang="en-GB" sz="3200" dirty="0">
                <a:latin typeface="Calibri" pitchFamily="34" charset="0"/>
              </a:rPr>
              <a:t> by emitting 75 kg of exhaust gases per second. What is the forward force on the jet engine?</a:t>
            </a:r>
          </a:p>
          <a:p>
            <a:pPr marL="624078" indent="-514350">
              <a:buFont typeface="+mj-lt"/>
              <a:buAutoNum type="arabicPeriod"/>
            </a:pPr>
            <a:endParaRPr lang="en-GB" sz="3200" dirty="0">
              <a:latin typeface="Calibri" pitchFamily="34" charset="0"/>
            </a:endParaRPr>
          </a:p>
          <a:p>
            <a:pPr marL="624078" indent="-514350">
              <a:buFont typeface="+mj-lt"/>
              <a:buAutoNum type="arabicPeriod"/>
            </a:pPr>
            <a:r>
              <a:rPr lang="en-GB" sz="3200" dirty="0">
                <a:latin typeface="Calibri" pitchFamily="34" charset="0"/>
              </a:rPr>
              <a:t>A truck of mass 2 tonnes travels at a speed of 30 ms</a:t>
            </a:r>
            <a:r>
              <a:rPr lang="en-GB" sz="3200" baseline="30000" dirty="0">
                <a:latin typeface="Calibri" pitchFamily="34" charset="0"/>
              </a:rPr>
              <a:t>-1</a:t>
            </a:r>
            <a:r>
              <a:rPr lang="en-GB" sz="3200" dirty="0">
                <a:latin typeface="Calibri" pitchFamily="34" charset="0"/>
              </a:rPr>
              <a:t>, calculate its momentum.</a:t>
            </a:r>
          </a:p>
          <a:p>
            <a:pPr marL="624078" indent="-514350">
              <a:buFont typeface="+mj-lt"/>
              <a:buAutoNum type="arabicPeriod"/>
            </a:pPr>
            <a:endParaRPr lang="en-GB" sz="3200" dirty="0">
              <a:latin typeface="Calibri" pitchFamily="34" charset="0"/>
            </a:endParaRPr>
          </a:p>
          <a:p>
            <a:pPr marL="624078" indent="-514350">
              <a:buFont typeface="+mj-lt"/>
              <a:buAutoNum type="arabicPeriod"/>
            </a:pPr>
            <a:r>
              <a:rPr lang="en-GB" sz="3200" dirty="0">
                <a:latin typeface="Calibri" pitchFamily="34" charset="0"/>
              </a:rPr>
              <a:t>Water from a hose flows at 2.0 kgs</a:t>
            </a:r>
            <a:r>
              <a:rPr lang="en-GB" sz="3200" baseline="30000" dirty="0">
                <a:latin typeface="Calibri" pitchFamily="34" charset="0"/>
              </a:rPr>
              <a:t>-1</a:t>
            </a:r>
            <a:r>
              <a:rPr lang="en-GB" sz="3200" dirty="0">
                <a:latin typeface="Calibri" pitchFamily="34" charset="0"/>
              </a:rPr>
              <a:t> and strikes a wall horizontally at a velocity of 3.0 ms</a:t>
            </a:r>
            <a:r>
              <a:rPr lang="en-GB" sz="3200" baseline="30000" dirty="0">
                <a:latin typeface="Calibri" pitchFamily="34" charset="0"/>
              </a:rPr>
              <a:t>-1</a:t>
            </a:r>
            <a:r>
              <a:rPr lang="en-GB" sz="3200" dirty="0">
                <a:latin typeface="Calibri" pitchFamily="34" charset="0"/>
              </a:rPr>
              <a:t>. Calculate the force on the wall assuming the water stops moving horizontally after hitting the wall</a:t>
            </a:r>
            <a:r>
              <a:rPr lang="en-GB" sz="3200" dirty="0" smtClean="0">
                <a:latin typeface="Calibri" pitchFamily="34" charset="0"/>
              </a:rPr>
              <a:t>.</a:t>
            </a:r>
          </a:p>
          <a:p>
            <a:pPr marL="624078" indent="-514350">
              <a:buFont typeface="+mj-lt"/>
              <a:buAutoNum type="arabicPeriod"/>
            </a:pPr>
            <a:endParaRPr lang="en-GB" sz="3200" dirty="0">
              <a:latin typeface="Calibri" pitchFamily="34" charset="0"/>
            </a:endParaRPr>
          </a:p>
          <a:p>
            <a:pPr marL="624078" indent="-514350">
              <a:buFont typeface="+mj-lt"/>
              <a:buAutoNum type="arabicPeriod"/>
            </a:pPr>
            <a:r>
              <a:rPr lang="en-GB" sz="3200" i="1" dirty="0" smtClean="0">
                <a:latin typeface="Calibri" pitchFamily="34" charset="0"/>
              </a:rPr>
              <a:t>Now complete the questions on </a:t>
            </a:r>
            <a:r>
              <a:rPr lang="en-GB" sz="3200" i="1" dirty="0" err="1" smtClean="0">
                <a:latin typeface="Calibri" pitchFamily="34" charset="0"/>
              </a:rPr>
              <a:t>pg</a:t>
            </a:r>
            <a:r>
              <a:rPr lang="en-GB" sz="3200" i="1" dirty="0">
                <a:latin typeface="Calibri" pitchFamily="34" charset="0"/>
              </a:rPr>
              <a:t> </a:t>
            </a:r>
            <a:r>
              <a:rPr lang="en-GB" sz="3200" i="1" dirty="0" smtClean="0">
                <a:latin typeface="Calibri" pitchFamily="34" charset="0"/>
              </a:rPr>
              <a:t>155 of CGP textbook.</a:t>
            </a:r>
            <a:endParaRPr lang="en-GB" sz="3200" i="1" dirty="0">
              <a:latin typeface="Calibri" pitchFamily="34" charset="0"/>
            </a:endParaRPr>
          </a:p>
        </p:txBody>
      </p:sp>
      <p:sp>
        <p:nvSpPr>
          <p:cNvPr id="4" name="Rectangle 3"/>
          <p:cNvSpPr/>
          <p:nvPr/>
        </p:nvSpPr>
        <p:spPr>
          <a:xfrm>
            <a:off x="0" y="-1"/>
            <a:ext cx="9108504" cy="307777"/>
          </a:xfrm>
          <a:prstGeom prst="rect">
            <a:avLst/>
          </a:prstGeom>
        </p:spPr>
        <p:txBody>
          <a:bodyPr wrap="square">
            <a:spAutoFit/>
          </a:bodyPr>
          <a:lstStyle/>
          <a:p>
            <a:r>
              <a:rPr lang="en-GB" sz="1400" dirty="0">
                <a:solidFill>
                  <a:schemeClr val="bg1"/>
                </a:solidFill>
              </a:rPr>
              <a:t>LO: Connect Newton’s 1st and 2nd Laws with momentum</a:t>
            </a:r>
            <a:r>
              <a:rPr lang="en-GB" sz="1400" dirty="0" smtClean="0">
                <a:solidFill>
                  <a:schemeClr val="bg1"/>
                </a:solidFill>
              </a:rPr>
              <a:t>.</a:t>
            </a:r>
            <a:endParaRPr lang="en-GB" sz="1400" dirty="0">
              <a:solidFill>
                <a:schemeClr val="bg1"/>
              </a:solidFill>
            </a:endParaRPr>
          </a:p>
        </p:txBody>
      </p:sp>
    </p:spTree>
    <p:extLst>
      <p:ext uri="{BB962C8B-B14F-4D97-AF65-F5344CB8AC3E}">
        <p14:creationId xmlns:p14="http://schemas.microsoft.com/office/powerpoint/2010/main" val="68471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458200" cy="1470025"/>
          </a:xfrm>
        </p:spPr>
        <p:txBody>
          <a:bodyPr>
            <a:normAutofit/>
          </a:bodyPr>
          <a:lstStyle/>
          <a:p>
            <a:r>
              <a:rPr lang="en-GB" b="1" dirty="0" smtClean="0">
                <a:latin typeface="Calibri" panose="020F0502020204030204" pitchFamily="34" charset="0"/>
              </a:rPr>
              <a:t>Mechanics and Materials part 1</a:t>
            </a:r>
            <a:br>
              <a:rPr lang="en-GB" b="1" dirty="0" smtClean="0">
                <a:latin typeface="Calibri" panose="020F0502020204030204" pitchFamily="34" charset="0"/>
              </a:rPr>
            </a:br>
            <a:r>
              <a:rPr lang="en-GB" b="1" dirty="0" smtClean="0">
                <a:latin typeface="Calibri" panose="020F0502020204030204" pitchFamily="34" charset="0"/>
              </a:rPr>
              <a:t>20</a:t>
            </a:r>
            <a:r>
              <a:rPr lang="en-GB" b="1" dirty="0" smtClean="0">
                <a:latin typeface="Calibri" panose="020F0502020204030204" pitchFamily="34" charset="0"/>
              </a:rPr>
              <a:t> </a:t>
            </a:r>
            <a:r>
              <a:rPr lang="en-GB" b="1" dirty="0" smtClean="0">
                <a:latin typeface="Calibri" panose="020F0502020204030204" pitchFamily="34" charset="0"/>
              </a:rPr>
              <a:t>– Impact Forces</a:t>
            </a:r>
            <a:endParaRPr lang="en-GB" b="1" dirty="0">
              <a:latin typeface="Calibri" panose="020F0502020204030204" pitchFamily="34" charset="0"/>
            </a:endParaRPr>
          </a:p>
        </p:txBody>
      </p:sp>
      <p:sp>
        <p:nvSpPr>
          <p:cNvPr id="3" name="Subtitle 2"/>
          <p:cNvSpPr>
            <a:spLocks noGrp="1"/>
          </p:cNvSpPr>
          <p:nvPr>
            <p:ph type="subTitle" idx="1"/>
          </p:nvPr>
        </p:nvSpPr>
        <p:spPr/>
        <p:txBody>
          <a:bodyPr/>
          <a:lstStyle/>
          <a:p>
            <a:r>
              <a:rPr lang="en-GB" dirty="0" smtClean="0"/>
              <a:t>LO: Describe what happens to the momentum of a ball when it bounces off a wall.</a:t>
            </a:r>
            <a:endParaRPr lang="en-GB" dirty="0"/>
          </a:p>
        </p:txBody>
      </p:sp>
      <p:pic>
        <p:nvPicPr>
          <p:cNvPr id="1026" name="Picture 2" descr="http://www.engin.umich.edu/aero/research/images/structu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034" y="4581128"/>
            <a:ext cx="357359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92531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968"/>
            <a:ext cx="9108504" cy="1066800"/>
          </a:xfrm>
        </p:spPr>
        <p:txBody>
          <a:bodyPr>
            <a:normAutofit fontScale="90000"/>
          </a:bodyPr>
          <a:lstStyle/>
          <a:p>
            <a:r>
              <a:rPr lang="en-GB" b="1" dirty="0" smtClean="0">
                <a:latin typeface="Calibri" panose="020F0502020204030204" pitchFamily="34" charset="0"/>
              </a:rPr>
              <a:t>What do all of these sports have in common?</a:t>
            </a:r>
            <a:endParaRPr lang="en-GB" b="1" dirty="0">
              <a:latin typeface="Calibri" panose="020F0502020204030204" pitchFamily="34" charset="0"/>
            </a:endParaRPr>
          </a:p>
        </p:txBody>
      </p:sp>
      <p:sp>
        <p:nvSpPr>
          <p:cNvPr id="4" name="Rectangle 3"/>
          <p:cNvSpPr/>
          <p:nvPr/>
        </p:nvSpPr>
        <p:spPr>
          <a:xfrm>
            <a:off x="0" y="-1"/>
            <a:ext cx="9108504" cy="307777"/>
          </a:xfrm>
          <a:prstGeom prst="rect">
            <a:avLst/>
          </a:prstGeom>
        </p:spPr>
        <p:txBody>
          <a:bodyPr wrap="square">
            <a:spAutoFit/>
          </a:bodyPr>
          <a:lstStyle/>
          <a:p>
            <a:r>
              <a:rPr lang="en-GB" sz="1400" dirty="0">
                <a:solidFill>
                  <a:schemeClr val="bg1"/>
                </a:solidFill>
              </a:rPr>
              <a:t>LO: </a:t>
            </a:r>
            <a:r>
              <a:rPr lang="en-US" sz="1400" dirty="0">
                <a:solidFill>
                  <a:schemeClr val="bg1"/>
                </a:solidFill>
              </a:rPr>
              <a:t>Describe what happens to the momentum of a ball when it bounces off a wall</a:t>
            </a:r>
            <a:r>
              <a:rPr lang="en-US" sz="1400" dirty="0" smtClean="0">
                <a:solidFill>
                  <a:schemeClr val="bg1"/>
                </a:solidFill>
              </a:rPr>
              <a:t>.</a:t>
            </a:r>
            <a:r>
              <a:rPr lang="en-GB" sz="1400" dirty="0" smtClean="0">
                <a:solidFill>
                  <a:schemeClr val="bg1"/>
                </a:solidFill>
              </a:rPr>
              <a:t>.</a:t>
            </a:r>
            <a:endParaRPr lang="en-GB" sz="1400" dirty="0">
              <a:solidFill>
                <a:schemeClr val="bg1"/>
              </a:solidFill>
            </a:endParaRPr>
          </a:p>
        </p:txBody>
      </p:sp>
      <p:pic>
        <p:nvPicPr>
          <p:cNvPr id="5" name="Picture 8" descr="MP90040550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308" y="1340768"/>
            <a:ext cx="3344863"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P90040025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33" y="1340768"/>
            <a:ext cx="316865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P90040534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221" y="3356893"/>
            <a:ext cx="24796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MC90035367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8758" y="1413793"/>
            <a:ext cx="1827213"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MP90044455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8971" y="4214143"/>
            <a:ext cx="2890837"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MP90042274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196" y="3461668"/>
            <a:ext cx="270033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MC900365396[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98171" y="4149056"/>
            <a:ext cx="15017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j019903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38033" y="2853656"/>
            <a:ext cx="1570038"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4"/>
          <p:cNvSpPr txBox="1">
            <a:spLocks noChangeArrowheads="1"/>
          </p:cNvSpPr>
          <p:nvPr/>
        </p:nvSpPr>
        <p:spPr bwMode="auto">
          <a:xfrm>
            <a:off x="1800958" y="2421856"/>
            <a:ext cx="5041900" cy="83099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bg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bg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bg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bg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bg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2400" b="1" dirty="0">
                <a:latin typeface="Calibri" panose="020F0502020204030204" pitchFamily="34" charset="0"/>
              </a:rPr>
              <a:t>What determines how far the ball travels in each case?</a:t>
            </a:r>
          </a:p>
        </p:txBody>
      </p:sp>
    </p:spTree>
    <p:extLst>
      <p:ext uri="{BB962C8B-B14F-4D97-AF65-F5344CB8AC3E}">
        <p14:creationId xmlns:p14="http://schemas.microsoft.com/office/powerpoint/2010/main" val="68471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2000"/>
                                        <p:tgtEl>
                                          <p:spTgt spid="6"/>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par>
                          <p:cTn id="16" fill="hold">
                            <p:stCondLst>
                              <p:cond delay="6000"/>
                            </p:stCondLst>
                            <p:childTnLst>
                              <p:par>
                                <p:cTn id="17" presetID="8"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childTnLst>
                          </p:cTn>
                        </p:par>
                        <p:par>
                          <p:cTn id="20" fill="hold">
                            <p:stCondLst>
                              <p:cond delay="8000"/>
                            </p:stCondLst>
                            <p:childTnLst>
                              <p:par>
                                <p:cTn id="21" presetID="8"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amond(in)">
                                      <p:cBhvr>
                                        <p:cTn id="23" dur="2000"/>
                                        <p:tgtEl>
                                          <p:spTgt spid="9"/>
                                        </p:tgtEl>
                                      </p:cBhvr>
                                    </p:animEffect>
                                  </p:childTnLst>
                                </p:cTn>
                              </p:par>
                            </p:childTnLst>
                          </p:cTn>
                        </p:par>
                        <p:par>
                          <p:cTn id="24" fill="hold">
                            <p:stCondLst>
                              <p:cond delay="10000"/>
                            </p:stCondLst>
                            <p:childTnLst>
                              <p:par>
                                <p:cTn id="25" presetID="8"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amond(in)">
                                      <p:cBhvr>
                                        <p:cTn id="27" dur="2000"/>
                                        <p:tgtEl>
                                          <p:spTgt spid="10"/>
                                        </p:tgtEl>
                                      </p:cBhvr>
                                    </p:animEffect>
                                  </p:childTnLst>
                                </p:cTn>
                              </p:par>
                            </p:childTnLst>
                          </p:cTn>
                        </p:par>
                        <p:par>
                          <p:cTn id="28" fill="hold">
                            <p:stCondLst>
                              <p:cond delay="12000"/>
                            </p:stCondLst>
                            <p:childTnLst>
                              <p:par>
                                <p:cTn id="29" presetID="8"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amond(in)">
                                      <p:cBhvr>
                                        <p:cTn id="31" dur="2000"/>
                                        <p:tgtEl>
                                          <p:spTgt spid="11"/>
                                        </p:tgtEl>
                                      </p:cBhvr>
                                    </p:animEffect>
                                  </p:childTnLst>
                                </p:cTn>
                              </p:par>
                            </p:childTnLst>
                          </p:cTn>
                        </p:par>
                        <p:par>
                          <p:cTn id="32" fill="hold">
                            <p:stCondLst>
                              <p:cond delay="14000"/>
                            </p:stCondLst>
                            <p:childTnLst>
                              <p:par>
                                <p:cTn id="33" presetID="8" presetClass="entr" presetSubtype="16"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amond(in)">
                                      <p:cBhvr>
                                        <p:cTn id="35" dur="2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68"/>
            <a:ext cx="8229600" cy="1066800"/>
          </a:xfrm>
        </p:spPr>
        <p:txBody>
          <a:bodyPr>
            <a:normAutofit/>
          </a:bodyPr>
          <a:lstStyle/>
          <a:p>
            <a:r>
              <a:rPr lang="en-GB" b="1" dirty="0" smtClean="0">
                <a:latin typeface="Calibri" panose="020F0502020204030204" pitchFamily="34" charset="0"/>
              </a:rPr>
              <a:t>Impacts</a:t>
            </a:r>
            <a:endParaRPr lang="en-GB" b="1" dirty="0">
              <a:latin typeface="Calibri" panose="020F0502020204030204" pitchFamily="34" charset="0"/>
            </a:endParaRPr>
          </a:p>
        </p:txBody>
      </p:sp>
      <p:sp>
        <p:nvSpPr>
          <p:cNvPr id="3" name="Content Placeholder 2"/>
          <p:cNvSpPr>
            <a:spLocks noGrp="1"/>
          </p:cNvSpPr>
          <p:nvPr>
            <p:ph idx="1"/>
          </p:nvPr>
        </p:nvSpPr>
        <p:spPr>
          <a:xfrm>
            <a:off x="457200" y="1196752"/>
            <a:ext cx="8229600" cy="5328592"/>
          </a:xfrm>
        </p:spPr>
        <p:txBody>
          <a:bodyPr>
            <a:normAutofit lnSpcReduction="10000"/>
          </a:bodyPr>
          <a:lstStyle/>
          <a:p>
            <a:pPr marL="109728" indent="0">
              <a:buNone/>
            </a:pPr>
            <a:r>
              <a:rPr lang="en-US" sz="3200" i="1" dirty="0" smtClean="0">
                <a:latin typeface="Calibri" pitchFamily="34" charset="0"/>
              </a:rPr>
              <a:t>(Oxford book handout </a:t>
            </a:r>
            <a:r>
              <a:rPr lang="en-US" sz="3200" i="1" dirty="0" err="1" smtClean="0">
                <a:latin typeface="Calibri" pitchFamily="34" charset="0"/>
              </a:rPr>
              <a:t>pg</a:t>
            </a:r>
            <a:r>
              <a:rPr lang="en-US" sz="3200" i="1" dirty="0" smtClean="0">
                <a:latin typeface="Calibri" pitchFamily="34" charset="0"/>
              </a:rPr>
              <a:t> 158-159)</a:t>
            </a:r>
          </a:p>
          <a:p>
            <a:pPr>
              <a:buFont typeface="Wingdings" panose="05000000000000000000" pitchFamily="2" charset="2"/>
              <a:buChar char="v"/>
            </a:pPr>
            <a:r>
              <a:rPr lang="en-US" sz="3200" dirty="0" smtClean="0">
                <a:latin typeface="Calibri" pitchFamily="34" charset="0"/>
              </a:rPr>
              <a:t>Impact </a:t>
            </a:r>
            <a:r>
              <a:rPr lang="en-US" sz="3200" dirty="0">
                <a:latin typeface="Calibri" pitchFamily="34" charset="0"/>
              </a:rPr>
              <a:t>changes the momentum of the ball etc. very quickly</a:t>
            </a:r>
          </a:p>
          <a:p>
            <a:pPr>
              <a:buFont typeface="Wingdings" panose="05000000000000000000" pitchFamily="2" charset="2"/>
              <a:buChar char="v"/>
            </a:pPr>
            <a:r>
              <a:rPr lang="en-US" sz="3200" dirty="0">
                <a:latin typeface="Calibri" pitchFamily="34" charset="0"/>
              </a:rPr>
              <a:t>If it is stationary:</a:t>
            </a:r>
          </a:p>
          <a:p>
            <a:pPr marL="109728" indent="0">
              <a:buNone/>
            </a:pPr>
            <a:r>
              <a:rPr lang="en-US" sz="3200" dirty="0">
                <a:latin typeface="Calibri" pitchFamily="34" charset="0"/>
              </a:rPr>
              <a:t>	force of impact = </a:t>
            </a:r>
            <a:r>
              <a:rPr lang="en-US" sz="3200" u="sng" dirty="0">
                <a:latin typeface="Calibri" pitchFamily="34" charset="0"/>
              </a:rPr>
              <a:t>change in momentum</a:t>
            </a:r>
          </a:p>
          <a:p>
            <a:pPr marL="109728" indent="0">
              <a:buNone/>
            </a:pPr>
            <a:r>
              <a:rPr lang="en-US" sz="3200" dirty="0">
                <a:latin typeface="Calibri" pitchFamily="34" charset="0"/>
              </a:rPr>
              <a:t>					</a:t>
            </a:r>
            <a:r>
              <a:rPr lang="en-US" sz="3200" dirty="0" smtClean="0">
                <a:latin typeface="Calibri" pitchFamily="34" charset="0"/>
              </a:rPr>
              <a:t>contact </a:t>
            </a:r>
            <a:r>
              <a:rPr lang="en-US" sz="3200" dirty="0">
                <a:latin typeface="Calibri" pitchFamily="34" charset="0"/>
              </a:rPr>
              <a:t>time</a:t>
            </a:r>
          </a:p>
          <a:p>
            <a:pPr marL="109728" indent="0">
              <a:buNone/>
            </a:pPr>
            <a:r>
              <a:rPr lang="en-US" sz="3200" dirty="0">
                <a:latin typeface="Calibri" pitchFamily="34" charset="0"/>
              </a:rPr>
              <a:t>F = ∆p / t = mv / t</a:t>
            </a:r>
          </a:p>
          <a:p>
            <a:pPr>
              <a:buFont typeface="Wingdings" panose="05000000000000000000" pitchFamily="2" charset="2"/>
              <a:buChar char="v"/>
            </a:pPr>
            <a:endParaRPr lang="en-US" sz="3200" dirty="0">
              <a:latin typeface="Calibri" pitchFamily="34" charset="0"/>
            </a:endParaRPr>
          </a:p>
          <a:p>
            <a:pPr>
              <a:buFont typeface="Wingdings" panose="05000000000000000000" pitchFamily="2" charset="2"/>
              <a:buChar char="v"/>
            </a:pPr>
            <a:r>
              <a:rPr lang="en-US" sz="3200" dirty="0">
                <a:latin typeface="Calibri" pitchFamily="34" charset="0"/>
              </a:rPr>
              <a:t>If it is already moving:</a:t>
            </a:r>
          </a:p>
          <a:p>
            <a:pPr marL="109728" indent="0">
              <a:buNone/>
            </a:pPr>
            <a:r>
              <a:rPr lang="en-US" sz="3200" dirty="0" smtClean="0">
                <a:latin typeface="Calibri" pitchFamily="34" charset="0"/>
              </a:rPr>
              <a:t>	F </a:t>
            </a:r>
            <a:r>
              <a:rPr lang="en-US" sz="3200" dirty="0">
                <a:latin typeface="Calibri" pitchFamily="34" charset="0"/>
              </a:rPr>
              <a:t>= ∆p / t</a:t>
            </a:r>
          </a:p>
          <a:p>
            <a:pPr marL="109728" indent="0">
              <a:buNone/>
            </a:pPr>
            <a:r>
              <a:rPr lang="en-US" sz="3200" dirty="0" smtClean="0">
                <a:latin typeface="Calibri" pitchFamily="34" charset="0"/>
              </a:rPr>
              <a:t>	F </a:t>
            </a:r>
            <a:r>
              <a:rPr lang="en-US" sz="3200" dirty="0">
                <a:latin typeface="Calibri" pitchFamily="34" charset="0"/>
              </a:rPr>
              <a:t>= (mv – mu) / </a:t>
            </a:r>
            <a:r>
              <a:rPr lang="en-US" sz="3200" dirty="0" smtClean="0">
                <a:latin typeface="Calibri" pitchFamily="34" charset="0"/>
              </a:rPr>
              <a:t>t</a:t>
            </a:r>
            <a:endParaRPr lang="en-US" sz="3200" dirty="0">
              <a:latin typeface="Calibri" pitchFamily="34" charset="0"/>
            </a:endParaRPr>
          </a:p>
        </p:txBody>
      </p:sp>
      <p:sp>
        <p:nvSpPr>
          <p:cNvPr id="4" name="Rectangle 3"/>
          <p:cNvSpPr/>
          <p:nvPr/>
        </p:nvSpPr>
        <p:spPr>
          <a:xfrm>
            <a:off x="0" y="-1"/>
            <a:ext cx="9108504" cy="307777"/>
          </a:xfrm>
          <a:prstGeom prst="rect">
            <a:avLst/>
          </a:prstGeom>
        </p:spPr>
        <p:txBody>
          <a:bodyPr wrap="square">
            <a:spAutoFit/>
          </a:bodyPr>
          <a:lstStyle/>
          <a:p>
            <a:r>
              <a:rPr lang="en-GB" sz="1400" dirty="0">
                <a:solidFill>
                  <a:schemeClr val="bg1"/>
                </a:solidFill>
              </a:rPr>
              <a:t>LO: </a:t>
            </a:r>
            <a:r>
              <a:rPr lang="en-US" sz="1400" dirty="0">
                <a:solidFill>
                  <a:schemeClr val="bg1"/>
                </a:solidFill>
              </a:rPr>
              <a:t>Describe what happens to the momentum of a ball when it bounces off a wall</a:t>
            </a:r>
            <a:r>
              <a:rPr lang="en-US" sz="1400" dirty="0" smtClean="0">
                <a:solidFill>
                  <a:schemeClr val="bg1"/>
                </a:solidFill>
              </a:rPr>
              <a:t>.</a:t>
            </a:r>
            <a:r>
              <a:rPr lang="en-GB" sz="1400" dirty="0" smtClean="0">
                <a:solidFill>
                  <a:schemeClr val="bg1"/>
                </a:solidFill>
              </a:rPr>
              <a:t>.</a:t>
            </a:r>
            <a:endParaRPr lang="en-GB" sz="1400" dirty="0">
              <a:solidFill>
                <a:schemeClr val="bg1"/>
              </a:solidFill>
            </a:endParaRPr>
          </a:p>
        </p:txBody>
      </p:sp>
      <p:sp>
        <p:nvSpPr>
          <p:cNvPr id="5" name="AutoShape 5"/>
          <p:cNvSpPr>
            <a:spLocks noChangeArrowheads="1"/>
          </p:cNvSpPr>
          <p:nvPr/>
        </p:nvSpPr>
        <p:spPr bwMode="auto">
          <a:xfrm>
            <a:off x="5672293" y="4091719"/>
            <a:ext cx="3492500" cy="720725"/>
          </a:xfrm>
          <a:prstGeom prst="wedgeRectCallout">
            <a:avLst>
              <a:gd name="adj1" fmla="val -107128"/>
              <a:gd name="adj2" fmla="val -18868"/>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bg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bg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bg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bg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bg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9pPr>
          </a:lstStyle>
          <a:p>
            <a:pPr algn="ctr" eaLnBrk="1" hangingPunct="1">
              <a:spcBef>
                <a:spcPct val="0"/>
              </a:spcBef>
            </a:pPr>
            <a:r>
              <a:rPr lang="en-GB" altLang="en-US" sz="1800" dirty="0">
                <a:solidFill>
                  <a:schemeClr val="tx1"/>
                </a:solidFill>
              </a:rPr>
              <a:t>There is a change in momentum due to acceleration</a:t>
            </a:r>
          </a:p>
        </p:txBody>
      </p:sp>
      <p:sp>
        <p:nvSpPr>
          <p:cNvPr id="6" name="AutoShape 6"/>
          <p:cNvSpPr>
            <a:spLocks noChangeArrowheads="1"/>
          </p:cNvSpPr>
          <p:nvPr/>
        </p:nvSpPr>
        <p:spPr bwMode="auto">
          <a:xfrm>
            <a:off x="5148064" y="5256932"/>
            <a:ext cx="3059113" cy="1268412"/>
          </a:xfrm>
          <a:prstGeom prst="wedgeRectCallout">
            <a:avLst>
              <a:gd name="adj1" fmla="val -78002"/>
              <a:gd name="adj2" fmla="val 25892"/>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bg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bg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bg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bg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bg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9pPr>
          </a:lstStyle>
          <a:p>
            <a:pPr algn="ctr" eaLnBrk="1" hangingPunct="1">
              <a:spcBef>
                <a:spcPct val="0"/>
              </a:spcBef>
            </a:pPr>
            <a:r>
              <a:rPr lang="en-GB" altLang="en-US" sz="1800">
                <a:solidFill>
                  <a:schemeClr val="tx1"/>
                </a:solidFill>
              </a:rPr>
              <a:t>There is a change in momentum due to change from initial velocity </a:t>
            </a:r>
            <a:r>
              <a:rPr lang="en-GB" altLang="en-US" sz="1800" i="1">
                <a:solidFill>
                  <a:schemeClr val="tx1"/>
                </a:solidFill>
              </a:rPr>
              <a:t>u</a:t>
            </a:r>
            <a:r>
              <a:rPr lang="en-GB" altLang="en-US" sz="1800">
                <a:solidFill>
                  <a:schemeClr val="tx1"/>
                </a:solidFill>
              </a:rPr>
              <a:t> to final velocity </a:t>
            </a:r>
            <a:r>
              <a:rPr lang="en-GB" altLang="en-US" sz="1800" i="1">
                <a:solidFill>
                  <a:schemeClr val="tx1"/>
                </a:solidFill>
              </a:rPr>
              <a:t>v</a:t>
            </a:r>
            <a:endParaRPr lang="en-GB" altLang="en-US" sz="1800">
              <a:solidFill>
                <a:schemeClr val="tx1"/>
              </a:solidFill>
            </a:endParaRPr>
          </a:p>
        </p:txBody>
      </p:sp>
    </p:spTree>
    <p:extLst>
      <p:ext uri="{BB962C8B-B14F-4D97-AF65-F5344CB8AC3E}">
        <p14:creationId xmlns:p14="http://schemas.microsoft.com/office/powerpoint/2010/main" val="156924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ppt_x"/>
                                          </p:val>
                                        </p:tav>
                                        <p:tav tm="100000">
                                          <p:val>
                                            <p:strVal val="#ppt_x"/>
                                          </p:val>
                                        </p:tav>
                                      </p:tavLst>
                                    </p:anim>
                                    <p:anim calcmode="lin" valueType="num">
                                      <p:cBhvr additive="base">
                                        <p:cTn id="5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fill="hold"/>
                                        <p:tgtEl>
                                          <p:spTgt spid="6"/>
                                        </p:tgtEl>
                                        <p:attrNameLst>
                                          <p:attrName>ppt_x</p:attrName>
                                        </p:attrNameLst>
                                      </p:cBhvr>
                                      <p:tavLst>
                                        <p:tav tm="0">
                                          <p:val>
                                            <p:strVal val="#ppt_x"/>
                                          </p:val>
                                        </p:tav>
                                        <p:tav tm="100000">
                                          <p:val>
                                            <p:strVal val="#ppt_x"/>
                                          </p:val>
                                        </p:tav>
                                      </p:tavLst>
                                    </p:anim>
                                    <p:anim calcmode="lin" valueType="num">
                                      <p:cBhvr additive="base">
                                        <p:cTn id="5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68"/>
            <a:ext cx="8229600" cy="1066800"/>
          </a:xfrm>
        </p:spPr>
        <p:txBody>
          <a:bodyPr>
            <a:normAutofit/>
          </a:bodyPr>
          <a:lstStyle/>
          <a:p>
            <a:r>
              <a:rPr lang="en-GB" b="1" dirty="0" smtClean="0">
                <a:latin typeface="Calibri" panose="020F0502020204030204" pitchFamily="34" charset="0"/>
              </a:rPr>
              <a:t>Impact question</a:t>
            </a:r>
            <a:endParaRPr lang="en-GB" b="1" dirty="0">
              <a:latin typeface="Calibri" panose="020F0502020204030204" pitchFamily="34" charset="0"/>
            </a:endParaRPr>
          </a:p>
        </p:txBody>
      </p:sp>
      <p:sp>
        <p:nvSpPr>
          <p:cNvPr id="3" name="Content Placeholder 2"/>
          <p:cNvSpPr>
            <a:spLocks noGrp="1"/>
          </p:cNvSpPr>
          <p:nvPr>
            <p:ph idx="1"/>
          </p:nvPr>
        </p:nvSpPr>
        <p:spPr>
          <a:xfrm>
            <a:off x="457200" y="1196752"/>
            <a:ext cx="8229600" cy="5328592"/>
          </a:xfrm>
        </p:spPr>
        <p:txBody>
          <a:bodyPr>
            <a:normAutofit fontScale="70000" lnSpcReduction="20000"/>
          </a:bodyPr>
          <a:lstStyle/>
          <a:p>
            <a:pPr marL="109728" indent="0">
              <a:buNone/>
            </a:pPr>
            <a:r>
              <a:rPr lang="en-US" sz="3200" dirty="0">
                <a:latin typeface="Calibri" pitchFamily="34" charset="0"/>
              </a:rPr>
              <a:t>A boy catches a cricket ball of mass 0.14 kg, which has a velocity of 20 m/s. Calculate:</a:t>
            </a:r>
          </a:p>
          <a:p>
            <a:pPr marL="624078" indent="-514350">
              <a:buFont typeface="+mj-lt"/>
              <a:buAutoNum type="arabicPeriod"/>
            </a:pPr>
            <a:r>
              <a:rPr lang="en-US" sz="3200" dirty="0">
                <a:latin typeface="Calibri" pitchFamily="34" charset="0"/>
              </a:rPr>
              <a:t>The momentum of the ball, </a:t>
            </a:r>
          </a:p>
          <a:p>
            <a:pPr marL="624078" indent="-514350">
              <a:buFont typeface="+mj-lt"/>
              <a:buAutoNum type="arabicPeriod"/>
            </a:pPr>
            <a:r>
              <a:rPr lang="en-US" sz="3200" dirty="0">
                <a:latin typeface="Calibri" pitchFamily="34" charset="0"/>
              </a:rPr>
              <a:t>The average force used by the boy’s hands to stop the ball in 0.5 s</a:t>
            </a:r>
          </a:p>
          <a:p>
            <a:pPr marL="624078" indent="-514350">
              <a:buFont typeface="+mj-lt"/>
              <a:buAutoNum type="arabicPeriod"/>
            </a:pPr>
            <a:r>
              <a:rPr lang="en-US" sz="3200" dirty="0">
                <a:latin typeface="Calibri" pitchFamily="34" charset="0"/>
              </a:rPr>
              <a:t>and in 0.01 s,</a:t>
            </a:r>
          </a:p>
          <a:p>
            <a:pPr marL="624078" indent="-514350">
              <a:buFont typeface="+mj-lt"/>
              <a:buAutoNum type="arabicPeriod"/>
            </a:pPr>
            <a:r>
              <a:rPr lang="en-US" sz="3200" dirty="0">
                <a:latin typeface="Calibri" pitchFamily="34" charset="0"/>
              </a:rPr>
              <a:t>Can you explain why stopping the ball in 0.01 s hurts the boy, but stopping it in 0.5 s does not?</a:t>
            </a:r>
          </a:p>
          <a:p>
            <a:pPr marL="109728" indent="0">
              <a:buNone/>
            </a:pPr>
            <a:endParaRPr lang="en-US" sz="3200" dirty="0">
              <a:latin typeface="Calibri" pitchFamily="34" charset="0"/>
            </a:endParaRPr>
          </a:p>
          <a:p>
            <a:pPr marL="109728" indent="0">
              <a:buNone/>
            </a:pPr>
            <a:r>
              <a:rPr lang="en-US" sz="3200" dirty="0">
                <a:solidFill>
                  <a:schemeClr val="accent1"/>
                </a:solidFill>
                <a:latin typeface="Calibri" pitchFamily="34" charset="0"/>
              </a:rPr>
              <a:t>Answer:</a:t>
            </a:r>
          </a:p>
          <a:p>
            <a:pPr marL="624078" indent="-514350">
              <a:buFont typeface="+mj-lt"/>
              <a:buAutoNum type="arabicPeriod"/>
            </a:pPr>
            <a:r>
              <a:rPr lang="en-US" sz="3200" dirty="0">
                <a:solidFill>
                  <a:schemeClr val="accent1"/>
                </a:solidFill>
                <a:latin typeface="Calibri" pitchFamily="34" charset="0"/>
              </a:rPr>
              <a:t>Momentum = mv = 0.14 x 20 = 2.8 kg m/s</a:t>
            </a:r>
          </a:p>
          <a:p>
            <a:pPr marL="624078" indent="-514350">
              <a:buFont typeface="+mj-lt"/>
              <a:buAutoNum type="arabicPeriod"/>
            </a:pPr>
            <a:r>
              <a:rPr lang="en-US" sz="3200" dirty="0">
                <a:solidFill>
                  <a:schemeClr val="accent1"/>
                </a:solidFill>
                <a:latin typeface="Calibri" pitchFamily="34" charset="0"/>
              </a:rPr>
              <a:t>When brought to rest, the ball’s momentum drops to zero, therefore change in momentum = -2.8 kg m/s. </a:t>
            </a:r>
            <a:r>
              <a:rPr lang="en-US" sz="3200" dirty="0" smtClean="0">
                <a:solidFill>
                  <a:schemeClr val="accent1"/>
                </a:solidFill>
                <a:latin typeface="Calibri" pitchFamily="34" charset="0"/>
              </a:rPr>
              <a:t>F </a:t>
            </a:r>
            <a:r>
              <a:rPr lang="en-US" sz="3200" dirty="0">
                <a:solidFill>
                  <a:schemeClr val="accent1"/>
                </a:solidFill>
                <a:latin typeface="Calibri" pitchFamily="34" charset="0"/>
              </a:rPr>
              <a:t>= ∆ (mv) / ∆t = -2.8 / 0.5 = -5.6 N</a:t>
            </a:r>
          </a:p>
          <a:p>
            <a:pPr marL="624078" indent="-514350">
              <a:buFont typeface="+mj-lt"/>
              <a:buAutoNum type="arabicPeriod"/>
            </a:pPr>
            <a:r>
              <a:rPr lang="en-US" sz="3200" dirty="0">
                <a:solidFill>
                  <a:schemeClr val="accent1"/>
                </a:solidFill>
                <a:latin typeface="Calibri" pitchFamily="34" charset="0"/>
              </a:rPr>
              <a:t>-2.8 / 0.01 = - 280 N</a:t>
            </a:r>
          </a:p>
          <a:p>
            <a:pPr marL="624078" indent="-514350">
              <a:buFont typeface="+mj-lt"/>
              <a:buAutoNum type="arabicPeriod"/>
            </a:pPr>
            <a:r>
              <a:rPr lang="en-US" sz="3200" dirty="0">
                <a:solidFill>
                  <a:schemeClr val="accent1"/>
                </a:solidFill>
                <a:latin typeface="Calibri" pitchFamily="34" charset="0"/>
              </a:rPr>
              <a:t>The ball applies an equal and opposite force to his hands. In 0.01 s, it applies a force of 280 N to his hands. When he stops it slowly, the force is less, therefore it hurts less.</a:t>
            </a:r>
          </a:p>
          <a:p>
            <a:pPr marL="109728" indent="0">
              <a:buNone/>
            </a:pPr>
            <a:endParaRPr lang="en-US" sz="3200" dirty="0">
              <a:latin typeface="Calibri" pitchFamily="34" charset="0"/>
            </a:endParaRPr>
          </a:p>
          <a:p>
            <a:pPr marL="109728" indent="0">
              <a:buNone/>
            </a:pPr>
            <a:endParaRPr lang="en-US" sz="3200" dirty="0" smtClean="0">
              <a:latin typeface="Calibri" pitchFamily="34" charset="0"/>
            </a:endParaRPr>
          </a:p>
        </p:txBody>
      </p:sp>
      <p:sp>
        <p:nvSpPr>
          <p:cNvPr id="4" name="Rectangle 3"/>
          <p:cNvSpPr/>
          <p:nvPr/>
        </p:nvSpPr>
        <p:spPr>
          <a:xfrm>
            <a:off x="0" y="-1"/>
            <a:ext cx="9108504" cy="307777"/>
          </a:xfrm>
          <a:prstGeom prst="rect">
            <a:avLst/>
          </a:prstGeom>
        </p:spPr>
        <p:txBody>
          <a:bodyPr wrap="square">
            <a:spAutoFit/>
          </a:bodyPr>
          <a:lstStyle/>
          <a:p>
            <a:r>
              <a:rPr lang="en-GB" sz="1400" dirty="0">
                <a:solidFill>
                  <a:schemeClr val="bg1"/>
                </a:solidFill>
              </a:rPr>
              <a:t>LO: </a:t>
            </a:r>
            <a:r>
              <a:rPr lang="en-US" sz="1400" dirty="0">
                <a:solidFill>
                  <a:schemeClr val="bg1"/>
                </a:solidFill>
              </a:rPr>
              <a:t>Describe what happens to the momentum of a ball when it bounces off a wall</a:t>
            </a:r>
            <a:r>
              <a:rPr lang="en-US" sz="1400" dirty="0" smtClean="0">
                <a:solidFill>
                  <a:schemeClr val="bg1"/>
                </a:solidFill>
              </a:rPr>
              <a:t>.</a:t>
            </a:r>
            <a:r>
              <a:rPr lang="en-GB" sz="1400" dirty="0" smtClean="0">
                <a:solidFill>
                  <a:schemeClr val="bg1"/>
                </a:solidFill>
              </a:rPr>
              <a:t>.</a:t>
            </a:r>
            <a:endParaRPr lang="en-GB" sz="1400" dirty="0">
              <a:solidFill>
                <a:schemeClr val="bg1"/>
              </a:solidFill>
            </a:endParaRPr>
          </a:p>
        </p:txBody>
      </p:sp>
    </p:spTree>
    <p:extLst>
      <p:ext uri="{BB962C8B-B14F-4D97-AF65-F5344CB8AC3E}">
        <p14:creationId xmlns:p14="http://schemas.microsoft.com/office/powerpoint/2010/main" val="267499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879" y="654051"/>
            <a:ext cx="8713787" cy="720725"/>
          </a:xfrm>
        </p:spPr>
        <p:txBody>
          <a:bodyPr/>
          <a:lstStyle/>
          <a:p>
            <a:pPr eaLnBrk="1" hangingPunct="1"/>
            <a:r>
              <a:rPr lang="en-GB" altLang="en-US" sz="4000" b="1" dirty="0" smtClean="0"/>
              <a:t>Graphs for Impacts</a:t>
            </a:r>
          </a:p>
        </p:txBody>
      </p:sp>
      <p:sp>
        <p:nvSpPr>
          <p:cNvPr id="10243" name="Rectangle 3"/>
          <p:cNvSpPr>
            <a:spLocks noGrp="1" noChangeArrowheads="1"/>
          </p:cNvSpPr>
          <p:nvPr>
            <p:ph type="body" idx="1"/>
          </p:nvPr>
        </p:nvSpPr>
        <p:spPr>
          <a:xfrm>
            <a:off x="364201" y="1406526"/>
            <a:ext cx="8569325" cy="2089150"/>
          </a:xfrm>
        </p:spPr>
        <p:txBody>
          <a:bodyPr/>
          <a:lstStyle/>
          <a:p>
            <a:pPr algn="ctr" eaLnBrk="1" hangingPunct="1">
              <a:lnSpc>
                <a:spcPct val="80000"/>
              </a:lnSpc>
            </a:pPr>
            <a:r>
              <a:rPr lang="en-GB" altLang="en-US" sz="2000" b="1" dirty="0" smtClean="0">
                <a:latin typeface="Calibri" panose="020F0502020204030204" pitchFamily="34" charset="0"/>
              </a:rPr>
              <a:t>F = ∆</a:t>
            </a:r>
            <a:r>
              <a:rPr lang="en-GB" altLang="en-US" sz="2000" b="1" i="1" dirty="0" smtClean="0">
                <a:latin typeface="Calibri" panose="020F0502020204030204" pitchFamily="34" charset="0"/>
              </a:rPr>
              <a:t>p</a:t>
            </a:r>
            <a:r>
              <a:rPr lang="en-GB" altLang="en-US" sz="2000" b="1" dirty="0" smtClean="0">
                <a:latin typeface="Calibri" panose="020F0502020204030204" pitchFamily="34" charset="0"/>
              </a:rPr>
              <a:t> / t = mv / t</a:t>
            </a:r>
          </a:p>
          <a:p>
            <a:pPr algn="ctr" eaLnBrk="1" hangingPunct="1">
              <a:lnSpc>
                <a:spcPct val="80000"/>
              </a:lnSpc>
            </a:pPr>
            <a:endParaRPr lang="en-GB" altLang="en-US" sz="2000" dirty="0" smtClean="0">
              <a:latin typeface="Calibri" panose="020F0502020204030204" pitchFamily="34" charset="0"/>
            </a:endParaRPr>
          </a:p>
          <a:p>
            <a:pPr eaLnBrk="1" hangingPunct="1">
              <a:lnSpc>
                <a:spcPct val="80000"/>
              </a:lnSpc>
              <a:buFontTx/>
              <a:buChar char="•"/>
            </a:pPr>
            <a:r>
              <a:rPr lang="en-GB" altLang="en-US" sz="2000" dirty="0" smtClean="0">
                <a:latin typeface="Calibri" panose="020F0502020204030204" pitchFamily="34" charset="0"/>
              </a:rPr>
              <a:t>How would you draw a graph for an impact? Sketch it on your whiteboard.</a:t>
            </a:r>
          </a:p>
          <a:p>
            <a:pPr eaLnBrk="1" hangingPunct="1">
              <a:lnSpc>
                <a:spcPct val="80000"/>
              </a:lnSpc>
              <a:buFontTx/>
              <a:buChar char="•"/>
            </a:pPr>
            <a:r>
              <a:rPr lang="en-GB" altLang="en-US" sz="2000" dirty="0" smtClean="0">
                <a:latin typeface="Calibri" panose="020F0502020204030204" pitchFamily="34" charset="0"/>
              </a:rPr>
              <a:t>What would be on the axes?</a:t>
            </a:r>
          </a:p>
          <a:p>
            <a:pPr eaLnBrk="1" hangingPunct="1">
              <a:lnSpc>
                <a:spcPct val="80000"/>
              </a:lnSpc>
              <a:buFontTx/>
              <a:buChar char="•"/>
            </a:pPr>
            <a:r>
              <a:rPr lang="en-GB" altLang="en-US" sz="2000" dirty="0" smtClean="0">
                <a:latin typeface="Calibri" panose="020F0502020204030204" pitchFamily="34" charset="0"/>
              </a:rPr>
              <a:t>What would the shape of the graph be? Why?</a:t>
            </a:r>
          </a:p>
        </p:txBody>
      </p:sp>
      <p:pic>
        <p:nvPicPr>
          <p:cNvPr id="10246" name="Picture 6" descr="1-s2"/>
          <p:cNvPicPr>
            <a:picLocks noChangeAspect="1" noChangeArrowheads="1"/>
          </p:cNvPicPr>
          <p:nvPr/>
        </p:nvPicPr>
        <p:blipFill>
          <a:blip r:embed="rId2">
            <a:extLst>
              <a:ext uri="{28A0092B-C50C-407E-A947-70E740481C1C}">
                <a14:useLocalDpi xmlns:a14="http://schemas.microsoft.com/office/drawing/2010/main" val="0"/>
              </a:ext>
            </a:extLst>
          </a:blip>
          <a:srcRect t="48555"/>
          <a:stretch>
            <a:fillRect/>
          </a:stretch>
        </p:blipFill>
        <p:spPr bwMode="auto">
          <a:xfrm>
            <a:off x="599130" y="3427610"/>
            <a:ext cx="30003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7"/>
          <p:cNvSpPr txBox="1">
            <a:spLocks noChangeArrowheads="1"/>
          </p:cNvSpPr>
          <p:nvPr/>
        </p:nvSpPr>
        <p:spPr bwMode="auto">
          <a:xfrm>
            <a:off x="3652399" y="3499609"/>
            <a:ext cx="504031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bg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bg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bg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bg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bg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9pPr>
          </a:lstStyle>
          <a:p>
            <a:pPr eaLnBrk="1" hangingPunct="1">
              <a:spcBef>
                <a:spcPct val="50000"/>
              </a:spcBef>
              <a:buFontTx/>
              <a:buChar char="•"/>
            </a:pPr>
            <a:r>
              <a:rPr lang="en-GB" altLang="en-US" sz="2400" dirty="0">
                <a:solidFill>
                  <a:schemeClr val="tx2"/>
                </a:solidFill>
                <a:latin typeface="Calibri" panose="020F0502020204030204" pitchFamily="34" charset="0"/>
              </a:rPr>
              <a:t>This is a force-time graph for an impact</a:t>
            </a:r>
          </a:p>
          <a:p>
            <a:pPr eaLnBrk="1" hangingPunct="1">
              <a:spcBef>
                <a:spcPct val="50000"/>
              </a:spcBef>
              <a:buFontTx/>
              <a:buChar char="•"/>
            </a:pPr>
            <a:r>
              <a:rPr lang="en-GB" altLang="en-US" sz="2400" dirty="0">
                <a:solidFill>
                  <a:schemeClr val="tx2"/>
                </a:solidFill>
                <a:latin typeface="Calibri" panose="020F0502020204030204" pitchFamily="34" charset="0"/>
              </a:rPr>
              <a:t>What do you think the area under the graph would allow you to calculate? How would you do this?</a:t>
            </a:r>
          </a:p>
        </p:txBody>
      </p:sp>
      <p:sp>
        <p:nvSpPr>
          <p:cNvPr id="10248" name="Text Box 8"/>
          <p:cNvSpPr txBox="1">
            <a:spLocks noChangeArrowheads="1"/>
          </p:cNvSpPr>
          <p:nvPr/>
        </p:nvSpPr>
        <p:spPr bwMode="auto">
          <a:xfrm>
            <a:off x="3707258" y="5797713"/>
            <a:ext cx="5329238" cy="1015663"/>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bg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bg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bg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bg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bg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2000" b="1" u="sng" dirty="0">
                <a:solidFill>
                  <a:schemeClr val="tx1"/>
                </a:solidFill>
                <a:latin typeface="Calibri" panose="020F0502020204030204" pitchFamily="34" charset="0"/>
              </a:rPr>
              <a:t>Remember! </a:t>
            </a:r>
            <a:r>
              <a:rPr lang="en-GB" altLang="en-US" sz="2000" dirty="0">
                <a:solidFill>
                  <a:schemeClr val="tx1"/>
                </a:solidFill>
                <a:latin typeface="Calibri" panose="020F0502020204030204" pitchFamily="34" charset="0"/>
              </a:rPr>
              <a:t>Reaction forces – the force on the bat due to the ball is the same as the force on the ball due to the bat!</a:t>
            </a:r>
            <a:endParaRPr lang="en-GB" altLang="en-US" sz="2000" b="1" u="sng" dirty="0">
              <a:solidFill>
                <a:schemeClr val="tx1"/>
              </a:solidFill>
              <a:latin typeface="Calibri" panose="020F0502020204030204" pitchFamily="34" charset="0"/>
            </a:endParaRPr>
          </a:p>
        </p:txBody>
      </p:sp>
      <p:sp>
        <p:nvSpPr>
          <p:cNvPr id="8" name="Rectangle 7"/>
          <p:cNvSpPr/>
          <p:nvPr/>
        </p:nvSpPr>
        <p:spPr>
          <a:xfrm>
            <a:off x="0" y="-1"/>
            <a:ext cx="9108504" cy="307777"/>
          </a:xfrm>
          <a:prstGeom prst="rect">
            <a:avLst/>
          </a:prstGeom>
        </p:spPr>
        <p:txBody>
          <a:bodyPr wrap="square">
            <a:spAutoFit/>
          </a:bodyPr>
          <a:lstStyle/>
          <a:p>
            <a:r>
              <a:rPr lang="en-GB" sz="1400" dirty="0">
                <a:solidFill>
                  <a:schemeClr val="bg1"/>
                </a:solidFill>
              </a:rPr>
              <a:t>LO: </a:t>
            </a:r>
            <a:r>
              <a:rPr lang="en-US" sz="1400" dirty="0">
                <a:solidFill>
                  <a:schemeClr val="bg1"/>
                </a:solidFill>
              </a:rPr>
              <a:t>Describe what happens to the momentum of a ball when it bounces off a wall</a:t>
            </a:r>
            <a:r>
              <a:rPr lang="en-US" sz="1400" dirty="0" smtClean="0">
                <a:solidFill>
                  <a:schemeClr val="bg1"/>
                </a:solidFill>
              </a:rPr>
              <a:t>.</a:t>
            </a:r>
            <a:r>
              <a:rPr lang="en-GB" sz="1400" dirty="0" smtClean="0">
                <a:solidFill>
                  <a:schemeClr val="bg1"/>
                </a:solidFill>
              </a:rPr>
              <a:t>.</a:t>
            </a:r>
            <a:endParaRPr lang="en-GB" sz="1400" dirty="0">
              <a:solidFill>
                <a:schemeClr val="bg1"/>
              </a:solidFill>
            </a:endParaRPr>
          </a:p>
        </p:txBody>
      </p:sp>
    </p:spTree>
    <p:extLst>
      <p:ext uri="{BB962C8B-B14F-4D97-AF65-F5344CB8AC3E}">
        <p14:creationId xmlns:p14="http://schemas.microsoft.com/office/powerpoint/2010/main" val="1985787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 calcmode="lin" valueType="num">
                                      <p:cBhvr additive="base">
                                        <p:cTn id="13"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anim calcmode="lin" valueType="num">
                                      <p:cBhvr additive="base">
                                        <p:cTn id="19"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4" end="4"/>
                                            </p:txEl>
                                          </p:spTgt>
                                        </p:tgtEl>
                                        <p:attrNameLst>
                                          <p:attrName>style.visibility</p:attrName>
                                        </p:attrNameLst>
                                      </p:cBhvr>
                                      <p:to>
                                        <p:strVal val="visible"/>
                                      </p:to>
                                    </p:set>
                                    <p:anim calcmode="lin" valueType="num">
                                      <p:cBhvr additive="base">
                                        <p:cTn id="25"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246"/>
                                        </p:tgtEl>
                                        <p:attrNameLst>
                                          <p:attrName>style.visibility</p:attrName>
                                        </p:attrNameLst>
                                      </p:cBhvr>
                                      <p:to>
                                        <p:strVal val="visible"/>
                                      </p:to>
                                    </p:set>
                                    <p:anim calcmode="lin" valueType="num">
                                      <p:cBhvr additive="base">
                                        <p:cTn id="31" dur="500" fill="hold"/>
                                        <p:tgtEl>
                                          <p:spTgt spid="10246"/>
                                        </p:tgtEl>
                                        <p:attrNameLst>
                                          <p:attrName>ppt_x</p:attrName>
                                        </p:attrNameLst>
                                      </p:cBhvr>
                                      <p:tavLst>
                                        <p:tav tm="0">
                                          <p:val>
                                            <p:strVal val="#ppt_x"/>
                                          </p:val>
                                        </p:tav>
                                        <p:tav tm="100000">
                                          <p:val>
                                            <p:strVal val="#ppt_x"/>
                                          </p:val>
                                        </p:tav>
                                      </p:tavLst>
                                    </p:anim>
                                    <p:anim calcmode="lin" valueType="num">
                                      <p:cBhvr additive="base">
                                        <p:cTn id="32"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7"/>
                                        </p:tgtEl>
                                        <p:attrNameLst>
                                          <p:attrName>style.visibility</p:attrName>
                                        </p:attrNameLst>
                                      </p:cBhvr>
                                      <p:to>
                                        <p:strVal val="visible"/>
                                      </p:to>
                                    </p:set>
                                    <p:anim calcmode="lin" valueType="num">
                                      <p:cBhvr additive="base">
                                        <p:cTn id="37" dur="500" fill="hold"/>
                                        <p:tgtEl>
                                          <p:spTgt spid="10247"/>
                                        </p:tgtEl>
                                        <p:attrNameLst>
                                          <p:attrName>ppt_x</p:attrName>
                                        </p:attrNameLst>
                                      </p:cBhvr>
                                      <p:tavLst>
                                        <p:tav tm="0">
                                          <p:val>
                                            <p:strVal val="#ppt_x"/>
                                          </p:val>
                                        </p:tav>
                                        <p:tav tm="100000">
                                          <p:val>
                                            <p:strVal val="#ppt_x"/>
                                          </p:val>
                                        </p:tav>
                                      </p:tavLst>
                                    </p:anim>
                                    <p:anim calcmode="lin" valueType="num">
                                      <p:cBhvr additive="base">
                                        <p:cTn id="38"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48"/>
                                        </p:tgtEl>
                                        <p:attrNameLst>
                                          <p:attrName>style.visibility</p:attrName>
                                        </p:attrNameLst>
                                      </p:cBhvr>
                                      <p:to>
                                        <p:strVal val="visible"/>
                                      </p:to>
                                    </p:set>
                                    <p:anim calcmode="lin" valueType="num">
                                      <p:cBhvr additive="base">
                                        <p:cTn id="43" dur="500" fill="hold"/>
                                        <p:tgtEl>
                                          <p:spTgt spid="10248"/>
                                        </p:tgtEl>
                                        <p:attrNameLst>
                                          <p:attrName>ppt_x</p:attrName>
                                        </p:attrNameLst>
                                      </p:cBhvr>
                                      <p:tavLst>
                                        <p:tav tm="0">
                                          <p:val>
                                            <p:strVal val="#ppt_x"/>
                                          </p:val>
                                        </p:tav>
                                        <p:tav tm="100000">
                                          <p:val>
                                            <p:strVal val="#ppt_x"/>
                                          </p:val>
                                        </p:tav>
                                      </p:tavLst>
                                    </p:anim>
                                    <p:anim calcmode="lin" valueType="num">
                                      <p:cBhvr additive="base">
                                        <p:cTn id="44"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7" grpId="0"/>
      <p:bldP spid="10248"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8" y="627062"/>
            <a:ext cx="8713787" cy="720725"/>
          </a:xfrm>
        </p:spPr>
        <p:txBody>
          <a:bodyPr/>
          <a:lstStyle/>
          <a:p>
            <a:pPr eaLnBrk="1" hangingPunct="1"/>
            <a:r>
              <a:rPr lang="en-GB" altLang="en-US" sz="4000" b="1" dirty="0" smtClean="0"/>
              <a:t>Rebound Impacts</a:t>
            </a:r>
          </a:p>
        </p:txBody>
      </p:sp>
      <p:sp>
        <p:nvSpPr>
          <p:cNvPr id="13315" name="Rectangle 3"/>
          <p:cNvSpPr>
            <a:spLocks noGrp="1" noChangeArrowheads="1"/>
          </p:cNvSpPr>
          <p:nvPr>
            <p:ph type="body" idx="1"/>
          </p:nvPr>
        </p:nvSpPr>
        <p:spPr>
          <a:xfrm>
            <a:off x="323850" y="1446361"/>
            <a:ext cx="7704138" cy="4310063"/>
          </a:xfrm>
        </p:spPr>
        <p:txBody>
          <a:bodyPr>
            <a:noAutofit/>
          </a:bodyPr>
          <a:lstStyle/>
          <a:p>
            <a:pPr eaLnBrk="1" hangingPunct="1">
              <a:lnSpc>
                <a:spcPct val="80000"/>
              </a:lnSpc>
              <a:buFontTx/>
              <a:buChar char="•"/>
            </a:pPr>
            <a:r>
              <a:rPr lang="en-GB" altLang="en-US" sz="2400" dirty="0" smtClean="0">
                <a:latin typeface="Calibri" panose="020F0502020204030204" pitchFamily="34" charset="0"/>
              </a:rPr>
              <a:t>(DEMO) </a:t>
            </a:r>
          </a:p>
          <a:p>
            <a:pPr eaLnBrk="1" hangingPunct="1">
              <a:lnSpc>
                <a:spcPct val="80000"/>
              </a:lnSpc>
              <a:buFontTx/>
              <a:buChar char="•"/>
            </a:pPr>
            <a:r>
              <a:rPr lang="en-GB" altLang="en-US" sz="2400" dirty="0" smtClean="0">
                <a:latin typeface="Calibri" panose="020F0502020204030204" pitchFamily="34" charset="0"/>
              </a:rPr>
              <a:t>Describe the momentum and the velocity of the ball and how it changes.</a:t>
            </a:r>
          </a:p>
          <a:p>
            <a:pPr eaLnBrk="1" hangingPunct="1">
              <a:lnSpc>
                <a:spcPct val="80000"/>
              </a:lnSpc>
              <a:buFontTx/>
              <a:buChar char="•"/>
            </a:pPr>
            <a:r>
              <a:rPr lang="en-GB" altLang="en-US" sz="2400" dirty="0" smtClean="0">
                <a:latin typeface="Calibri" panose="020F0502020204030204" pitchFamily="34" charset="0"/>
              </a:rPr>
              <a:t>When a ball rebounds normally (hits the wall perpendicularly and goes back the same way), the initial velocity </a:t>
            </a:r>
            <a:r>
              <a:rPr lang="en-GB" altLang="en-US" sz="2400" i="1" dirty="0" smtClean="0">
                <a:latin typeface="Calibri" panose="020F0502020204030204" pitchFamily="34" charset="0"/>
              </a:rPr>
              <a:t>u </a:t>
            </a:r>
            <a:r>
              <a:rPr lang="en-GB" altLang="en-US" sz="2400" dirty="0" smtClean="0">
                <a:latin typeface="Calibri" panose="020F0502020204030204" pitchFamily="34" charset="0"/>
              </a:rPr>
              <a:t>is positive (+) and the final velocity </a:t>
            </a:r>
            <a:r>
              <a:rPr lang="en-GB" altLang="en-US" sz="2400" i="1" dirty="0" smtClean="0">
                <a:latin typeface="Calibri" panose="020F0502020204030204" pitchFamily="34" charset="0"/>
              </a:rPr>
              <a:t>v</a:t>
            </a:r>
            <a:r>
              <a:rPr lang="en-GB" altLang="en-US" sz="2400" dirty="0" smtClean="0">
                <a:latin typeface="Calibri" panose="020F0502020204030204" pitchFamily="34" charset="0"/>
              </a:rPr>
              <a:t> is negative (-)</a:t>
            </a:r>
          </a:p>
          <a:p>
            <a:pPr eaLnBrk="1" hangingPunct="1">
              <a:lnSpc>
                <a:spcPct val="80000"/>
              </a:lnSpc>
              <a:buFontTx/>
              <a:buChar char="•"/>
            </a:pPr>
            <a:endParaRPr lang="en-GB" altLang="en-US" sz="2400" dirty="0" smtClean="0">
              <a:latin typeface="Calibri" panose="020F0502020204030204" pitchFamily="34" charset="0"/>
            </a:endParaRPr>
          </a:p>
          <a:p>
            <a:pPr eaLnBrk="1" hangingPunct="1">
              <a:lnSpc>
                <a:spcPct val="80000"/>
              </a:lnSpc>
              <a:buFontTx/>
              <a:buChar char="•"/>
            </a:pPr>
            <a:r>
              <a:rPr lang="en-GB" altLang="en-US" sz="2400" dirty="0" smtClean="0">
                <a:latin typeface="Calibri" panose="020F0502020204030204" pitchFamily="34" charset="0"/>
              </a:rPr>
              <a:t>Therefore:</a:t>
            </a:r>
          </a:p>
          <a:p>
            <a:pPr marL="109728" indent="0" eaLnBrk="1" hangingPunct="1">
              <a:lnSpc>
                <a:spcPct val="80000"/>
              </a:lnSpc>
              <a:buNone/>
            </a:pPr>
            <a:r>
              <a:rPr lang="en-GB" altLang="en-US" sz="2400" dirty="0">
                <a:latin typeface="Calibri" panose="020F0502020204030204" pitchFamily="34" charset="0"/>
              </a:rPr>
              <a:t>	</a:t>
            </a:r>
            <a:r>
              <a:rPr lang="en-GB" altLang="en-US" sz="2400" dirty="0" smtClean="0">
                <a:latin typeface="Calibri" panose="020F0502020204030204" pitchFamily="34" charset="0"/>
              </a:rPr>
              <a:t>	Change in momentum = (-mv) – (mu)</a:t>
            </a:r>
          </a:p>
          <a:p>
            <a:pPr marL="109728" indent="0" eaLnBrk="1" hangingPunct="1">
              <a:lnSpc>
                <a:spcPct val="80000"/>
              </a:lnSpc>
              <a:buNone/>
            </a:pPr>
            <a:r>
              <a:rPr lang="en-GB" altLang="en-US" sz="2400" dirty="0">
                <a:latin typeface="Calibri" panose="020F0502020204030204" pitchFamily="34" charset="0"/>
              </a:rPr>
              <a:t>	</a:t>
            </a:r>
            <a:r>
              <a:rPr lang="en-GB" altLang="en-US" sz="2400" dirty="0" smtClean="0">
                <a:latin typeface="Calibri" panose="020F0502020204030204" pitchFamily="34" charset="0"/>
              </a:rPr>
              <a:t>	Force due to impact </a:t>
            </a:r>
            <a:r>
              <a:rPr lang="en-GB" altLang="en-US" sz="2400" i="1" dirty="0" smtClean="0">
                <a:latin typeface="Calibri" panose="020F0502020204030204" pitchFamily="34" charset="0"/>
              </a:rPr>
              <a:t>F</a:t>
            </a:r>
            <a:r>
              <a:rPr lang="en-GB" altLang="en-US" sz="2400" dirty="0" smtClean="0">
                <a:latin typeface="Calibri" panose="020F0502020204030204" pitchFamily="34" charset="0"/>
              </a:rPr>
              <a:t> = (-mv) – (mu) / t</a:t>
            </a:r>
          </a:p>
          <a:p>
            <a:pPr algn="ctr" eaLnBrk="1" hangingPunct="1">
              <a:lnSpc>
                <a:spcPct val="80000"/>
              </a:lnSpc>
            </a:pPr>
            <a:endParaRPr lang="en-GB" altLang="en-US" sz="2400" dirty="0" smtClean="0">
              <a:latin typeface="Calibri" panose="020F0502020204030204" pitchFamily="34" charset="0"/>
            </a:endParaRPr>
          </a:p>
          <a:p>
            <a:pPr eaLnBrk="1" hangingPunct="1">
              <a:lnSpc>
                <a:spcPct val="80000"/>
              </a:lnSpc>
              <a:buFontTx/>
              <a:buChar char="•"/>
            </a:pPr>
            <a:r>
              <a:rPr lang="en-GB" altLang="en-US" sz="2400" dirty="0" smtClean="0">
                <a:latin typeface="Calibri" panose="020F0502020204030204" pitchFamily="34" charset="0"/>
              </a:rPr>
              <a:t>If there is no loss of speed, then:	</a:t>
            </a:r>
            <a:r>
              <a:rPr lang="en-GB" altLang="en-US" sz="2400" dirty="0" smtClean="0">
                <a:solidFill>
                  <a:schemeClr val="tx2"/>
                </a:solidFill>
                <a:latin typeface="Calibri" panose="020F0502020204030204" pitchFamily="34" charset="0"/>
              </a:rPr>
              <a:t> </a:t>
            </a:r>
            <a:r>
              <a:rPr lang="en-GB" altLang="en-US" sz="2400" b="1" dirty="0" smtClean="0">
                <a:solidFill>
                  <a:schemeClr val="tx2"/>
                </a:solidFill>
                <a:latin typeface="Calibri" panose="020F0502020204030204" pitchFamily="34" charset="0"/>
              </a:rPr>
              <a:t>v = -u</a:t>
            </a:r>
          </a:p>
          <a:p>
            <a:pPr eaLnBrk="1" hangingPunct="1">
              <a:lnSpc>
                <a:spcPct val="80000"/>
              </a:lnSpc>
              <a:buFontTx/>
              <a:buChar char="•"/>
            </a:pPr>
            <a:r>
              <a:rPr lang="en-GB" altLang="en-US" sz="2400" dirty="0" err="1" smtClean="0">
                <a:latin typeface="Calibri" panose="020F0502020204030204" pitchFamily="34" charset="0"/>
              </a:rPr>
              <a:t>Therefore:change</a:t>
            </a:r>
            <a:r>
              <a:rPr lang="en-GB" altLang="en-US" sz="2400" dirty="0" smtClean="0">
                <a:latin typeface="Calibri" panose="020F0502020204030204" pitchFamily="34" charset="0"/>
              </a:rPr>
              <a:t> in momentum = (-mu) – (mu) = </a:t>
            </a:r>
            <a:r>
              <a:rPr lang="en-GB" altLang="en-US" sz="2400" b="1" dirty="0" smtClean="0">
                <a:solidFill>
                  <a:schemeClr val="tx2"/>
                </a:solidFill>
                <a:latin typeface="Calibri" panose="020F0502020204030204" pitchFamily="34" charset="0"/>
              </a:rPr>
              <a:t>-2mu</a:t>
            </a:r>
          </a:p>
          <a:p>
            <a:pPr eaLnBrk="1" hangingPunct="1">
              <a:lnSpc>
                <a:spcPct val="80000"/>
              </a:lnSpc>
              <a:buFontTx/>
              <a:buChar char="•"/>
            </a:pPr>
            <a:r>
              <a:rPr lang="en-GB" altLang="en-US" sz="2400" dirty="0" smtClean="0">
                <a:latin typeface="Calibri" panose="020F0502020204030204" pitchFamily="34" charset="0"/>
              </a:rPr>
              <a:t>Therefore the </a:t>
            </a:r>
            <a:r>
              <a:rPr lang="en-GB" altLang="en-US" sz="2400" b="1" dirty="0" smtClean="0">
                <a:solidFill>
                  <a:schemeClr val="tx2"/>
                </a:solidFill>
                <a:latin typeface="Calibri" panose="020F0502020204030204" pitchFamily="34" charset="0"/>
              </a:rPr>
              <a:t>impact force, </a:t>
            </a:r>
            <a:r>
              <a:rPr lang="en-GB" altLang="en-US" sz="2400" b="1" i="1" dirty="0" smtClean="0">
                <a:solidFill>
                  <a:schemeClr val="tx2"/>
                </a:solidFill>
                <a:latin typeface="Calibri" panose="020F0502020204030204" pitchFamily="34" charset="0"/>
              </a:rPr>
              <a:t>F</a:t>
            </a:r>
            <a:r>
              <a:rPr lang="en-GB" altLang="en-US" sz="2400" b="1" dirty="0" smtClean="0">
                <a:solidFill>
                  <a:schemeClr val="tx2"/>
                </a:solidFill>
                <a:latin typeface="Calibri" panose="020F0502020204030204" pitchFamily="34" charset="0"/>
              </a:rPr>
              <a:t> = -2mu / t</a:t>
            </a:r>
          </a:p>
        </p:txBody>
      </p:sp>
      <p:sp>
        <p:nvSpPr>
          <p:cNvPr id="8197" name="Line 5"/>
          <p:cNvSpPr>
            <a:spLocks noChangeShapeType="1"/>
          </p:cNvSpPr>
          <p:nvPr/>
        </p:nvSpPr>
        <p:spPr bwMode="auto">
          <a:xfrm>
            <a:off x="8893175" y="3429000"/>
            <a:ext cx="0" cy="3024188"/>
          </a:xfrm>
          <a:prstGeom prst="line">
            <a:avLst/>
          </a:prstGeom>
          <a:noFill/>
          <a:ln w="762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8" name="Oval 6"/>
          <p:cNvSpPr>
            <a:spLocks noChangeArrowheads="1"/>
          </p:cNvSpPr>
          <p:nvPr/>
        </p:nvSpPr>
        <p:spPr bwMode="auto">
          <a:xfrm>
            <a:off x="7956550" y="4581525"/>
            <a:ext cx="431800" cy="431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bg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bg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bg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bg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bg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9pPr>
          </a:lstStyle>
          <a:p>
            <a:pPr eaLnBrk="1" hangingPunct="1">
              <a:spcBef>
                <a:spcPct val="0"/>
              </a:spcBef>
            </a:pPr>
            <a:endParaRPr lang="en-US" altLang="en-US" sz="1800">
              <a:solidFill>
                <a:schemeClr val="tx1"/>
              </a:solidFill>
            </a:endParaRPr>
          </a:p>
        </p:txBody>
      </p:sp>
      <p:sp>
        <p:nvSpPr>
          <p:cNvPr id="8199" name="Oval 7"/>
          <p:cNvSpPr>
            <a:spLocks noChangeArrowheads="1"/>
          </p:cNvSpPr>
          <p:nvPr/>
        </p:nvSpPr>
        <p:spPr bwMode="auto">
          <a:xfrm>
            <a:off x="7956550" y="5229225"/>
            <a:ext cx="431800" cy="431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bg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bg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bg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bg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bg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9pPr>
          </a:lstStyle>
          <a:p>
            <a:pPr eaLnBrk="1" hangingPunct="1">
              <a:spcBef>
                <a:spcPct val="0"/>
              </a:spcBef>
            </a:pPr>
            <a:endParaRPr lang="en-US" altLang="en-US" sz="1800">
              <a:solidFill>
                <a:schemeClr val="tx1"/>
              </a:solidFill>
            </a:endParaRPr>
          </a:p>
        </p:txBody>
      </p:sp>
      <p:sp>
        <p:nvSpPr>
          <p:cNvPr id="8200" name="Line 8"/>
          <p:cNvSpPr>
            <a:spLocks noChangeShapeType="1"/>
          </p:cNvSpPr>
          <p:nvPr/>
        </p:nvSpPr>
        <p:spPr bwMode="auto">
          <a:xfrm>
            <a:off x="8172450" y="4797425"/>
            <a:ext cx="576263"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1" name="Line 9"/>
          <p:cNvSpPr>
            <a:spLocks noChangeShapeType="1"/>
          </p:cNvSpPr>
          <p:nvPr/>
        </p:nvSpPr>
        <p:spPr bwMode="auto">
          <a:xfrm flipH="1">
            <a:off x="7380288" y="5445125"/>
            <a:ext cx="792162"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2" name="Text Box 10"/>
          <p:cNvSpPr txBox="1">
            <a:spLocks noChangeArrowheads="1"/>
          </p:cNvSpPr>
          <p:nvPr/>
        </p:nvSpPr>
        <p:spPr bwMode="auto">
          <a:xfrm>
            <a:off x="8316913" y="4437063"/>
            <a:ext cx="719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bg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bg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bg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bg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bg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1800">
                <a:solidFill>
                  <a:srgbClr val="00FFFF"/>
                </a:solidFill>
              </a:rPr>
              <a:t>+ u</a:t>
            </a:r>
          </a:p>
        </p:txBody>
      </p:sp>
      <p:sp>
        <p:nvSpPr>
          <p:cNvPr id="8203" name="Text Box 11"/>
          <p:cNvSpPr txBox="1">
            <a:spLocks noChangeArrowheads="1"/>
          </p:cNvSpPr>
          <p:nvPr/>
        </p:nvSpPr>
        <p:spPr bwMode="auto">
          <a:xfrm>
            <a:off x="7524750" y="5373688"/>
            <a:ext cx="7191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bg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bg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bg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bg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bg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1800">
                <a:solidFill>
                  <a:srgbClr val="00FFFF"/>
                </a:solidFill>
              </a:rPr>
              <a:t>- v</a:t>
            </a:r>
          </a:p>
        </p:txBody>
      </p:sp>
      <p:sp>
        <p:nvSpPr>
          <p:cNvPr id="13" name="Rectangle 12"/>
          <p:cNvSpPr/>
          <p:nvPr/>
        </p:nvSpPr>
        <p:spPr>
          <a:xfrm>
            <a:off x="0" y="-1"/>
            <a:ext cx="9108504" cy="307777"/>
          </a:xfrm>
          <a:prstGeom prst="rect">
            <a:avLst/>
          </a:prstGeom>
        </p:spPr>
        <p:txBody>
          <a:bodyPr wrap="square">
            <a:spAutoFit/>
          </a:bodyPr>
          <a:lstStyle/>
          <a:p>
            <a:r>
              <a:rPr lang="en-GB" sz="1400" dirty="0">
                <a:solidFill>
                  <a:schemeClr val="bg1"/>
                </a:solidFill>
              </a:rPr>
              <a:t>LO: </a:t>
            </a:r>
            <a:r>
              <a:rPr lang="en-US" sz="1400" dirty="0">
                <a:solidFill>
                  <a:schemeClr val="bg1"/>
                </a:solidFill>
              </a:rPr>
              <a:t>Describe what happens to the momentum of a ball when it bounces off a wall</a:t>
            </a:r>
            <a:r>
              <a:rPr lang="en-US" sz="1400" dirty="0" smtClean="0">
                <a:solidFill>
                  <a:schemeClr val="bg1"/>
                </a:solidFill>
              </a:rPr>
              <a:t>.</a:t>
            </a:r>
            <a:r>
              <a:rPr lang="en-GB" sz="1400" dirty="0" smtClean="0">
                <a:solidFill>
                  <a:schemeClr val="bg1"/>
                </a:solidFill>
              </a:rPr>
              <a:t>.</a:t>
            </a:r>
            <a:endParaRPr lang="en-GB" sz="1400" dirty="0">
              <a:solidFill>
                <a:schemeClr val="bg1"/>
              </a:solidFill>
            </a:endParaRPr>
          </a:p>
        </p:txBody>
      </p:sp>
    </p:spTree>
    <p:extLst>
      <p:ext uri="{BB962C8B-B14F-4D97-AF65-F5344CB8AC3E}">
        <p14:creationId xmlns:p14="http://schemas.microsoft.com/office/powerpoint/2010/main" val="3051884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anim calcmode="lin" valueType="num">
                                      <p:cBhvr additive="base">
                                        <p:cTn id="25"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5" end="5"/>
                                            </p:txEl>
                                          </p:spTgt>
                                        </p:tgtEl>
                                        <p:attrNameLst>
                                          <p:attrName>style.visibility</p:attrName>
                                        </p:attrNameLst>
                                      </p:cBhvr>
                                      <p:to>
                                        <p:strVal val="visible"/>
                                      </p:to>
                                    </p:set>
                                    <p:anim calcmode="lin" valueType="num">
                                      <p:cBhvr additive="base">
                                        <p:cTn id="31"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 calcmode="lin" valueType="num">
                                      <p:cBhvr additive="base">
                                        <p:cTn id="37"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5">
                                            <p:txEl>
                                              <p:pRg st="8" end="8"/>
                                            </p:txEl>
                                          </p:spTgt>
                                        </p:tgtEl>
                                        <p:attrNameLst>
                                          <p:attrName>style.visibility</p:attrName>
                                        </p:attrNameLst>
                                      </p:cBhvr>
                                      <p:to>
                                        <p:strVal val="visible"/>
                                      </p:to>
                                    </p:set>
                                    <p:anim calcmode="lin" valueType="num">
                                      <p:cBhvr additive="base">
                                        <p:cTn id="43" dur="5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315">
                                            <p:txEl>
                                              <p:pRg st="9" end="9"/>
                                            </p:txEl>
                                          </p:spTgt>
                                        </p:tgtEl>
                                        <p:attrNameLst>
                                          <p:attrName>style.visibility</p:attrName>
                                        </p:attrNameLst>
                                      </p:cBhvr>
                                      <p:to>
                                        <p:strVal val="visible"/>
                                      </p:to>
                                    </p:set>
                                    <p:anim calcmode="lin" valueType="num">
                                      <p:cBhvr additive="base">
                                        <p:cTn id="49" dur="500" fill="hold"/>
                                        <p:tgtEl>
                                          <p:spTgt spid="1331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315">
                                            <p:txEl>
                                              <p:pRg st="10" end="10"/>
                                            </p:txEl>
                                          </p:spTgt>
                                        </p:tgtEl>
                                        <p:attrNameLst>
                                          <p:attrName>style.visibility</p:attrName>
                                        </p:attrNameLst>
                                      </p:cBhvr>
                                      <p:to>
                                        <p:strVal val="visible"/>
                                      </p:to>
                                    </p:set>
                                    <p:anim calcmode="lin" valueType="num">
                                      <p:cBhvr additive="base">
                                        <p:cTn id="55" dur="500" fill="hold"/>
                                        <p:tgtEl>
                                          <p:spTgt spid="13315">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3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512" y="729456"/>
            <a:ext cx="8713787" cy="431800"/>
          </a:xfrm>
        </p:spPr>
        <p:txBody>
          <a:bodyPr>
            <a:normAutofit fontScale="90000"/>
          </a:bodyPr>
          <a:lstStyle/>
          <a:p>
            <a:pPr eaLnBrk="1" hangingPunct="1"/>
            <a:r>
              <a:rPr lang="en-GB" altLang="en-US" sz="4000" b="1" dirty="0" smtClean="0"/>
              <a:t>Oblique Impacts</a:t>
            </a:r>
          </a:p>
        </p:txBody>
      </p:sp>
      <p:sp>
        <p:nvSpPr>
          <p:cNvPr id="14339" name="Rectangle 3"/>
          <p:cNvSpPr>
            <a:spLocks noGrp="1" noChangeArrowheads="1"/>
          </p:cNvSpPr>
          <p:nvPr>
            <p:ph type="body" idx="1"/>
          </p:nvPr>
        </p:nvSpPr>
        <p:spPr>
          <a:xfrm>
            <a:off x="253206" y="1441450"/>
            <a:ext cx="6119813" cy="5155902"/>
          </a:xfrm>
        </p:spPr>
        <p:txBody>
          <a:bodyPr>
            <a:noAutofit/>
          </a:bodyPr>
          <a:lstStyle/>
          <a:p>
            <a:pPr eaLnBrk="1" hangingPunct="1">
              <a:lnSpc>
                <a:spcPct val="80000"/>
              </a:lnSpc>
              <a:buFontTx/>
              <a:buChar char="•"/>
            </a:pPr>
            <a:r>
              <a:rPr lang="en-GB" altLang="en-US" sz="2400" dirty="0" smtClean="0">
                <a:latin typeface="Calibri" panose="020F0502020204030204" pitchFamily="34" charset="0"/>
              </a:rPr>
              <a:t>If the impact was oblique like the example (</a:t>
            </a:r>
            <a:r>
              <a:rPr lang="en-GB" altLang="en-US" sz="2400" i="1" dirty="0" smtClean="0">
                <a:latin typeface="Calibri" panose="020F0502020204030204" pitchFamily="34" charset="0"/>
              </a:rPr>
              <a:t>right</a:t>
            </a:r>
            <a:r>
              <a:rPr lang="en-GB" altLang="en-US" sz="2400" dirty="0" smtClean="0">
                <a:latin typeface="Calibri" panose="020F0502020204030204" pitchFamily="34" charset="0"/>
              </a:rPr>
              <a:t>), how would it change from what we have discussed?</a:t>
            </a:r>
          </a:p>
          <a:p>
            <a:pPr eaLnBrk="1" hangingPunct="1">
              <a:lnSpc>
                <a:spcPct val="80000"/>
              </a:lnSpc>
              <a:buFontTx/>
              <a:buChar char="•"/>
            </a:pPr>
            <a:r>
              <a:rPr lang="en-GB" altLang="en-US" sz="2400" i="1" u="sng" dirty="0" smtClean="0">
                <a:latin typeface="Calibri" panose="020F0502020204030204" pitchFamily="34" charset="0"/>
              </a:rPr>
              <a:t>Evaluate </a:t>
            </a:r>
            <a:r>
              <a:rPr lang="en-GB" altLang="en-US" sz="2400" dirty="0" smtClean="0">
                <a:latin typeface="Calibri" panose="020F0502020204030204" pitchFamily="34" charset="0"/>
              </a:rPr>
              <a:t> how you would tackle this problem. Where would you start?</a:t>
            </a:r>
          </a:p>
          <a:p>
            <a:pPr eaLnBrk="1" hangingPunct="1">
              <a:lnSpc>
                <a:spcPct val="80000"/>
              </a:lnSpc>
              <a:buFontTx/>
              <a:buChar char="•"/>
            </a:pPr>
            <a:r>
              <a:rPr lang="en-GB" altLang="en-US" sz="2400" dirty="0" smtClean="0">
                <a:latin typeface="Calibri" panose="020F0502020204030204" pitchFamily="34" charset="0"/>
              </a:rPr>
              <a:t>Hint: think vectors!</a:t>
            </a:r>
          </a:p>
          <a:p>
            <a:pPr eaLnBrk="1" hangingPunct="1">
              <a:lnSpc>
                <a:spcPct val="80000"/>
              </a:lnSpc>
              <a:buFontTx/>
              <a:buChar char="•"/>
            </a:pPr>
            <a:r>
              <a:rPr lang="en-GB" altLang="en-US" sz="2400" dirty="0" smtClean="0">
                <a:latin typeface="Calibri" panose="020F0502020204030204" pitchFamily="34" charset="0"/>
              </a:rPr>
              <a:t>You have to use the </a:t>
            </a:r>
            <a:r>
              <a:rPr lang="en-GB" altLang="en-US" sz="2400" i="1" u="sng" dirty="0" smtClean="0">
                <a:latin typeface="Calibri" panose="020F0502020204030204" pitchFamily="34" charset="0"/>
              </a:rPr>
              <a:t>normal components</a:t>
            </a:r>
            <a:r>
              <a:rPr lang="en-GB" altLang="en-US" sz="2400" dirty="0" smtClean="0">
                <a:latin typeface="Calibri" panose="020F0502020204030204" pitchFamily="34" charset="0"/>
              </a:rPr>
              <a:t> of the initial and final speeds!</a:t>
            </a:r>
          </a:p>
          <a:p>
            <a:pPr eaLnBrk="1" hangingPunct="1">
              <a:lnSpc>
                <a:spcPct val="80000"/>
              </a:lnSpc>
              <a:buFontTx/>
              <a:buChar char="•"/>
            </a:pPr>
            <a:endParaRPr lang="en-GB" altLang="en-US" sz="2400" i="1" u="sng" dirty="0" smtClean="0">
              <a:latin typeface="Calibri" panose="020F0502020204030204" pitchFamily="34" charset="0"/>
            </a:endParaRPr>
          </a:p>
          <a:p>
            <a:pPr eaLnBrk="1" hangingPunct="1">
              <a:lnSpc>
                <a:spcPct val="80000"/>
              </a:lnSpc>
              <a:buFontTx/>
              <a:buChar char="•"/>
            </a:pPr>
            <a:r>
              <a:rPr lang="en-GB" altLang="en-US" sz="2400" dirty="0" smtClean="0">
                <a:latin typeface="Calibri" panose="020F0502020204030204" pitchFamily="34" charset="0"/>
              </a:rPr>
              <a:t>If there is no loss of speed (v = u), and the initial and final angle are the same…</a:t>
            </a:r>
          </a:p>
          <a:p>
            <a:pPr eaLnBrk="1" hangingPunct="1">
              <a:lnSpc>
                <a:spcPct val="80000"/>
              </a:lnSpc>
              <a:buFontTx/>
              <a:buChar char="•"/>
            </a:pPr>
            <a:r>
              <a:rPr lang="en-GB" altLang="en-US" sz="2400" dirty="0" smtClean="0">
                <a:latin typeface="Calibri" panose="020F0502020204030204" pitchFamily="34" charset="0"/>
              </a:rPr>
              <a:t>…Using trigonometry what will the normal components be?</a:t>
            </a:r>
          </a:p>
          <a:p>
            <a:pPr eaLnBrk="1" hangingPunct="1">
              <a:lnSpc>
                <a:spcPct val="80000"/>
              </a:lnSpc>
              <a:buFontTx/>
              <a:buChar char="•"/>
            </a:pPr>
            <a:r>
              <a:rPr lang="en-GB" altLang="en-US" sz="2400" dirty="0" smtClean="0">
                <a:latin typeface="Calibri" panose="020F0502020204030204" pitchFamily="34" charset="0"/>
              </a:rPr>
              <a:t>+</a:t>
            </a:r>
            <a:r>
              <a:rPr lang="en-GB" altLang="en-US" sz="2400" dirty="0" err="1" smtClean="0">
                <a:latin typeface="Calibri" panose="020F0502020204030204" pitchFamily="34" charset="0"/>
              </a:rPr>
              <a:t>uCos</a:t>
            </a:r>
            <a:r>
              <a:rPr lang="en-GB" altLang="en-US" sz="2400" dirty="0" smtClean="0">
                <a:latin typeface="Calibri" panose="020F0502020204030204" pitchFamily="34" charset="0"/>
              </a:rPr>
              <a:t> </a:t>
            </a:r>
            <a:r>
              <a:rPr lang="el-GR" altLang="en-US" sz="2400" dirty="0" smtClean="0">
                <a:latin typeface="Calibri" panose="020F0502020204030204" pitchFamily="34" charset="0"/>
              </a:rPr>
              <a:t>θ</a:t>
            </a:r>
            <a:r>
              <a:rPr lang="en-GB" altLang="en-US" sz="2400" dirty="0" smtClean="0">
                <a:latin typeface="Calibri" panose="020F0502020204030204" pitchFamily="34" charset="0"/>
              </a:rPr>
              <a:t> and –</a:t>
            </a:r>
            <a:r>
              <a:rPr lang="en-GB" altLang="en-US" sz="2400" dirty="0" err="1" smtClean="0">
                <a:latin typeface="Calibri" panose="020F0502020204030204" pitchFamily="34" charset="0"/>
              </a:rPr>
              <a:t>uCos</a:t>
            </a:r>
            <a:r>
              <a:rPr lang="en-GB" altLang="en-US" sz="2400" dirty="0" smtClean="0">
                <a:latin typeface="Calibri" panose="020F0502020204030204" pitchFamily="34" charset="0"/>
              </a:rPr>
              <a:t> </a:t>
            </a:r>
            <a:r>
              <a:rPr lang="el-GR" altLang="en-US" sz="2400" dirty="0" smtClean="0">
                <a:latin typeface="Calibri" panose="020F0502020204030204" pitchFamily="34" charset="0"/>
              </a:rPr>
              <a:t>θ</a:t>
            </a:r>
            <a:endParaRPr lang="en-GB" altLang="en-US" sz="2400" dirty="0" smtClean="0">
              <a:latin typeface="Calibri" panose="020F0502020204030204" pitchFamily="34" charset="0"/>
            </a:endParaRPr>
          </a:p>
          <a:p>
            <a:pPr eaLnBrk="1" hangingPunct="1">
              <a:lnSpc>
                <a:spcPct val="80000"/>
              </a:lnSpc>
              <a:buFontTx/>
              <a:buChar char="•"/>
            </a:pPr>
            <a:r>
              <a:rPr lang="en-GB" altLang="en-US" sz="2400" dirty="0" smtClean="0">
                <a:latin typeface="Calibri" panose="020F0502020204030204" pitchFamily="34" charset="0"/>
              </a:rPr>
              <a:t>Therefore change in momentum = (-</a:t>
            </a:r>
            <a:r>
              <a:rPr lang="en-GB" altLang="en-US" sz="2400" dirty="0" err="1" smtClean="0">
                <a:latin typeface="Calibri" panose="020F0502020204030204" pitchFamily="34" charset="0"/>
              </a:rPr>
              <a:t>muCos</a:t>
            </a:r>
            <a:r>
              <a:rPr lang="en-GB" altLang="en-US" sz="2400" dirty="0" smtClean="0">
                <a:latin typeface="Calibri" panose="020F0502020204030204" pitchFamily="34" charset="0"/>
              </a:rPr>
              <a:t> </a:t>
            </a:r>
            <a:r>
              <a:rPr lang="el-GR" altLang="en-US" sz="2400" dirty="0" smtClean="0">
                <a:latin typeface="Calibri" panose="020F0502020204030204" pitchFamily="34" charset="0"/>
              </a:rPr>
              <a:t>θ</a:t>
            </a:r>
            <a:r>
              <a:rPr lang="en-GB" altLang="en-US" sz="2400" dirty="0" smtClean="0">
                <a:latin typeface="Calibri" panose="020F0502020204030204" pitchFamily="34" charset="0"/>
              </a:rPr>
              <a:t>) – (</a:t>
            </a:r>
            <a:r>
              <a:rPr lang="en-GB" altLang="en-US" sz="2400" dirty="0" err="1" smtClean="0">
                <a:latin typeface="Calibri" panose="020F0502020204030204" pitchFamily="34" charset="0"/>
              </a:rPr>
              <a:t>muCos</a:t>
            </a:r>
            <a:r>
              <a:rPr lang="en-GB" altLang="en-US" sz="2400" dirty="0" smtClean="0">
                <a:latin typeface="Calibri" panose="020F0502020204030204" pitchFamily="34" charset="0"/>
              </a:rPr>
              <a:t> </a:t>
            </a:r>
            <a:r>
              <a:rPr lang="el-GR" altLang="en-US" sz="2400" dirty="0" smtClean="0">
                <a:latin typeface="Calibri" panose="020F0502020204030204" pitchFamily="34" charset="0"/>
              </a:rPr>
              <a:t>θ</a:t>
            </a:r>
            <a:r>
              <a:rPr lang="en-GB" altLang="en-US" sz="2400" dirty="0" smtClean="0">
                <a:latin typeface="Calibri" panose="020F0502020204030204" pitchFamily="34" charset="0"/>
              </a:rPr>
              <a:t>) = -2muCos</a:t>
            </a:r>
            <a:r>
              <a:rPr lang="el-GR" altLang="en-US" sz="2400" dirty="0" smtClean="0">
                <a:latin typeface="Calibri" panose="020F0502020204030204" pitchFamily="34" charset="0"/>
              </a:rPr>
              <a:t>θ</a:t>
            </a:r>
          </a:p>
        </p:txBody>
      </p:sp>
      <p:sp>
        <p:nvSpPr>
          <p:cNvPr id="9221" name="Line 5"/>
          <p:cNvSpPr>
            <a:spLocks noChangeShapeType="1"/>
          </p:cNvSpPr>
          <p:nvPr/>
        </p:nvSpPr>
        <p:spPr bwMode="auto">
          <a:xfrm>
            <a:off x="8604250" y="2492375"/>
            <a:ext cx="0" cy="4032250"/>
          </a:xfrm>
          <a:prstGeom prst="line">
            <a:avLst/>
          </a:prstGeom>
          <a:noFill/>
          <a:ln w="762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2" name="Line 6"/>
          <p:cNvSpPr>
            <a:spLocks noChangeShapeType="1"/>
          </p:cNvSpPr>
          <p:nvPr/>
        </p:nvSpPr>
        <p:spPr bwMode="auto">
          <a:xfrm>
            <a:off x="6732588" y="4437063"/>
            <a:ext cx="2411412" cy="0"/>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endParaRPr lang="en-GB"/>
          </a:p>
        </p:txBody>
      </p:sp>
      <p:sp>
        <p:nvSpPr>
          <p:cNvPr id="9223" name="Line 7"/>
          <p:cNvSpPr>
            <a:spLocks noChangeShapeType="1"/>
          </p:cNvSpPr>
          <p:nvPr/>
        </p:nvSpPr>
        <p:spPr bwMode="auto">
          <a:xfrm>
            <a:off x="6659563" y="2708275"/>
            <a:ext cx="1873250" cy="16573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4" name="Line 8"/>
          <p:cNvSpPr>
            <a:spLocks noChangeShapeType="1"/>
          </p:cNvSpPr>
          <p:nvPr/>
        </p:nvSpPr>
        <p:spPr bwMode="auto">
          <a:xfrm flipV="1">
            <a:off x="6732588" y="4438650"/>
            <a:ext cx="1800225" cy="1727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5" name="Line 9"/>
          <p:cNvSpPr>
            <a:spLocks noChangeShapeType="1"/>
          </p:cNvSpPr>
          <p:nvPr/>
        </p:nvSpPr>
        <p:spPr bwMode="auto">
          <a:xfrm>
            <a:off x="7092950" y="3068638"/>
            <a:ext cx="1079500" cy="9366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6" name="Line 10"/>
          <p:cNvSpPr>
            <a:spLocks noChangeShapeType="1"/>
          </p:cNvSpPr>
          <p:nvPr/>
        </p:nvSpPr>
        <p:spPr bwMode="auto">
          <a:xfrm flipH="1">
            <a:off x="7164388" y="4797425"/>
            <a:ext cx="1008062" cy="9366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7" name="Oval 11"/>
          <p:cNvSpPr>
            <a:spLocks noChangeArrowheads="1"/>
          </p:cNvSpPr>
          <p:nvPr/>
        </p:nvSpPr>
        <p:spPr bwMode="auto">
          <a:xfrm>
            <a:off x="7164388" y="3141663"/>
            <a:ext cx="649287" cy="57626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bg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bg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bg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bg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bg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9pPr>
          </a:lstStyle>
          <a:p>
            <a:pPr eaLnBrk="1" hangingPunct="1">
              <a:spcBef>
                <a:spcPct val="0"/>
              </a:spcBef>
            </a:pPr>
            <a:endParaRPr lang="en-US" altLang="en-US" sz="1800">
              <a:solidFill>
                <a:schemeClr val="tx1"/>
              </a:solidFill>
            </a:endParaRPr>
          </a:p>
        </p:txBody>
      </p:sp>
      <p:sp>
        <p:nvSpPr>
          <p:cNvPr id="9228" name="Oval 12"/>
          <p:cNvSpPr>
            <a:spLocks noChangeArrowheads="1"/>
          </p:cNvSpPr>
          <p:nvPr/>
        </p:nvSpPr>
        <p:spPr bwMode="auto">
          <a:xfrm>
            <a:off x="7164388" y="5084763"/>
            <a:ext cx="649287" cy="57626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bg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bg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bg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bg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bg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9pPr>
          </a:lstStyle>
          <a:p>
            <a:pPr eaLnBrk="1" hangingPunct="1">
              <a:spcBef>
                <a:spcPct val="0"/>
              </a:spcBef>
            </a:pPr>
            <a:endParaRPr lang="en-US" altLang="en-US" sz="1800">
              <a:solidFill>
                <a:schemeClr val="tx1"/>
              </a:solidFill>
            </a:endParaRPr>
          </a:p>
        </p:txBody>
      </p:sp>
      <p:sp>
        <p:nvSpPr>
          <p:cNvPr id="9229" name="Text Box 13"/>
          <p:cNvSpPr txBox="1">
            <a:spLocks noChangeArrowheads="1"/>
          </p:cNvSpPr>
          <p:nvPr/>
        </p:nvSpPr>
        <p:spPr bwMode="auto">
          <a:xfrm>
            <a:off x="7812088" y="3357563"/>
            <a:ext cx="719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bg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bg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bg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bg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bg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1800">
                <a:solidFill>
                  <a:srgbClr val="00FFFF"/>
                </a:solidFill>
              </a:rPr>
              <a:t>+ u</a:t>
            </a:r>
          </a:p>
        </p:txBody>
      </p:sp>
      <p:sp>
        <p:nvSpPr>
          <p:cNvPr id="9230" name="Text Box 14"/>
          <p:cNvSpPr txBox="1">
            <a:spLocks noChangeArrowheads="1"/>
          </p:cNvSpPr>
          <p:nvPr/>
        </p:nvSpPr>
        <p:spPr bwMode="auto">
          <a:xfrm>
            <a:off x="7667625" y="5013325"/>
            <a:ext cx="1008063"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bg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bg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bg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bg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bg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cs typeface="Arial" panose="020B0604020202020204" pitchFamily="34" charset="0"/>
              </a:defRPr>
            </a:lvl9pPr>
          </a:lstStyle>
          <a:p>
            <a:pPr eaLnBrk="1" hangingPunct="1">
              <a:spcBef>
                <a:spcPct val="50000"/>
              </a:spcBef>
              <a:buFontTx/>
              <a:buChar char="-"/>
            </a:pPr>
            <a:r>
              <a:rPr lang="en-GB" altLang="en-US" sz="1800">
                <a:solidFill>
                  <a:srgbClr val="00FFFF"/>
                </a:solidFill>
              </a:rPr>
              <a:t>v </a:t>
            </a:r>
          </a:p>
          <a:p>
            <a:pPr eaLnBrk="1" hangingPunct="1">
              <a:spcBef>
                <a:spcPct val="50000"/>
              </a:spcBef>
              <a:buFontTx/>
              <a:buChar char="-"/>
            </a:pPr>
            <a:r>
              <a:rPr lang="en-GB" altLang="en-US" sz="1800">
                <a:solidFill>
                  <a:srgbClr val="00FFFF"/>
                </a:solidFill>
              </a:rPr>
              <a:t>(or –u)</a:t>
            </a:r>
          </a:p>
        </p:txBody>
      </p:sp>
      <p:sp>
        <p:nvSpPr>
          <p:cNvPr id="15" name="Rectangle 14"/>
          <p:cNvSpPr/>
          <p:nvPr/>
        </p:nvSpPr>
        <p:spPr>
          <a:xfrm>
            <a:off x="0" y="-1"/>
            <a:ext cx="9108504" cy="307777"/>
          </a:xfrm>
          <a:prstGeom prst="rect">
            <a:avLst/>
          </a:prstGeom>
        </p:spPr>
        <p:txBody>
          <a:bodyPr wrap="square">
            <a:spAutoFit/>
          </a:bodyPr>
          <a:lstStyle/>
          <a:p>
            <a:r>
              <a:rPr lang="en-GB" sz="1400" dirty="0">
                <a:solidFill>
                  <a:schemeClr val="bg1"/>
                </a:solidFill>
              </a:rPr>
              <a:t>LO: </a:t>
            </a:r>
            <a:r>
              <a:rPr lang="en-US" sz="1400" dirty="0">
                <a:solidFill>
                  <a:schemeClr val="bg1"/>
                </a:solidFill>
              </a:rPr>
              <a:t>Describe what happens to the momentum of a ball when it bounces off a wall</a:t>
            </a:r>
            <a:r>
              <a:rPr lang="en-US" sz="1400" dirty="0" smtClean="0">
                <a:solidFill>
                  <a:schemeClr val="bg1"/>
                </a:solidFill>
              </a:rPr>
              <a:t>.</a:t>
            </a:r>
            <a:r>
              <a:rPr lang="en-GB" sz="1400" dirty="0" smtClean="0">
                <a:solidFill>
                  <a:schemeClr val="bg1"/>
                </a:solidFill>
              </a:rPr>
              <a:t>.</a:t>
            </a:r>
            <a:endParaRPr lang="en-GB" sz="1400" dirty="0">
              <a:solidFill>
                <a:schemeClr val="bg1"/>
              </a:solidFill>
            </a:endParaRPr>
          </a:p>
        </p:txBody>
      </p:sp>
    </p:spTree>
    <p:extLst>
      <p:ext uri="{BB962C8B-B14F-4D97-AF65-F5344CB8AC3E}">
        <p14:creationId xmlns:p14="http://schemas.microsoft.com/office/powerpoint/2010/main" val="1564981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additive="base">
                                        <p:cTn id="31"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 calcmode="lin" valueType="num">
                                      <p:cBhvr additive="base">
                                        <p:cTn id="37"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39">
                                            <p:txEl>
                                              <p:pRg st="7" end="7"/>
                                            </p:txEl>
                                          </p:spTgt>
                                        </p:tgtEl>
                                        <p:attrNameLst>
                                          <p:attrName>style.visibility</p:attrName>
                                        </p:attrNameLst>
                                      </p:cBhvr>
                                      <p:to>
                                        <p:strVal val="visible"/>
                                      </p:to>
                                    </p:set>
                                    <p:anim calcmode="lin" valueType="num">
                                      <p:cBhvr additive="base">
                                        <p:cTn id="43"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339">
                                            <p:txEl>
                                              <p:pRg st="8" end="8"/>
                                            </p:txEl>
                                          </p:spTgt>
                                        </p:tgtEl>
                                        <p:attrNameLst>
                                          <p:attrName>style.visibility</p:attrName>
                                        </p:attrNameLst>
                                      </p:cBhvr>
                                      <p:to>
                                        <p:strVal val="visible"/>
                                      </p:to>
                                    </p:set>
                                    <p:anim calcmode="lin" valueType="num">
                                      <p:cBhvr additive="base">
                                        <p:cTn id="49" dur="5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Starter: Forces in equilibrium</a:t>
            </a:r>
            <a:endParaRPr lang="en-GB" b="1" dirty="0">
              <a:latin typeface="Calibri" panose="020F0502020204030204" pitchFamily="34" charset="0"/>
            </a:endParaRPr>
          </a:p>
        </p:txBody>
      </p:sp>
      <p:sp>
        <p:nvSpPr>
          <p:cNvPr id="3" name="Content Placeholder 2"/>
          <p:cNvSpPr>
            <a:spLocks noGrp="1"/>
          </p:cNvSpPr>
          <p:nvPr>
            <p:ph idx="1"/>
          </p:nvPr>
        </p:nvSpPr>
        <p:spPr>
          <a:xfrm>
            <a:off x="457200" y="1988840"/>
            <a:ext cx="8229600" cy="4585696"/>
          </a:xfrm>
        </p:spPr>
        <p:txBody>
          <a:bodyPr>
            <a:normAutofit/>
          </a:bodyPr>
          <a:lstStyle/>
          <a:p>
            <a:r>
              <a:rPr lang="en-GB" dirty="0" smtClean="0">
                <a:latin typeface="Calibri" panose="020F0502020204030204" pitchFamily="34" charset="0"/>
              </a:rPr>
              <a:t>When are forces in equilibrium?</a:t>
            </a:r>
          </a:p>
          <a:p>
            <a:r>
              <a:rPr lang="en-GB" dirty="0" smtClean="0">
                <a:latin typeface="Calibri" panose="020F0502020204030204" pitchFamily="34" charset="0"/>
              </a:rPr>
              <a:t>… In other words, when are forces on an object balanced?</a:t>
            </a:r>
          </a:p>
          <a:p>
            <a:endParaRPr lang="en-GB" dirty="0">
              <a:latin typeface="Calibri" panose="020F0502020204030204" pitchFamily="34" charset="0"/>
            </a:endParaRPr>
          </a:p>
          <a:p>
            <a:r>
              <a:rPr lang="en-GB" dirty="0" smtClean="0">
                <a:latin typeface="Calibri" panose="020F0502020204030204" pitchFamily="34" charset="0"/>
              </a:rPr>
              <a:t>When it is at rest…</a:t>
            </a:r>
          </a:p>
          <a:p>
            <a:r>
              <a:rPr lang="en-GB" dirty="0" smtClean="0">
                <a:latin typeface="Calibri" panose="020F0502020204030204" pitchFamily="34" charset="0"/>
              </a:rPr>
              <a:t>Or, when it is moving at a constant speed.</a:t>
            </a:r>
            <a:endParaRPr lang="en-GB" dirty="0">
              <a:latin typeface="Calibri" panose="020F0502020204030204" pitchFamily="34" charset="0"/>
            </a:endParaRPr>
          </a:p>
        </p:txBody>
      </p:sp>
      <p:sp>
        <p:nvSpPr>
          <p:cNvPr id="4" name="Rectangle 3"/>
          <p:cNvSpPr/>
          <p:nvPr/>
        </p:nvSpPr>
        <p:spPr>
          <a:xfrm>
            <a:off x="0" y="0"/>
            <a:ext cx="9108504" cy="338554"/>
          </a:xfrm>
          <a:prstGeom prst="rect">
            <a:avLst/>
          </a:prstGeom>
        </p:spPr>
        <p:txBody>
          <a:bodyPr wrap="square">
            <a:spAutoFit/>
          </a:bodyPr>
          <a:lstStyle/>
          <a:p>
            <a:r>
              <a:rPr lang="en-GB" sz="1600" dirty="0" smtClean="0">
                <a:solidFill>
                  <a:schemeClr val="bg1"/>
                </a:solidFill>
              </a:rPr>
              <a:t>LO: State the difference between scalars and vectors. Explain how we add and resolve vectors.</a:t>
            </a:r>
            <a:endParaRPr lang="en-GB" sz="1600"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643640"/>
            <a:ext cx="8654355" cy="1749892"/>
          </a:xfrm>
          <a:prstGeom prst="rect">
            <a:avLst/>
          </a:prstGeom>
        </p:spPr>
      </p:pic>
    </p:spTree>
    <p:extLst>
      <p:ext uri="{BB962C8B-B14F-4D97-AF65-F5344CB8AC3E}">
        <p14:creationId xmlns:p14="http://schemas.microsoft.com/office/powerpoint/2010/main" val="337660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5" y="476672"/>
            <a:ext cx="8713787" cy="720725"/>
          </a:xfrm>
        </p:spPr>
        <p:txBody>
          <a:bodyPr/>
          <a:lstStyle/>
          <a:p>
            <a:pPr eaLnBrk="1" hangingPunct="1"/>
            <a:r>
              <a:rPr lang="en-GB" altLang="en-US" sz="4000" b="1" dirty="0" smtClean="0"/>
              <a:t>Summary Question 4</a:t>
            </a:r>
          </a:p>
        </p:txBody>
      </p:sp>
      <p:sp>
        <p:nvSpPr>
          <p:cNvPr id="11267" name="Rectangle 3"/>
          <p:cNvSpPr>
            <a:spLocks noGrp="1" noChangeArrowheads="1"/>
          </p:cNvSpPr>
          <p:nvPr>
            <p:ph type="body" idx="1"/>
          </p:nvPr>
        </p:nvSpPr>
        <p:spPr>
          <a:xfrm>
            <a:off x="323528" y="1628800"/>
            <a:ext cx="8569325" cy="4165600"/>
          </a:xfrm>
        </p:spPr>
        <p:txBody>
          <a:bodyPr/>
          <a:lstStyle/>
          <a:p>
            <a:pPr eaLnBrk="1" hangingPunct="1">
              <a:lnSpc>
                <a:spcPct val="80000"/>
              </a:lnSpc>
            </a:pPr>
            <a:r>
              <a:rPr lang="en-GB" altLang="en-US" sz="2400" dirty="0" smtClean="0">
                <a:latin typeface="Calibri" panose="020F0502020204030204" pitchFamily="34" charset="0"/>
              </a:rPr>
              <a:t>Molecule mass = 5.0 x 10-</a:t>
            </a:r>
            <a:r>
              <a:rPr lang="en-GB" altLang="en-US" sz="2400" baseline="30000" dirty="0" smtClean="0">
                <a:latin typeface="Calibri" panose="020F0502020204030204" pitchFamily="34" charset="0"/>
              </a:rPr>
              <a:t>26</a:t>
            </a:r>
            <a:r>
              <a:rPr lang="en-GB" altLang="en-US" sz="2400" dirty="0" smtClean="0">
                <a:latin typeface="Calibri" panose="020F0502020204030204" pitchFamily="34" charset="0"/>
              </a:rPr>
              <a:t> kg</a:t>
            </a:r>
          </a:p>
          <a:p>
            <a:pPr eaLnBrk="1" hangingPunct="1">
              <a:lnSpc>
                <a:spcPct val="80000"/>
              </a:lnSpc>
            </a:pPr>
            <a:r>
              <a:rPr lang="en-GB" altLang="en-US" sz="2400" dirty="0" smtClean="0">
                <a:latin typeface="Calibri" panose="020F0502020204030204" pitchFamily="34" charset="0"/>
              </a:rPr>
              <a:t>Speed = 420 m/s</a:t>
            </a:r>
          </a:p>
          <a:p>
            <a:pPr eaLnBrk="1" hangingPunct="1">
              <a:lnSpc>
                <a:spcPct val="80000"/>
              </a:lnSpc>
            </a:pPr>
            <a:r>
              <a:rPr lang="en-GB" altLang="en-US" sz="2400" dirty="0" smtClean="0">
                <a:latin typeface="Calibri" panose="020F0502020204030204" pitchFamily="34" charset="0"/>
              </a:rPr>
              <a:t>Time for impact = 0.22 ns = 0.22 x 10</a:t>
            </a:r>
            <a:r>
              <a:rPr lang="en-GB" altLang="en-US" sz="2400" baseline="30000" dirty="0" smtClean="0">
                <a:latin typeface="Calibri" panose="020F0502020204030204" pitchFamily="34" charset="0"/>
              </a:rPr>
              <a:t>-9</a:t>
            </a:r>
            <a:r>
              <a:rPr lang="en-GB" altLang="en-US" sz="2400" dirty="0" smtClean="0">
                <a:latin typeface="Calibri" panose="020F0502020204030204" pitchFamily="34" charset="0"/>
              </a:rPr>
              <a:t> s</a:t>
            </a:r>
          </a:p>
          <a:p>
            <a:pPr eaLnBrk="1" hangingPunct="1">
              <a:lnSpc>
                <a:spcPct val="80000"/>
              </a:lnSpc>
            </a:pPr>
            <a:endParaRPr lang="en-GB" altLang="en-US" sz="2400" dirty="0" smtClean="0">
              <a:latin typeface="Calibri" panose="020F0502020204030204" pitchFamily="34" charset="0"/>
            </a:endParaRPr>
          </a:p>
          <a:p>
            <a:pPr eaLnBrk="1" hangingPunct="1">
              <a:lnSpc>
                <a:spcPct val="80000"/>
              </a:lnSpc>
            </a:pPr>
            <a:r>
              <a:rPr lang="en-GB" altLang="en-US" sz="2400" dirty="0" smtClean="0">
                <a:latin typeface="Calibri" panose="020F0502020204030204" pitchFamily="34" charset="0"/>
              </a:rPr>
              <a:t>Change in momentum = -2muCos</a:t>
            </a:r>
            <a:r>
              <a:rPr lang="el-GR" altLang="en-US" sz="2400" dirty="0" smtClean="0">
                <a:latin typeface="Calibri" panose="020F0502020204030204" pitchFamily="34" charset="0"/>
              </a:rPr>
              <a:t>θ</a:t>
            </a:r>
            <a:endParaRPr lang="en-GB" altLang="en-US" sz="2400" dirty="0" smtClean="0">
              <a:latin typeface="Calibri" panose="020F0502020204030204" pitchFamily="34" charset="0"/>
            </a:endParaRPr>
          </a:p>
          <a:p>
            <a:pPr eaLnBrk="1" hangingPunct="1">
              <a:lnSpc>
                <a:spcPct val="80000"/>
              </a:lnSpc>
            </a:pPr>
            <a:r>
              <a:rPr lang="en-GB" altLang="en-US" sz="2400" dirty="0" smtClean="0">
                <a:latin typeface="Calibri" panose="020F0502020204030204" pitchFamily="34" charset="0"/>
              </a:rPr>
              <a:t>	= -2 x (5.0 x 10-</a:t>
            </a:r>
            <a:r>
              <a:rPr lang="en-GB" altLang="en-US" sz="2400" baseline="30000" dirty="0" smtClean="0">
                <a:latin typeface="Calibri" panose="020F0502020204030204" pitchFamily="34" charset="0"/>
              </a:rPr>
              <a:t>26</a:t>
            </a:r>
            <a:r>
              <a:rPr lang="en-GB" altLang="en-US" sz="2400" dirty="0" smtClean="0">
                <a:latin typeface="Calibri" panose="020F0502020204030204" pitchFamily="34" charset="0"/>
              </a:rPr>
              <a:t>) x 420 x Cos60</a:t>
            </a:r>
          </a:p>
          <a:p>
            <a:pPr eaLnBrk="1" hangingPunct="1">
              <a:lnSpc>
                <a:spcPct val="80000"/>
              </a:lnSpc>
            </a:pPr>
            <a:r>
              <a:rPr lang="en-GB" altLang="en-US" sz="2400" dirty="0" smtClean="0">
                <a:latin typeface="Calibri" panose="020F0502020204030204" pitchFamily="34" charset="0"/>
              </a:rPr>
              <a:t>	= 2.1 x 10</a:t>
            </a:r>
            <a:r>
              <a:rPr lang="en-GB" altLang="en-US" sz="2400" baseline="30000" dirty="0" smtClean="0">
                <a:latin typeface="Calibri" panose="020F0502020204030204" pitchFamily="34" charset="0"/>
              </a:rPr>
              <a:t>-23</a:t>
            </a:r>
            <a:r>
              <a:rPr lang="en-GB" altLang="en-US" sz="2400" dirty="0" smtClean="0">
                <a:latin typeface="Calibri" panose="020F0502020204030204" pitchFamily="34" charset="0"/>
              </a:rPr>
              <a:t> kg m/s</a:t>
            </a:r>
          </a:p>
          <a:p>
            <a:pPr eaLnBrk="1" hangingPunct="1">
              <a:lnSpc>
                <a:spcPct val="80000"/>
              </a:lnSpc>
            </a:pPr>
            <a:endParaRPr lang="en-GB" altLang="en-US" sz="2400" dirty="0" smtClean="0">
              <a:latin typeface="Calibri" panose="020F0502020204030204" pitchFamily="34" charset="0"/>
            </a:endParaRPr>
          </a:p>
          <a:p>
            <a:pPr eaLnBrk="1" hangingPunct="1">
              <a:lnSpc>
                <a:spcPct val="80000"/>
              </a:lnSpc>
            </a:pPr>
            <a:r>
              <a:rPr lang="en-GB" altLang="en-US" sz="2400" dirty="0" smtClean="0">
                <a:latin typeface="Calibri" panose="020F0502020204030204" pitchFamily="34" charset="0"/>
              </a:rPr>
              <a:t>Force of impact = change in momentum / time taken</a:t>
            </a:r>
          </a:p>
          <a:p>
            <a:pPr eaLnBrk="1" hangingPunct="1">
              <a:lnSpc>
                <a:spcPct val="80000"/>
              </a:lnSpc>
            </a:pPr>
            <a:r>
              <a:rPr lang="en-GB" altLang="en-US" sz="2400" dirty="0" smtClean="0">
                <a:latin typeface="Calibri" panose="020F0502020204030204" pitchFamily="34" charset="0"/>
              </a:rPr>
              <a:t>	= 2.1 x 10</a:t>
            </a:r>
            <a:r>
              <a:rPr lang="en-GB" altLang="en-US" sz="2400" baseline="30000" dirty="0" smtClean="0">
                <a:latin typeface="Calibri" panose="020F0502020204030204" pitchFamily="34" charset="0"/>
              </a:rPr>
              <a:t>-23</a:t>
            </a:r>
            <a:r>
              <a:rPr lang="en-GB" altLang="en-US" sz="2400" dirty="0" smtClean="0">
                <a:latin typeface="Calibri" panose="020F0502020204030204" pitchFamily="34" charset="0"/>
              </a:rPr>
              <a:t> / 0.22 x 10</a:t>
            </a:r>
            <a:r>
              <a:rPr lang="en-GB" altLang="en-US" sz="2400" baseline="30000" dirty="0" smtClean="0">
                <a:latin typeface="Calibri" panose="020F0502020204030204" pitchFamily="34" charset="0"/>
              </a:rPr>
              <a:t>-9</a:t>
            </a:r>
          </a:p>
          <a:p>
            <a:pPr eaLnBrk="1" hangingPunct="1">
              <a:lnSpc>
                <a:spcPct val="80000"/>
              </a:lnSpc>
            </a:pPr>
            <a:r>
              <a:rPr lang="en-GB" altLang="en-US" sz="2400" dirty="0" smtClean="0">
                <a:latin typeface="Calibri" panose="020F0502020204030204" pitchFamily="34" charset="0"/>
              </a:rPr>
              <a:t>	= 9.54 x 10</a:t>
            </a:r>
            <a:r>
              <a:rPr lang="en-GB" altLang="en-US" sz="2400" baseline="30000" dirty="0" smtClean="0">
                <a:latin typeface="Calibri" panose="020F0502020204030204" pitchFamily="34" charset="0"/>
              </a:rPr>
              <a:t>-14</a:t>
            </a:r>
            <a:r>
              <a:rPr lang="en-GB" altLang="en-US" sz="2400" dirty="0" smtClean="0">
                <a:latin typeface="Calibri" panose="020F0502020204030204" pitchFamily="34" charset="0"/>
              </a:rPr>
              <a:t> N</a:t>
            </a:r>
            <a:endParaRPr lang="el-GR" altLang="en-US" sz="2400" dirty="0" smtClean="0">
              <a:latin typeface="Calibri" panose="020F0502020204030204" pitchFamily="34" charset="0"/>
            </a:endParaRPr>
          </a:p>
        </p:txBody>
      </p:sp>
      <p:sp>
        <p:nvSpPr>
          <p:cNvPr id="5" name="Rectangle 4"/>
          <p:cNvSpPr/>
          <p:nvPr/>
        </p:nvSpPr>
        <p:spPr>
          <a:xfrm>
            <a:off x="0" y="-1"/>
            <a:ext cx="9108504" cy="307777"/>
          </a:xfrm>
          <a:prstGeom prst="rect">
            <a:avLst/>
          </a:prstGeom>
        </p:spPr>
        <p:txBody>
          <a:bodyPr wrap="square">
            <a:spAutoFit/>
          </a:bodyPr>
          <a:lstStyle/>
          <a:p>
            <a:r>
              <a:rPr lang="en-GB" sz="1400" dirty="0">
                <a:solidFill>
                  <a:schemeClr val="bg1"/>
                </a:solidFill>
              </a:rPr>
              <a:t>LO: </a:t>
            </a:r>
            <a:r>
              <a:rPr lang="en-US" sz="1400" dirty="0">
                <a:solidFill>
                  <a:schemeClr val="bg1"/>
                </a:solidFill>
              </a:rPr>
              <a:t>Describe what happens to the momentum of a ball when it bounces off a wall</a:t>
            </a:r>
            <a:r>
              <a:rPr lang="en-US" sz="1400" dirty="0" smtClean="0">
                <a:solidFill>
                  <a:schemeClr val="bg1"/>
                </a:solidFill>
              </a:rPr>
              <a:t>.</a:t>
            </a:r>
            <a:r>
              <a:rPr lang="en-GB" sz="1400" dirty="0" smtClean="0">
                <a:solidFill>
                  <a:schemeClr val="bg1"/>
                </a:solidFill>
              </a:rPr>
              <a:t>.</a:t>
            </a:r>
            <a:endParaRPr lang="en-GB" sz="1400" dirty="0">
              <a:solidFill>
                <a:schemeClr val="bg1"/>
              </a:solidFill>
            </a:endParaRPr>
          </a:p>
        </p:txBody>
      </p:sp>
    </p:spTree>
    <p:extLst>
      <p:ext uri="{BB962C8B-B14F-4D97-AF65-F5344CB8AC3E}">
        <p14:creationId xmlns:p14="http://schemas.microsoft.com/office/powerpoint/2010/main" val="3141055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anim calcmode="lin" valueType="num">
                                      <p:cBhvr additive="base">
                                        <p:cTn id="25"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5" end="5"/>
                                            </p:txEl>
                                          </p:spTgt>
                                        </p:tgtEl>
                                        <p:attrNameLst>
                                          <p:attrName>style.visibility</p:attrName>
                                        </p:attrNameLst>
                                      </p:cBhvr>
                                      <p:to>
                                        <p:strVal val="visible"/>
                                      </p:to>
                                    </p:set>
                                    <p:anim calcmode="lin" valueType="num">
                                      <p:cBhvr additive="base">
                                        <p:cTn id="31"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 calcmode="lin" valueType="num">
                                      <p:cBhvr additive="base">
                                        <p:cTn id="37"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267">
                                            <p:txEl>
                                              <p:pRg st="8" end="8"/>
                                            </p:txEl>
                                          </p:spTgt>
                                        </p:tgtEl>
                                        <p:attrNameLst>
                                          <p:attrName>style.visibility</p:attrName>
                                        </p:attrNameLst>
                                      </p:cBhvr>
                                      <p:to>
                                        <p:strVal val="visible"/>
                                      </p:to>
                                    </p:set>
                                    <p:anim calcmode="lin" valueType="num">
                                      <p:cBhvr additive="base">
                                        <p:cTn id="43"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267">
                                            <p:txEl>
                                              <p:pRg st="9" end="9"/>
                                            </p:txEl>
                                          </p:spTgt>
                                        </p:tgtEl>
                                        <p:attrNameLst>
                                          <p:attrName>style.visibility</p:attrName>
                                        </p:attrNameLst>
                                      </p:cBhvr>
                                      <p:to>
                                        <p:strVal val="visible"/>
                                      </p:to>
                                    </p:set>
                                    <p:anim calcmode="lin" valueType="num">
                                      <p:cBhvr additive="base">
                                        <p:cTn id="49" dur="5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6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267">
                                            <p:txEl>
                                              <p:pRg st="10" end="10"/>
                                            </p:txEl>
                                          </p:spTgt>
                                        </p:tgtEl>
                                        <p:attrNameLst>
                                          <p:attrName>style.visibility</p:attrName>
                                        </p:attrNameLst>
                                      </p:cBhvr>
                                      <p:to>
                                        <p:strVal val="visible"/>
                                      </p:to>
                                    </p:set>
                                    <p:anim calcmode="lin" valueType="num">
                                      <p:cBhvr additive="base">
                                        <p:cTn id="55" dur="500" fill="hold"/>
                                        <p:tgtEl>
                                          <p:spTgt spid="11267">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68"/>
            <a:ext cx="8229600" cy="1066800"/>
          </a:xfrm>
        </p:spPr>
        <p:txBody>
          <a:bodyPr>
            <a:normAutofit/>
          </a:bodyPr>
          <a:lstStyle/>
          <a:p>
            <a:r>
              <a:rPr lang="en-GB" b="1" dirty="0" smtClean="0">
                <a:latin typeface="Calibri" panose="020F0502020204030204" pitchFamily="34" charset="0"/>
              </a:rPr>
              <a:t>Plenary: Jan ‘11 Q2</a:t>
            </a:r>
            <a:endParaRPr lang="en-GB" b="1" dirty="0">
              <a:latin typeface="Calibri" panose="020F0502020204030204" pitchFamily="34" charset="0"/>
            </a:endParaRPr>
          </a:p>
        </p:txBody>
      </p:sp>
      <p:sp>
        <p:nvSpPr>
          <p:cNvPr id="3" name="Content Placeholder 2"/>
          <p:cNvSpPr>
            <a:spLocks noGrp="1"/>
          </p:cNvSpPr>
          <p:nvPr>
            <p:ph idx="1"/>
          </p:nvPr>
        </p:nvSpPr>
        <p:spPr>
          <a:xfrm>
            <a:off x="457200" y="1196752"/>
            <a:ext cx="8229600" cy="5328592"/>
          </a:xfrm>
        </p:spPr>
        <p:txBody>
          <a:bodyPr>
            <a:normAutofit/>
          </a:bodyPr>
          <a:lstStyle/>
          <a:p>
            <a:pPr>
              <a:buFont typeface="Wingdings" panose="05000000000000000000" pitchFamily="2" charset="2"/>
              <a:buChar char="v"/>
            </a:pPr>
            <a:r>
              <a:rPr lang="en-US" sz="3200" dirty="0">
                <a:latin typeface="Calibri" pitchFamily="34" charset="0"/>
              </a:rPr>
              <a:t>You will need to link conservation of momentum and conservation of energy</a:t>
            </a:r>
          </a:p>
          <a:p>
            <a:pPr>
              <a:buFont typeface="Wingdings" panose="05000000000000000000" pitchFamily="2" charset="2"/>
              <a:buChar char="v"/>
            </a:pPr>
            <a:endParaRPr lang="en-US" sz="3200" dirty="0">
              <a:latin typeface="Calibri" pitchFamily="34" charset="0"/>
            </a:endParaRPr>
          </a:p>
          <a:p>
            <a:pPr>
              <a:buFont typeface="Wingdings" panose="05000000000000000000" pitchFamily="2" charset="2"/>
              <a:buChar char="v"/>
            </a:pPr>
            <a:r>
              <a:rPr lang="en-US" sz="3200" dirty="0">
                <a:latin typeface="Calibri" pitchFamily="34" charset="0"/>
              </a:rPr>
              <a:t>You will also need to remember </a:t>
            </a:r>
            <a:r>
              <a:rPr lang="en-US" sz="3200" dirty="0" smtClean="0">
                <a:latin typeface="Calibri" pitchFamily="34" charset="0"/>
              </a:rPr>
              <a:t>that:</a:t>
            </a:r>
          </a:p>
          <a:p>
            <a:pPr marL="109728" indent="0">
              <a:buNone/>
            </a:pPr>
            <a:r>
              <a:rPr lang="en-US" sz="3200" dirty="0">
                <a:latin typeface="Calibri" pitchFamily="34" charset="0"/>
              </a:rPr>
              <a:t>	</a:t>
            </a:r>
            <a:r>
              <a:rPr lang="en-US" sz="3200" dirty="0" smtClean="0">
                <a:latin typeface="Calibri" pitchFamily="34" charset="0"/>
              </a:rPr>
              <a:t>		 </a:t>
            </a:r>
            <a:r>
              <a:rPr lang="en-US" sz="3200" dirty="0" err="1">
                <a:latin typeface="Calibri" pitchFamily="34" charset="0"/>
              </a:rPr>
              <a:t>Ek</a:t>
            </a:r>
            <a:r>
              <a:rPr lang="en-US" sz="3200" dirty="0">
                <a:latin typeface="Calibri" pitchFamily="34" charset="0"/>
              </a:rPr>
              <a:t> = ½ mv</a:t>
            </a:r>
            <a:r>
              <a:rPr lang="en-US" sz="3200" baseline="30000" dirty="0">
                <a:latin typeface="Calibri" pitchFamily="34" charset="0"/>
              </a:rPr>
              <a:t>2</a:t>
            </a:r>
          </a:p>
          <a:p>
            <a:pPr>
              <a:buFont typeface="Wingdings" panose="05000000000000000000" pitchFamily="2" charset="2"/>
              <a:buChar char="v"/>
            </a:pPr>
            <a:endParaRPr lang="en-US" sz="3200" dirty="0" smtClean="0">
              <a:latin typeface="Calibri" pitchFamily="34" charset="0"/>
            </a:endParaRPr>
          </a:p>
        </p:txBody>
      </p:sp>
      <p:sp>
        <p:nvSpPr>
          <p:cNvPr id="4" name="Rectangle 3"/>
          <p:cNvSpPr/>
          <p:nvPr/>
        </p:nvSpPr>
        <p:spPr>
          <a:xfrm>
            <a:off x="0" y="-1"/>
            <a:ext cx="9108504" cy="307777"/>
          </a:xfrm>
          <a:prstGeom prst="rect">
            <a:avLst/>
          </a:prstGeom>
        </p:spPr>
        <p:txBody>
          <a:bodyPr wrap="square">
            <a:spAutoFit/>
          </a:bodyPr>
          <a:lstStyle/>
          <a:p>
            <a:r>
              <a:rPr lang="en-GB" sz="1400" dirty="0">
                <a:solidFill>
                  <a:schemeClr val="bg1"/>
                </a:solidFill>
              </a:rPr>
              <a:t>LO: </a:t>
            </a:r>
            <a:r>
              <a:rPr lang="en-US" sz="1400" dirty="0">
                <a:solidFill>
                  <a:schemeClr val="bg1"/>
                </a:solidFill>
              </a:rPr>
              <a:t>Describe what happens to the momentum of a ball when it bounces off a wall</a:t>
            </a:r>
            <a:r>
              <a:rPr lang="en-US" sz="1400" dirty="0" smtClean="0">
                <a:solidFill>
                  <a:schemeClr val="bg1"/>
                </a:solidFill>
              </a:rPr>
              <a:t>.</a:t>
            </a:r>
            <a:r>
              <a:rPr lang="en-GB" sz="1400" dirty="0" smtClean="0">
                <a:solidFill>
                  <a:schemeClr val="bg1"/>
                </a:solidFill>
              </a:rPr>
              <a:t>.</a:t>
            </a:r>
            <a:endParaRPr lang="en-GB" sz="1400" dirty="0">
              <a:solidFill>
                <a:schemeClr val="bg1"/>
              </a:solidFill>
            </a:endParaRP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l="14880" t="34956" r="11470" b="18279"/>
          <a:stretch>
            <a:fillRect/>
          </a:stretch>
        </p:blipFill>
        <p:spPr bwMode="auto">
          <a:xfrm>
            <a:off x="-17748" y="1121271"/>
            <a:ext cx="9144000" cy="464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l="12177" t="17770" r="6300" b="8678"/>
          <a:stretch>
            <a:fillRect/>
          </a:stretch>
        </p:blipFill>
        <p:spPr bwMode="auto">
          <a:xfrm>
            <a:off x="0" y="0"/>
            <a:ext cx="9145587" cy="660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484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458200" cy="1470025"/>
          </a:xfrm>
        </p:spPr>
        <p:txBody>
          <a:bodyPr>
            <a:normAutofit/>
          </a:bodyPr>
          <a:lstStyle/>
          <a:p>
            <a:r>
              <a:rPr lang="en-GB" b="1" dirty="0" smtClean="0">
                <a:latin typeface="Calibri" panose="020F0502020204030204" pitchFamily="34" charset="0"/>
              </a:rPr>
              <a:t>Mechanics and Materials part 1</a:t>
            </a:r>
            <a:br>
              <a:rPr lang="en-GB" b="1" dirty="0" smtClean="0">
                <a:latin typeface="Calibri" panose="020F0502020204030204" pitchFamily="34" charset="0"/>
              </a:rPr>
            </a:br>
            <a:r>
              <a:rPr lang="en-GB" b="1" dirty="0" smtClean="0">
                <a:latin typeface="Calibri" panose="020F0502020204030204" pitchFamily="34" charset="0"/>
              </a:rPr>
              <a:t>21</a:t>
            </a:r>
            <a:r>
              <a:rPr lang="en-GB" b="1" dirty="0" smtClean="0">
                <a:latin typeface="Calibri" panose="020F0502020204030204" pitchFamily="34" charset="0"/>
              </a:rPr>
              <a:t> </a:t>
            </a:r>
            <a:r>
              <a:rPr lang="en-GB" b="1" dirty="0" smtClean="0">
                <a:latin typeface="Calibri" panose="020F0502020204030204" pitchFamily="34" charset="0"/>
              </a:rPr>
              <a:t>– Conservation of momentum</a:t>
            </a:r>
            <a:endParaRPr lang="en-GB" b="1" dirty="0">
              <a:latin typeface="Calibri" panose="020F0502020204030204" pitchFamily="34" charset="0"/>
            </a:endParaRPr>
          </a:p>
        </p:txBody>
      </p:sp>
      <p:sp>
        <p:nvSpPr>
          <p:cNvPr id="3" name="Subtitle 2"/>
          <p:cNvSpPr>
            <a:spLocks noGrp="1"/>
          </p:cNvSpPr>
          <p:nvPr>
            <p:ph type="subTitle" idx="1"/>
          </p:nvPr>
        </p:nvSpPr>
        <p:spPr/>
        <p:txBody>
          <a:bodyPr/>
          <a:lstStyle/>
          <a:p>
            <a:r>
              <a:rPr lang="en-GB" dirty="0" smtClean="0"/>
              <a:t>LO: Define conservation of momentum and state the conditions which must be satisfied</a:t>
            </a:r>
            <a:endParaRPr lang="en-GB" dirty="0"/>
          </a:p>
        </p:txBody>
      </p:sp>
      <p:pic>
        <p:nvPicPr>
          <p:cNvPr id="1026" name="Picture 2" descr="http://www.engin.umich.edu/aero/research/images/structu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034" y="4581128"/>
            <a:ext cx="357359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23779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5" y="476672"/>
            <a:ext cx="8713787" cy="1008112"/>
          </a:xfrm>
        </p:spPr>
        <p:txBody>
          <a:bodyPr/>
          <a:lstStyle/>
          <a:p>
            <a:pPr eaLnBrk="1" hangingPunct="1"/>
            <a:r>
              <a:rPr lang="en-GB" altLang="en-US" sz="4000" b="1" dirty="0" smtClean="0">
                <a:latin typeface="Calibri" panose="020F0502020204030204" pitchFamily="34" charset="0"/>
              </a:rPr>
              <a:t>Starter: Newton’s cradle</a:t>
            </a:r>
          </a:p>
        </p:txBody>
      </p:sp>
      <p:sp>
        <p:nvSpPr>
          <p:cNvPr id="11267" name="Rectangle 3"/>
          <p:cNvSpPr>
            <a:spLocks noGrp="1" noChangeArrowheads="1"/>
          </p:cNvSpPr>
          <p:nvPr>
            <p:ph type="body" idx="1"/>
          </p:nvPr>
        </p:nvSpPr>
        <p:spPr>
          <a:xfrm>
            <a:off x="323528" y="1628800"/>
            <a:ext cx="8569325" cy="4680520"/>
          </a:xfrm>
        </p:spPr>
        <p:txBody>
          <a:bodyPr>
            <a:normAutofit lnSpcReduction="10000"/>
          </a:bodyPr>
          <a:lstStyle/>
          <a:p>
            <a:pPr eaLnBrk="1" hangingPunct="1">
              <a:lnSpc>
                <a:spcPct val="80000"/>
              </a:lnSpc>
            </a:pPr>
            <a:r>
              <a:rPr lang="en-GB" altLang="en-US" dirty="0" smtClean="0">
                <a:latin typeface="Calibri" panose="020F0502020204030204" pitchFamily="34" charset="0"/>
              </a:rPr>
              <a:t>How does it work?</a:t>
            </a:r>
          </a:p>
          <a:p>
            <a:pPr eaLnBrk="1" hangingPunct="1">
              <a:lnSpc>
                <a:spcPct val="80000"/>
              </a:lnSpc>
            </a:pPr>
            <a:endParaRPr lang="en-GB" altLang="en-US" dirty="0">
              <a:latin typeface="Calibri" panose="020F0502020204030204" pitchFamily="34" charset="0"/>
            </a:endParaRPr>
          </a:p>
          <a:p>
            <a:pPr eaLnBrk="1" hangingPunct="1">
              <a:lnSpc>
                <a:spcPct val="80000"/>
              </a:lnSpc>
            </a:pPr>
            <a:r>
              <a:rPr lang="en-GB" altLang="en-US" dirty="0" smtClean="0">
                <a:latin typeface="Calibri" panose="020F0502020204030204" pitchFamily="34" charset="0"/>
              </a:rPr>
              <a:t>The momentum gets transferred from one ball to the other. The momentum is conserved.</a:t>
            </a:r>
          </a:p>
          <a:p>
            <a:pPr eaLnBrk="1" hangingPunct="1">
              <a:lnSpc>
                <a:spcPct val="80000"/>
              </a:lnSpc>
            </a:pPr>
            <a:endParaRPr lang="en-GB" altLang="en-US" dirty="0">
              <a:latin typeface="Calibri" panose="020F0502020204030204" pitchFamily="34" charset="0"/>
            </a:endParaRPr>
          </a:p>
          <a:p>
            <a:pPr eaLnBrk="1" hangingPunct="1">
              <a:lnSpc>
                <a:spcPct val="80000"/>
              </a:lnSpc>
            </a:pPr>
            <a:r>
              <a:rPr lang="en-GB" altLang="en-US" dirty="0" smtClean="0">
                <a:latin typeface="Calibri" panose="020F0502020204030204" pitchFamily="34" charset="0"/>
              </a:rPr>
              <a:t>If there were no external forces acting, they would carry on forever – the momentum within the system would be conserved.</a:t>
            </a:r>
          </a:p>
          <a:p>
            <a:pPr eaLnBrk="1" hangingPunct="1">
              <a:lnSpc>
                <a:spcPct val="80000"/>
              </a:lnSpc>
            </a:pPr>
            <a:endParaRPr lang="en-GB" altLang="en-US" dirty="0">
              <a:latin typeface="Calibri" panose="020F0502020204030204" pitchFamily="34" charset="0"/>
            </a:endParaRPr>
          </a:p>
          <a:p>
            <a:pPr eaLnBrk="1" hangingPunct="1">
              <a:lnSpc>
                <a:spcPct val="80000"/>
              </a:lnSpc>
            </a:pPr>
            <a:r>
              <a:rPr lang="en-GB" altLang="en-US" b="1" dirty="0" smtClean="0">
                <a:latin typeface="Calibri" panose="020F0502020204030204" pitchFamily="34" charset="0"/>
              </a:rPr>
              <a:t>The principle of conservation of momentum states that for a system of interacting objects, the total momentum remains constant, providing no external force acts on the system.</a:t>
            </a:r>
            <a:endParaRPr lang="el-GR" altLang="en-US" b="1" dirty="0" smtClean="0">
              <a:latin typeface="Calibri" panose="020F0502020204030204" pitchFamily="34" charset="0"/>
            </a:endParaRPr>
          </a:p>
        </p:txBody>
      </p:sp>
      <p:sp>
        <p:nvSpPr>
          <p:cNvPr id="5" name="Rectangle 4"/>
          <p:cNvSpPr/>
          <p:nvPr/>
        </p:nvSpPr>
        <p:spPr>
          <a:xfrm>
            <a:off x="0" y="-1"/>
            <a:ext cx="9108504" cy="307777"/>
          </a:xfrm>
          <a:prstGeom prst="rect">
            <a:avLst/>
          </a:prstGeom>
        </p:spPr>
        <p:txBody>
          <a:bodyPr wrap="square">
            <a:spAutoFit/>
          </a:bodyPr>
          <a:lstStyle/>
          <a:p>
            <a:r>
              <a:rPr lang="en-GB" sz="1400" dirty="0">
                <a:solidFill>
                  <a:schemeClr val="bg1"/>
                </a:solidFill>
              </a:rPr>
              <a:t>LO: Define conservation of momentum and state the conditions which must be </a:t>
            </a:r>
            <a:r>
              <a:rPr lang="en-GB" sz="1400" dirty="0" smtClean="0">
                <a:solidFill>
                  <a:schemeClr val="bg1"/>
                </a:solidFill>
              </a:rPr>
              <a:t>satisfied.</a:t>
            </a:r>
            <a:endParaRPr lang="en-GB" sz="1400" dirty="0">
              <a:solidFill>
                <a:schemeClr val="bg1"/>
              </a:solidFill>
            </a:endParaRPr>
          </a:p>
        </p:txBody>
      </p:sp>
    </p:spTree>
    <p:extLst>
      <p:ext uri="{BB962C8B-B14F-4D97-AF65-F5344CB8AC3E}">
        <p14:creationId xmlns:p14="http://schemas.microsoft.com/office/powerpoint/2010/main" val="26050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5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fade">
                                      <p:cBhvr>
                                        <p:cTn id="17" dur="500"/>
                                        <p:tgtEl>
                                          <p:spTgt spid="1126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6" end="6"/>
                                            </p:txEl>
                                          </p:spTgt>
                                        </p:tgtEl>
                                        <p:attrNameLst>
                                          <p:attrName>style.visibility</p:attrName>
                                        </p:attrNameLst>
                                      </p:cBhvr>
                                      <p:to>
                                        <p:strVal val="visible"/>
                                      </p:to>
                                    </p:set>
                                    <p:animEffect transition="in" filter="fade">
                                      <p:cBhvr>
                                        <p:cTn id="22"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5" y="476672"/>
            <a:ext cx="8713787" cy="1008112"/>
          </a:xfrm>
        </p:spPr>
        <p:txBody>
          <a:bodyPr/>
          <a:lstStyle/>
          <a:p>
            <a:pPr eaLnBrk="1" hangingPunct="1"/>
            <a:r>
              <a:rPr lang="en-GB" altLang="en-US" sz="4000" b="1" dirty="0" smtClean="0">
                <a:latin typeface="Calibri" panose="020F0502020204030204" pitchFamily="34" charset="0"/>
              </a:rPr>
              <a:t>Newton’s laws</a:t>
            </a:r>
          </a:p>
        </p:txBody>
      </p:sp>
      <p:sp>
        <p:nvSpPr>
          <p:cNvPr id="11267" name="Rectangle 3"/>
          <p:cNvSpPr>
            <a:spLocks noGrp="1" noChangeArrowheads="1"/>
          </p:cNvSpPr>
          <p:nvPr>
            <p:ph type="body" idx="1"/>
          </p:nvPr>
        </p:nvSpPr>
        <p:spPr>
          <a:xfrm>
            <a:off x="323529" y="1628800"/>
            <a:ext cx="4230724" cy="4165600"/>
          </a:xfrm>
        </p:spPr>
        <p:txBody>
          <a:bodyPr>
            <a:normAutofit/>
          </a:bodyPr>
          <a:lstStyle/>
          <a:p>
            <a:pPr eaLnBrk="1" hangingPunct="1">
              <a:lnSpc>
                <a:spcPct val="80000"/>
              </a:lnSpc>
            </a:pPr>
            <a:r>
              <a:rPr lang="en-GB" altLang="en-US" sz="3200" dirty="0" smtClean="0">
                <a:latin typeface="Calibri" panose="020F0502020204030204" pitchFamily="34" charset="0"/>
              </a:rPr>
              <a:t>Remind me of them… </a:t>
            </a:r>
          </a:p>
          <a:p>
            <a:pPr eaLnBrk="1" hangingPunct="1">
              <a:lnSpc>
                <a:spcPct val="80000"/>
              </a:lnSpc>
            </a:pPr>
            <a:endParaRPr lang="en-GB" altLang="en-US" sz="3200" dirty="0">
              <a:latin typeface="Calibri" panose="020F0502020204030204" pitchFamily="34" charset="0"/>
            </a:endParaRPr>
          </a:p>
          <a:p>
            <a:pPr eaLnBrk="1" hangingPunct="1">
              <a:lnSpc>
                <a:spcPct val="80000"/>
              </a:lnSpc>
            </a:pPr>
            <a:r>
              <a:rPr lang="en-GB" altLang="en-US" sz="3200" dirty="0" smtClean="0">
                <a:latin typeface="Calibri" panose="020F0502020204030204" pitchFamily="34" charset="0"/>
              </a:rPr>
              <a:t>We will be focussing on the third law today.</a:t>
            </a:r>
            <a:endParaRPr lang="el-GR" altLang="en-US" sz="3200" dirty="0" smtClean="0">
              <a:latin typeface="Calibri" panose="020F0502020204030204" pitchFamily="34" charset="0"/>
            </a:endParaRPr>
          </a:p>
        </p:txBody>
      </p:sp>
      <p:sp>
        <p:nvSpPr>
          <p:cNvPr id="5" name="Rectangle 4"/>
          <p:cNvSpPr/>
          <p:nvPr/>
        </p:nvSpPr>
        <p:spPr>
          <a:xfrm>
            <a:off x="0" y="-1"/>
            <a:ext cx="9108504" cy="307777"/>
          </a:xfrm>
          <a:prstGeom prst="rect">
            <a:avLst/>
          </a:prstGeom>
        </p:spPr>
        <p:txBody>
          <a:bodyPr wrap="square">
            <a:spAutoFit/>
          </a:bodyPr>
          <a:lstStyle/>
          <a:p>
            <a:r>
              <a:rPr lang="en-GB" sz="1400" dirty="0">
                <a:solidFill>
                  <a:schemeClr val="bg1"/>
                </a:solidFill>
              </a:rPr>
              <a:t>LO: Define conservation of momentum and state the conditions which must be </a:t>
            </a:r>
            <a:r>
              <a:rPr lang="en-GB" sz="1400" dirty="0" smtClean="0">
                <a:solidFill>
                  <a:schemeClr val="bg1"/>
                </a:solidFill>
              </a:rPr>
              <a:t>satisfied.</a:t>
            </a:r>
            <a:endParaRPr lang="en-GB" sz="1400" dirty="0">
              <a:solidFill>
                <a:schemeClr val="bg1"/>
              </a:solidFill>
            </a:endParaRPr>
          </a:p>
        </p:txBody>
      </p:sp>
      <p:sp>
        <p:nvSpPr>
          <p:cNvPr id="6" name="AutoShape 5"/>
          <p:cNvSpPr>
            <a:spLocks noChangeArrowheads="1"/>
          </p:cNvSpPr>
          <p:nvPr/>
        </p:nvSpPr>
        <p:spPr bwMode="auto">
          <a:xfrm>
            <a:off x="4427985" y="692696"/>
            <a:ext cx="4392166" cy="2448024"/>
          </a:xfrm>
          <a:prstGeom prst="horizontalScroll">
            <a:avLst>
              <a:gd name="adj" fmla="val 125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sz="3200">
                <a:solidFill>
                  <a:schemeClr val="bg1"/>
                </a:solidFill>
                <a:latin typeface="Comic Sans MS" pitchFamily="66" charset="0"/>
                <a:cs typeface="Arial" charset="0"/>
              </a:defRPr>
            </a:lvl1pPr>
            <a:lvl2pPr marL="742950" indent="-285750">
              <a:spcBef>
                <a:spcPct val="20000"/>
              </a:spcBef>
              <a:buChar char="–"/>
              <a:defRPr sz="2800">
                <a:solidFill>
                  <a:schemeClr val="bg1"/>
                </a:solidFill>
                <a:latin typeface="Comic Sans MS" pitchFamily="66" charset="0"/>
                <a:cs typeface="Arial" charset="0"/>
              </a:defRPr>
            </a:lvl2pPr>
            <a:lvl3pPr marL="1143000" indent="-228600">
              <a:spcBef>
                <a:spcPct val="20000"/>
              </a:spcBef>
              <a:buChar char="•"/>
              <a:defRPr sz="2400">
                <a:solidFill>
                  <a:schemeClr val="bg1"/>
                </a:solidFill>
                <a:latin typeface="Comic Sans MS" pitchFamily="66" charset="0"/>
                <a:cs typeface="Arial" charset="0"/>
              </a:defRPr>
            </a:lvl3pPr>
            <a:lvl4pPr marL="1600200" indent="-228600">
              <a:spcBef>
                <a:spcPct val="20000"/>
              </a:spcBef>
              <a:buChar char="–"/>
              <a:defRPr sz="2000">
                <a:solidFill>
                  <a:schemeClr val="bg1"/>
                </a:solidFill>
                <a:latin typeface="Comic Sans MS" pitchFamily="66" charset="0"/>
                <a:cs typeface="Arial" charset="0"/>
              </a:defRPr>
            </a:lvl4pPr>
            <a:lvl5pPr marL="2057400" indent="-228600">
              <a:spcBef>
                <a:spcPct val="20000"/>
              </a:spcBef>
              <a:buChar char="»"/>
              <a:defRPr sz="2000">
                <a:solidFill>
                  <a:schemeClr val="bg1"/>
                </a:solidFill>
                <a:latin typeface="Comic Sans MS" pitchFamily="66" charset="0"/>
                <a:cs typeface="Arial"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cs typeface="Arial"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cs typeface="Arial"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cs typeface="Arial"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cs typeface="Arial" charset="0"/>
              </a:defRPr>
            </a:lvl9pPr>
          </a:lstStyle>
          <a:p>
            <a:pPr algn="ctr" eaLnBrk="1" hangingPunct="1">
              <a:spcBef>
                <a:spcPct val="0"/>
              </a:spcBef>
            </a:pPr>
            <a:r>
              <a:rPr lang="en-GB" altLang="en-US" sz="2000" dirty="0">
                <a:solidFill>
                  <a:schemeClr val="tx1"/>
                </a:solidFill>
              </a:rPr>
              <a:t>Law 1) An object remains at rest or in uniform motion unless acted on by a force</a:t>
            </a:r>
          </a:p>
        </p:txBody>
      </p:sp>
      <p:sp>
        <p:nvSpPr>
          <p:cNvPr id="7" name="AutoShape 6"/>
          <p:cNvSpPr>
            <a:spLocks noChangeArrowheads="1"/>
          </p:cNvSpPr>
          <p:nvPr/>
        </p:nvSpPr>
        <p:spPr bwMode="auto">
          <a:xfrm>
            <a:off x="4427985" y="2167839"/>
            <a:ext cx="4392166" cy="3062279"/>
          </a:xfrm>
          <a:prstGeom prst="horizontalScroll">
            <a:avLst>
              <a:gd name="adj" fmla="val 12500"/>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sz="3200">
                <a:solidFill>
                  <a:schemeClr val="bg1"/>
                </a:solidFill>
                <a:latin typeface="Comic Sans MS" pitchFamily="66" charset="0"/>
                <a:cs typeface="Arial" charset="0"/>
              </a:defRPr>
            </a:lvl1pPr>
            <a:lvl2pPr marL="742950" indent="-285750">
              <a:spcBef>
                <a:spcPct val="20000"/>
              </a:spcBef>
              <a:buChar char="–"/>
              <a:defRPr sz="2800">
                <a:solidFill>
                  <a:schemeClr val="bg1"/>
                </a:solidFill>
                <a:latin typeface="Comic Sans MS" pitchFamily="66" charset="0"/>
                <a:cs typeface="Arial" charset="0"/>
              </a:defRPr>
            </a:lvl2pPr>
            <a:lvl3pPr marL="1143000" indent="-228600">
              <a:spcBef>
                <a:spcPct val="20000"/>
              </a:spcBef>
              <a:buChar char="•"/>
              <a:defRPr sz="2400">
                <a:solidFill>
                  <a:schemeClr val="bg1"/>
                </a:solidFill>
                <a:latin typeface="Comic Sans MS" pitchFamily="66" charset="0"/>
                <a:cs typeface="Arial" charset="0"/>
              </a:defRPr>
            </a:lvl3pPr>
            <a:lvl4pPr marL="1600200" indent="-228600">
              <a:spcBef>
                <a:spcPct val="20000"/>
              </a:spcBef>
              <a:buChar char="–"/>
              <a:defRPr sz="2000">
                <a:solidFill>
                  <a:schemeClr val="bg1"/>
                </a:solidFill>
                <a:latin typeface="Comic Sans MS" pitchFamily="66" charset="0"/>
                <a:cs typeface="Arial" charset="0"/>
              </a:defRPr>
            </a:lvl4pPr>
            <a:lvl5pPr marL="2057400" indent="-228600">
              <a:spcBef>
                <a:spcPct val="20000"/>
              </a:spcBef>
              <a:buChar char="»"/>
              <a:defRPr sz="2000">
                <a:solidFill>
                  <a:schemeClr val="bg1"/>
                </a:solidFill>
                <a:latin typeface="Comic Sans MS" pitchFamily="66" charset="0"/>
                <a:cs typeface="Arial"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cs typeface="Arial"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cs typeface="Arial"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cs typeface="Arial"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cs typeface="Arial" charset="0"/>
              </a:defRPr>
            </a:lvl9pPr>
          </a:lstStyle>
          <a:p>
            <a:pPr algn="ctr" eaLnBrk="1" hangingPunct="1">
              <a:spcBef>
                <a:spcPct val="0"/>
              </a:spcBef>
            </a:pPr>
            <a:r>
              <a:rPr lang="en-GB" altLang="en-US" sz="2000">
                <a:solidFill>
                  <a:schemeClr val="tx1"/>
                </a:solidFill>
              </a:rPr>
              <a:t>Law 2) The rate of change of momentum of an object is proportional to the resultant force acting on it</a:t>
            </a:r>
          </a:p>
        </p:txBody>
      </p:sp>
      <p:sp>
        <p:nvSpPr>
          <p:cNvPr id="8" name="AutoShape 7"/>
          <p:cNvSpPr>
            <a:spLocks noChangeArrowheads="1"/>
          </p:cNvSpPr>
          <p:nvPr/>
        </p:nvSpPr>
        <p:spPr bwMode="auto">
          <a:xfrm>
            <a:off x="4427985" y="4149328"/>
            <a:ext cx="4392166" cy="2448024"/>
          </a:xfrm>
          <a:prstGeom prst="horizontalScroll">
            <a:avLst>
              <a:gd name="adj" fmla="val 12500"/>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sz="3200">
                <a:solidFill>
                  <a:schemeClr val="bg1"/>
                </a:solidFill>
                <a:latin typeface="Comic Sans MS" pitchFamily="66" charset="0"/>
                <a:cs typeface="Arial" charset="0"/>
              </a:defRPr>
            </a:lvl1pPr>
            <a:lvl2pPr marL="742950" indent="-285750">
              <a:spcBef>
                <a:spcPct val="20000"/>
              </a:spcBef>
              <a:buChar char="–"/>
              <a:defRPr sz="2800">
                <a:solidFill>
                  <a:schemeClr val="bg1"/>
                </a:solidFill>
                <a:latin typeface="Comic Sans MS" pitchFamily="66" charset="0"/>
                <a:cs typeface="Arial" charset="0"/>
              </a:defRPr>
            </a:lvl2pPr>
            <a:lvl3pPr marL="1143000" indent="-228600">
              <a:spcBef>
                <a:spcPct val="20000"/>
              </a:spcBef>
              <a:buChar char="•"/>
              <a:defRPr sz="2400">
                <a:solidFill>
                  <a:schemeClr val="bg1"/>
                </a:solidFill>
                <a:latin typeface="Comic Sans MS" pitchFamily="66" charset="0"/>
                <a:cs typeface="Arial" charset="0"/>
              </a:defRPr>
            </a:lvl3pPr>
            <a:lvl4pPr marL="1600200" indent="-228600">
              <a:spcBef>
                <a:spcPct val="20000"/>
              </a:spcBef>
              <a:buChar char="–"/>
              <a:defRPr sz="2000">
                <a:solidFill>
                  <a:schemeClr val="bg1"/>
                </a:solidFill>
                <a:latin typeface="Comic Sans MS" pitchFamily="66" charset="0"/>
                <a:cs typeface="Arial" charset="0"/>
              </a:defRPr>
            </a:lvl4pPr>
            <a:lvl5pPr marL="2057400" indent="-228600">
              <a:spcBef>
                <a:spcPct val="20000"/>
              </a:spcBef>
              <a:buChar char="»"/>
              <a:defRPr sz="2000">
                <a:solidFill>
                  <a:schemeClr val="bg1"/>
                </a:solidFill>
                <a:latin typeface="Comic Sans MS" pitchFamily="66" charset="0"/>
                <a:cs typeface="Arial"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cs typeface="Arial"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cs typeface="Arial"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cs typeface="Arial"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cs typeface="Arial" charset="0"/>
              </a:defRPr>
            </a:lvl9pPr>
          </a:lstStyle>
          <a:p>
            <a:pPr algn="ctr" eaLnBrk="1" hangingPunct="1">
              <a:spcBef>
                <a:spcPct val="0"/>
              </a:spcBef>
            </a:pPr>
            <a:r>
              <a:rPr lang="en-GB" altLang="en-US" sz="2000">
                <a:solidFill>
                  <a:schemeClr val="tx1"/>
                </a:solidFill>
              </a:rPr>
              <a:t>Law 3) When two objects interact, they exert equal and opposite forces on each other…</a:t>
            </a:r>
          </a:p>
        </p:txBody>
      </p:sp>
    </p:spTree>
    <p:extLst>
      <p:ext uri="{BB962C8B-B14F-4D97-AF65-F5344CB8AC3E}">
        <p14:creationId xmlns:p14="http://schemas.microsoft.com/office/powerpoint/2010/main" val="139479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267">
                                            <p:txEl>
                                              <p:pRg st="2" end="2"/>
                                            </p:txEl>
                                          </p:spTgt>
                                        </p:tgtEl>
                                        <p:attrNameLst>
                                          <p:attrName>style.visibility</p:attrName>
                                        </p:attrNameLst>
                                      </p:cBhvr>
                                      <p:to>
                                        <p:strVal val="visible"/>
                                      </p:to>
                                    </p:set>
                                    <p:animEffect transition="in" filter="fade">
                                      <p:cBhvr>
                                        <p:cTn id="26" dur="1000"/>
                                        <p:tgtEl>
                                          <p:spTgt spid="11267">
                                            <p:txEl>
                                              <p:pRg st="2" end="2"/>
                                            </p:txEl>
                                          </p:spTgt>
                                        </p:tgtEl>
                                      </p:cBhvr>
                                    </p:animEffect>
                                    <p:anim calcmode="lin" valueType="num">
                                      <p:cBhvr>
                                        <p:cTn id="27"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P spid="6" grpId="0" animBg="1"/>
      <p:bldP spid="7" grpId="0" animBg="1"/>
      <p:bldP spid="8"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5" y="476672"/>
            <a:ext cx="8713787" cy="576064"/>
          </a:xfrm>
        </p:spPr>
        <p:txBody>
          <a:bodyPr>
            <a:normAutofit fontScale="90000"/>
          </a:bodyPr>
          <a:lstStyle/>
          <a:p>
            <a:pPr eaLnBrk="1" hangingPunct="1"/>
            <a:r>
              <a:rPr lang="en-GB" altLang="en-US" sz="4000" b="1" dirty="0" smtClean="0">
                <a:latin typeface="Calibri" panose="020F0502020204030204" pitchFamily="34" charset="0"/>
              </a:rPr>
              <a:t>Conserving momentum</a:t>
            </a:r>
          </a:p>
        </p:txBody>
      </p:sp>
      <p:sp>
        <p:nvSpPr>
          <p:cNvPr id="11267" name="Rectangle 3"/>
          <p:cNvSpPr>
            <a:spLocks noGrp="1" noChangeArrowheads="1"/>
          </p:cNvSpPr>
          <p:nvPr>
            <p:ph type="body" idx="1"/>
          </p:nvPr>
        </p:nvSpPr>
        <p:spPr>
          <a:xfrm>
            <a:off x="323528" y="1052736"/>
            <a:ext cx="8569325" cy="5805264"/>
          </a:xfrm>
        </p:spPr>
        <p:txBody>
          <a:bodyPr>
            <a:normAutofit fontScale="92500" lnSpcReduction="20000"/>
          </a:bodyPr>
          <a:lstStyle/>
          <a:p>
            <a:pPr>
              <a:lnSpc>
                <a:spcPct val="80000"/>
              </a:lnSpc>
            </a:pPr>
            <a:r>
              <a:rPr lang="en-GB" altLang="en-US" sz="2400" dirty="0">
                <a:latin typeface="Calibri" panose="020F0502020204030204" pitchFamily="34" charset="0"/>
              </a:rPr>
              <a:t>If two or more objects collide, they exert equal and opposite forces on each other</a:t>
            </a:r>
          </a:p>
          <a:p>
            <a:pPr>
              <a:lnSpc>
                <a:spcPct val="80000"/>
              </a:lnSpc>
            </a:pPr>
            <a:r>
              <a:rPr lang="en-GB" altLang="en-US" sz="2400" dirty="0">
                <a:latin typeface="Calibri" panose="020F0502020204030204" pitchFamily="34" charset="0"/>
              </a:rPr>
              <a:t>If an external force interacts, then their momentum changes</a:t>
            </a:r>
          </a:p>
          <a:p>
            <a:pPr>
              <a:lnSpc>
                <a:spcPct val="80000"/>
              </a:lnSpc>
            </a:pPr>
            <a:r>
              <a:rPr lang="en-GB" altLang="en-US" sz="2400" dirty="0">
                <a:latin typeface="Calibri" panose="020F0502020204030204" pitchFamily="34" charset="0"/>
              </a:rPr>
              <a:t>If there are no external forces, the momentum can be transferred between the objects, but the overall momentum will not </a:t>
            </a:r>
            <a:r>
              <a:rPr lang="en-GB" altLang="en-US" sz="2400" dirty="0" smtClean="0">
                <a:latin typeface="Calibri" panose="020F0502020204030204" pitchFamily="34" charset="0"/>
              </a:rPr>
              <a:t>change</a:t>
            </a:r>
          </a:p>
          <a:p>
            <a:pPr>
              <a:lnSpc>
                <a:spcPct val="80000"/>
              </a:lnSpc>
            </a:pPr>
            <a:endParaRPr lang="en-GB" altLang="en-US" sz="2400" dirty="0">
              <a:latin typeface="Calibri" panose="020F0502020204030204" pitchFamily="34" charset="0"/>
            </a:endParaRPr>
          </a:p>
          <a:p>
            <a:pPr>
              <a:lnSpc>
                <a:spcPct val="80000"/>
              </a:lnSpc>
            </a:pPr>
            <a:endParaRPr lang="en-GB" altLang="en-US" sz="2400" dirty="0" smtClean="0">
              <a:latin typeface="Calibri" panose="020F0502020204030204" pitchFamily="34" charset="0"/>
            </a:endParaRPr>
          </a:p>
          <a:p>
            <a:pPr>
              <a:lnSpc>
                <a:spcPct val="80000"/>
              </a:lnSpc>
            </a:pPr>
            <a:endParaRPr lang="en-GB" altLang="en-US" sz="2400" dirty="0">
              <a:latin typeface="Calibri" panose="020F0502020204030204" pitchFamily="34" charset="0"/>
            </a:endParaRPr>
          </a:p>
          <a:p>
            <a:pPr>
              <a:lnSpc>
                <a:spcPct val="80000"/>
              </a:lnSpc>
            </a:pPr>
            <a:endParaRPr lang="en-GB" altLang="en-US" sz="2400" dirty="0" smtClean="0">
              <a:latin typeface="Calibri" panose="020F0502020204030204" pitchFamily="34" charset="0"/>
            </a:endParaRPr>
          </a:p>
          <a:p>
            <a:pPr>
              <a:lnSpc>
                <a:spcPct val="80000"/>
              </a:lnSpc>
            </a:pPr>
            <a:r>
              <a:rPr lang="en-GB" altLang="en-US" sz="2400" dirty="0">
                <a:latin typeface="Calibri" panose="020F0502020204030204" pitchFamily="34" charset="0"/>
              </a:rPr>
              <a:t>If these two balls collide and separate, their momentum </a:t>
            </a:r>
            <a:r>
              <a:rPr lang="en-GB" altLang="en-US" sz="2400" dirty="0" smtClean="0">
                <a:latin typeface="Calibri" panose="020F0502020204030204" pitchFamily="34" charset="0"/>
              </a:rPr>
              <a:t>is transferred</a:t>
            </a:r>
            <a:endParaRPr lang="en-GB" altLang="en-US" sz="2400" dirty="0">
              <a:latin typeface="Calibri" panose="020F0502020204030204" pitchFamily="34" charset="0"/>
            </a:endParaRPr>
          </a:p>
          <a:p>
            <a:pPr>
              <a:lnSpc>
                <a:spcPct val="80000"/>
              </a:lnSpc>
            </a:pPr>
            <a:r>
              <a:rPr lang="en-GB" altLang="en-US" sz="2400" dirty="0">
                <a:latin typeface="Calibri" panose="020F0502020204030204" pitchFamily="34" charset="0"/>
              </a:rPr>
              <a:t>They exert equal and opposite forces on each other, therefore their changes in momentum are equal and opposite</a:t>
            </a:r>
          </a:p>
          <a:p>
            <a:pPr>
              <a:lnSpc>
                <a:spcPct val="80000"/>
              </a:lnSpc>
            </a:pPr>
            <a:r>
              <a:rPr lang="en-GB" altLang="en-US" sz="2400" dirty="0">
                <a:latin typeface="Calibri" panose="020F0502020204030204" pitchFamily="34" charset="0"/>
              </a:rPr>
              <a:t>Impact force F1 on ball A due to ball B:</a:t>
            </a:r>
          </a:p>
          <a:p>
            <a:pPr>
              <a:lnSpc>
                <a:spcPct val="80000"/>
              </a:lnSpc>
            </a:pPr>
            <a:r>
              <a:rPr lang="en-GB" altLang="en-US" sz="2400" dirty="0">
                <a:latin typeface="Calibri" panose="020F0502020204030204" pitchFamily="34" charset="0"/>
              </a:rPr>
              <a:t>F1 = (</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A</a:t>
            </a:r>
            <a:r>
              <a:rPr lang="en-GB" altLang="en-US" sz="2400" dirty="0" err="1">
                <a:latin typeface="Calibri" panose="020F0502020204030204" pitchFamily="34" charset="0"/>
              </a:rPr>
              <a:t>v</a:t>
            </a:r>
            <a:r>
              <a:rPr lang="en-GB" altLang="en-US" sz="2400" baseline="-25000" dirty="0" err="1">
                <a:latin typeface="Calibri" panose="020F0502020204030204" pitchFamily="34" charset="0"/>
              </a:rPr>
              <a:t>A</a:t>
            </a:r>
            <a:r>
              <a:rPr lang="en-GB" altLang="en-US" sz="2400" dirty="0">
                <a:latin typeface="Calibri" panose="020F0502020204030204" pitchFamily="34" charset="0"/>
              </a:rPr>
              <a:t> – </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A</a:t>
            </a:r>
            <a:r>
              <a:rPr lang="en-GB" altLang="en-US" sz="2400" dirty="0" err="1">
                <a:latin typeface="Calibri" panose="020F0502020204030204" pitchFamily="34" charset="0"/>
              </a:rPr>
              <a:t>u</a:t>
            </a:r>
            <a:r>
              <a:rPr lang="en-GB" altLang="en-US" sz="2400" baseline="-25000" dirty="0" err="1">
                <a:latin typeface="Calibri" panose="020F0502020204030204" pitchFamily="34" charset="0"/>
              </a:rPr>
              <a:t>A</a:t>
            </a:r>
            <a:r>
              <a:rPr lang="en-GB" altLang="en-US" sz="2400" dirty="0">
                <a:latin typeface="Calibri" panose="020F0502020204030204" pitchFamily="34" charset="0"/>
              </a:rPr>
              <a:t>) / t</a:t>
            </a:r>
          </a:p>
          <a:p>
            <a:pPr>
              <a:lnSpc>
                <a:spcPct val="80000"/>
              </a:lnSpc>
            </a:pPr>
            <a:r>
              <a:rPr lang="en-GB" altLang="en-US" sz="2400" dirty="0">
                <a:latin typeface="Calibri" panose="020F0502020204030204" pitchFamily="34" charset="0"/>
              </a:rPr>
              <a:t>Impact force F2 on ball B due to ball A:</a:t>
            </a:r>
          </a:p>
          <a:p>
            <a:pPr>
              <a:lnSpc>
                <a:spcPct val="80000"/>
              </a:lnSpc>
            </a:pPr>
            <a:r>
              <a:rPr lang="en-GB" altLang="en-US" sz="2400" dirty="0">
                <a:latin typeface="Calibri" panose="020F0502020204030204" pitchFamily="34" charset="0"/>
              </a:rPr>
              <a:t>F2 = (</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B</a:t>
            </a:r>
            <a:r>
              <a:rPr lang="en-GB" altLang="en-US" sz="2400" dirty="0" err="1">
                <a:latin typeface="Calibri" panose="020F0502020204030204" pitchFamily="34" charset="0"/>
              </a:rPr>
              <a:t>v</a:t>
            </a:r>
            <a:r>
              <a:rPr lang="en-GB" altLang="en-US" sz="2400" baseline="-25000" dirty="0" err="1">
                <a:latin typeface="Calibri" panose="020F0502020204030204" pitchFamily="34" charset="0"/>
              </a:rPr>
              <a:t>B</a:t>
            </a:r>
            <a:r>
              <a:rPr lang="en-GB" altLang="en-US" sz="2400" dirty="0">
                <a:latin typeface="Calibri" panose="020F0502020204030204" pitchFamily="34" charset="0"/>
              </a:rPr>
              <a:t> – </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B</a:t>
            </a:r>
            <a:r>
              <a:rPr lang="en-GB" altLang="en-US" sz="2400" dirty="0" err="1">
                <a:latin typeface="Calibri" panose="020F0502020204030204" pitchFamily="34" charset="0"/>
              </a:rPr>
              <a:t>u</a:t>
            </a:r>
            <a:r>
              <a:rPr lang="en-GB" altLang="en-US" sz="2400" baseline="-25000" dirty="0" err="1">
                <a:latin typeface="Calibri" panose="020F0502020204030204" pitchFamily="34" charset="0"/>
              </a:rPr>
              <a:t>B</a:t>
            </a:r>
            <a:r>
              <a:rPr lang="en-GB" altLang="en-US" sz="2400" dirty="0">
                <a:latin typeface="Calibri" panose="020F0502020204030204" pitchFamily="34" charset="0"/>
              </a:rPr>
              <a:t>) / t</a:t>
            </a:r>
          </a:p>
          <a:p>
            <a:pPr>
              <a:lnSpc>
                <a:spcPct val="80000"/>
              </a:lnSpc>
            </a:pPr>
            <a:r>
              <a:rPr lang="en-GB" altLang="en-US" sz="2400" dirty="0">
                <a:latin typeface="Calibri" panose="020F0502020204030204" pitchFamily="34" charset="0"/>
              </a:rPr>
              <a:t>These two forces are equal and opposite, i.e. F1 = -F2 .</a:t>
            </a:r>
          </a:p>
          <a:p>
            <a:pPr>
              <a:lnSpc>
                <a:spcPct val="80000"/>
              </a:lnSpc>
            </a:pPr>
            <a:r>
              <a:rPr lang="en-GB" altLang="en-US" sz="2400" dirty="0">
                <a:latin typeface="Calibri" panose="020F0502020204030204" pitchFamily="34" charset="0"/>
              </a:rPr>
              <a:t>Therefore (</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A</a:t>
            </a:r>
            <a:r>
              <a:rPr lang="en-GB" altLang="en-US" sz="2400" dirty="0" err="1">
                <a:latin typeface="Calibri" panose="020F0502020204030204" pitchFamily="34" charset="0"/>
              </a:rPr>
              <a:t>v</a:t>
            </a:r>
            <a:r>
              <a:rPr lang="en-GB" altLang="en-US" sz="2400" baseline="-25000" dirty="0" err="1">
                <a:latin typeface="Calibri" panose="020F0502020204030204" pitchFamily="34" charset="0"/>
              </a:rPr>
              <a:t>A</a:t>
            </a:r>
            <a:r>
              <a:rPr lang="en-GB" altLang="en-US" sz="2400" dirty="0">
                <a:latin typeface="Calibri" panose="020F0502020204030204" pitchFamily="34" charset="0"/>
              </a:rPr>
              <a:t> – </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A</a:t>
            </a:r>
            <a:r>
              <a:rPr lang="en-GB" altLang="en-US" sz="2400" dirty="0" err="1">
                <a:latin typeface="Calibri" panose="020F0502020204030204" pitchFamily="34" charset="0"/>
              </a:rPr>
              <a:t>u</a:t>
            </a:r>
            <a:r>
              <a:rPr lang="en-GB" altLang="en-US" sz="2400" baseline="-25000" dirty="0" err="1">
                <a:latin typeface="Calibri" panose="020F0502020204030204" pitchFamily="34" charset="0"/>
              </a:rPr>
              <a:t>A</a:t>
            </a:r>
            <a:r>
              <a:rPr lang="en-GB" altLang="en-US" sz="2400" dirty="0">
                <a:latin typeface="Calibri" panose="020F0502020204030204" pitchFamily="34" charset="0"/>
              </a:rPr>
              <a:t>) / t = -(</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B</a:t>
            </a:r>
            <a:r>
              <a:rPr lang="en-GB" altLang="en-US" sz="2400" dirty="0" err="1">
                <a:latin typeface="Calibri" panose="020F0502020204030204" pitchFamily="34" charset="0"/>
              </a:rPr>
              <a:t>v</a:t>
            </a:r>
            <a:r>
              <a:rPr lang="en-GB" altLang="en-US" sz="2400" baseline="-25000" dirty="0" err="1">
                <a:latin typeface="Calibri" panose="020F0502020204030204" pitchFamily="34" charset="0"/>
              </a:rPr>
              <a:t>B</a:t>
            </a:r>
            <a:r>
              <a:rPr lang="en-GB" altLang="en-US" sz="2400" dirty="0">
                <a:latin typeface="Calibri" panose="020F0502020204030204" pitchFamily="34" charset="0"/>
              </a:rPr>
              <a:t> – </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B</a:t>
            </a:r>
            <a:r>
              <a:rPr lang="en-GB" altLang="en-US" sz="2400" dirty="0" err="1">
                <a:latin typeface="Calibri" panose="020F0502020204030204" pitchFamily="34" charset="0"/>
              </a:rPr>
              <a:t>u</a:t>
            </a:r>
            <a:r>
              <a:rPr lang="en-GB" altLang="en-US" sz="2400" baseline="-25000" dirty="0" err="1">
                <a:latin typeface="Calibri" panose="020F0502020204030204" pitchFamily="34" charset="0"/>
              </a:rPr>
              <a:t>B</a:t>
            </a:r>
            <a:r>
              <a:rPr lang="en-GB" altLang="en-US" sz="2400" dirty="0">
                <a:latin typeface="Calibri" panose="020F0502020204030204" pitchFamily="34" charset="0"/>
              </a:rPr>
              <a:t>) / t</a:t>
            </a:r>
          </a:p>
          <a:p>
            <a:pPr>
              <a:lnSpc>
                <a:spcPct val="80000"/>
              </a:lnSpc>
            </a:pPr>
            <a:r>
              <a:rPr lang="en-GB" altLang="en-US" sz="2400" dirty="0">
                <a:latin typeface="Calibri" panose="020F0502020204030204" pitchFamily="34" charset="0"/>
              </a:rPr>
              <a:t>(</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A</a:t>
            </a:r>
            <a:r>
              <a:rPr lang="en-GB" altLang="en-US" sz="2400" dirty="0" err="1">
                <a:latin typeface="Calibri" panose="020F0502020204030204" pitchFamily="34" charset="0"/>
              </a:rPr>
              <a:t>v</a:t>
            </a:r>
            <a:r>
              <a:rPr lang="en-GB" altLang="en-US" sz="2400" baseline="-25000" dirty="0" err="1">
                <a:latin typeface="Calibri" panose="020F0502020204030204" pitchFamily="34" charset="0"/>
              </a:rPr>
              <a:t>A</a:t>
            </a:r>
            <a:r>
              <a:rPr lang="en-GB" altLang="en-US" sz="2400" dirty="0">
                <a:latin typeface="Calibri" panose="020F0502020204030204" pitchFamily="34" charset="0"/>
              </a:rPr>
              <a:t> – </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A</a:t>
            </a:r>
            <a:r>
              <a:rPr lang="en-GB" altLang="en-US" sz="2400" dirty="0" err="1">
                <a:latin typeface="Calibri" panose="020F0502020204030204" pitchFamily="34" charset="0"/>
              </a:rPr>
              <a:t>u</a:t>
            </a:r>
            <a:r>
              <a:rPr lang="en-GB" altLang="en-US" sz="2400" baseline="-25000" dirty="0" err="1">
                <a:latin typeface="Calibri" panose="020F0502020204030204" pitchFamily="34" charset="0"/>
              </a:rPr>
              <a:t>A</a:t>
            </a:r>
            <a:r>
              <a:rPr lang="en-GB" altLang="en-US" sz="2400" dirty="0">
                <a:latin typeface="Calibri" panose="020F0502020204030204" pitchFamily="34" charset="0"/>
              </a:rPr>
              <a:t>) = -(</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B</a:t>
            </a:r>
            <a:r>
              <a:rPr lang="en-GB" altLang="en-US" sz="2400" dirty="0" err="1">
                <a:latin typeface="Calibri" panose="020F0502020204030204" pitchFamily="34" charset="0"/>
              </a:rPr>
              <a:t>v</a:t>
            </a:r>
            <a:r>
              <a:rPr lang="en-GB" altLang="en-US" sz="2400" baseline="-25000" dirty="0" err="1">
                <a:latin typeface="Calibri" panose="020F0502020204030204" pitchFamily="34" charset="0"/>
              </a:rPr>
              <a:t>B</a:t>
            </a:r>
            <a:r>
              <a:rPr lang="en-GB" altLang="en-US" sz="2400" dirty="0">
                <a:latin typeface="Calibri" panose="020F0502020204030204" pitchFamily="34" charset="0"/>
              </a:rPr>
              <a:t> – </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B</a:t>
            </a:r>
            <a:r>
              <a:rPr lang="en-GB" altLang="en-US" sz="2400" dirty="0" err="1">
                <a:latin typeface="Calibri" panose="020F0502020204030204" pitchFamily="34" charset="0"/>
              </a:rPr>
              <a:t>u</a:t>
            </a:r>
            <a:r>
              <a:rPr lang="en-GB" altLang="en-US" sz="2400" baseline="-25000" dirty="0" err="1">
                <a:latin typeface="Calibri" panose="020F0502020204030204" pitchFamily="34" charset="0"/>
              </a:rPr>
              <a:t>B</a:t>
            </a:r>
            <a:r>
              <a:rPr lang="en-GB" altLang="en-US" sz="2400" dirty="0">
                <a:latin typeface="Calibri" panose="020F0502020204030204" pitchFamily="34" charset="0"/>
              </a:rPr>
              <a:t>) (when we multiply out, we multiply by -1)</a:t>
            </a:r>
          </a:p>
          <a:p>
            <a:pPr marL="109728" indent="0">
              <a:lnSpc>
                <a:spcPct val="80000"/>
              </a:lnSpc>
              <a:buNone/>
            </a:pPr>
            <a:r>
              <a:rPr lang="en-GB" altLang="en-US" sz="2400" dirty="0" smtClean="0">
                <a:latin typeface="Calibri" panose="020F0502020204030204" pitchFamily="34" charset="0"/>
                <a:sym typeface="Wingdings" panose="05000000000000000000" pitchFamily="2" charset="2"/>
              </a:rPr>
              <a:t></a:t>
            </a:r>
            <a:r>
              <a:rPr lang="en-GB" altLang="en-US" sz="2400" dirty="0" err="1" smtClean="0">
                <a:latin typeface="Calibri" panose="020F0502020204030204" pitchFamily="34" charset="0"/>
              </a:rPr>
              <a:t>m</a:t>
            </a:r>
            <a:r>
              <a:rPr lang="en-GB" altLang="en-US" sz="2400" baseline="-25000" dirty="0" err="1" smtClean="0">
                <a:latin typeface="Calibri" panose="020F0502020204030204" pitchFamily="34" charset="0"/>
              </a:rPr>
              <a:t>A</a:t>
            </a:r>
            <a:r>
              <a:rPr lang="en-GB" altLang="en-US" sz="2400" dirty="0" err="1" smtClean="0">
                <a:latin typeface="Calibri" panose="020F0502020204030204" pitchFamily="34" charset="0"/>
              </a:rPr>
              <a:t>v</a:t>
            </a:r>
            <a:r>
              <a:rPr lang="en-GB" altLang="en-US" sz="2400" baseline="-25000" dirty="0" err="1" smtClean="0">
                <a:latin typeface="Calibri" panose="020F0502020204030204" pitchFamily="34" charset="0"/>
              </a:rPr>
              <a:t>A</a:t>
            </a:r>
            <a:r>
              <a:rPr lang="en-GB" altLang="en-US" sz="2400" dirty="0" smtClean="0">
                <a:latin typeface="Calibri" panose="020F0502020204030204" pitchFamily="34" charset="0"/>
              </a:rPr>
              <a:t> </a:t>
            </a:r>
            <a:r>
              <a:rPr lang="en-GB" altLang="en-US" sz="2400" dirty="0">
                <a:latin typeface="Calibri" panose="020F0502020204030204" pitchFamily="34" charset="0"/>
              </a:rPr>
              <a:t>– </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A</a:t>
            </a:r>
            <a:r>
              <a:rPr lang="en-GB" altLang="en-US" sz="2400" dirty="0" err="1">
                <a:latin typeface="Calibri" panose="020F0502020204030204" pitchFamily="34" charset="0"/>
              </a:rPr>
              <a:t>u</a:t>
            </a:r>
            <a:r>
              <a:rPr lang="en-GB" altLang="en-US" sz="2400" baseline="-25000" dirty="0" err="1">
                <a:latin typeface="Calibri" panose="020F0502020204030204" pitchFamily="34" charset="0"/>
              </a:rPr>
              <a:t>A</a:t>
            </a:r>
            <a:r>
              <a:rPr lang="en-GB" altLang="en-US" sz="2400" dirty="0">
                <a:latin typeface="Calibri" panose="020F0502020204030204" pitchFamily="34" charset="0"/>
              </a:rPr>
              <a:t> = -</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B</a:t>
            </a:r>
            <a:r>
              <a:rPr lang="en-GB" altLang="en-US" sz="2400" dirty="0" err="1">
                <a:latin typeface="Calibri" panose="020F0502020204030204" pitchFamily="34" charset="0"/>
              </a:rPr>
              <a:t>v</a:t>
            </a:r>
            <a:r>
              <a:rPr lang="en-GB" altLang="en-US" sz="2400" baseline="-25000" dirty="0" err="1">
                <a:latin typeface="Calibri" panose="020F0502020204030204" pitchFamily="34" charset="0"/>
              </a:rPr>
              <a:t>B</a:t>
            </a:r>
            <a:r>
              <a:rPr lang="en-GB" altLang="en-US" sz="2400" dirty="0">
                <a:latin typeface="Calibri" panose="020F0502020204030204" pitchFamily="34" charset="0"/>
              </a:rPr>
              <a:t> + </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B</a:t>
            </a:r>
            <a:r>
              <a:rPr lang="en-GB" altLang="en-US" sz="2400" dirty="0" err="1">
                <a:latin typeface="Calibri" panose="020F0502020204030204" pitchFamily="34" charset="0"/>
              </a:rPr>
              <a:t>u</a:t>
            </a:r>
            <a:r>
              <a:rPr lang="en-GB" altLang="en-US" sz="2400" baseline="-25000" dirty="0" err="1">
                <a:latin typeface="Calibri" panose="020F0502020204030204" pitchFamily="34" charset="0"/>
              </a:rPr>
              <a:t>B</a:t>
            </a:r>
            <a:endParaRPr lang="en-GB" altLang="en-US" sz="2400" baseline="-25000" dirty="0">
              <a:latin typeface="Calibri" panose="020F0502020204030204" pitchFamily="34" charset="0"/>
            </a:endParaRPr>
          </a:p>
          <a:p>
            <a:pPr>
              <a:lnSpc>
                <a:spcPct val="80000"/>
              </a:lnSpc>
            </a:pPr>
            <a:r>
              <a:rPr lang="en-GB" altLang="en-US" sz="2400" dirty="0" err="1">
                <a:latin typeface="Calibri" panose="020F0502020204030204" pitchFamily="34" charset="0"/>
              </a:rPr>
              <a:t>m</a:t>
            </a:r>
            <a:r>
              <a:rPr lang="en-GB" altLang="en-US" sz="2400" baseline="-25000" dirty="0" err="1">
                <a:latin typeface="Calibri" panose="020F0502020204030204" pitchFamily="34" charset="0"/>
              </a:rPr>
              <a:t>B</a:t>
            </a:r>
            <a:r>
              <a:rPr lang="en-GB" altLang="en-US" sz="2400" dirty="0" err="1">
                <a:latin typeface="Calibri" panose="020F0502020204030204" pitchFamily="34" charset="0"/>
              </a:rPr>
              <a:t>v</a:t>
            </a:r>
            <a:r>
              <a:rPr lang="en-GB" altLang="en-US" sz="2400" baseline="-25000" dirty="0" err="1">
                <a:latin typeface="Calibri" panose="020F0502020204030204" pitchFamily="34" charset="0"/>
              </a:rPr>
              <a:t>B</a:t>
            </a:r>
            <a:r>
              <a:rPr lang="en-GB" altLang="en-US" sz="2400" dirty="0">
                <a:latin typeface="Calibri" panose="020F0502020204030204" pitchFamily="34" charset="0"/>
              </a:rPr>
              <a:t> + </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A</a:t>
            </a:r>
            <a:r>
              <a:rPr lang="en-GB" altLang="en-US" sz="2400" dirty="0" err="1">
                <a:latin typeface="Calibri" panose="020F0502020204030204" pitchFamily="34" charset="0"/>
              </a:rPr>
              <a:t>v</a:t>
            </a:r>
            <a:r>
              <a:rPr lang="en-GB" altLang="en-US" sz="2400" baseline="-25000" dirty="0" err="1">
                <a:latin typeface="Calibri" panose="020F0502020204030204" pitchFamily="34" charset="0"/>
              </a:rPr>
              <a:t>A</a:t>
            </a:r>
            <a:r>
              <a:rPr lang="en-GB" altLang="en-US" sz="2400" dirty="0">
                <a:latin typeface="Calibri" panose="020F0502020204030204" pitchFamily="34" charset="0"/>
              </a:rPr>
              <a:t> = </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A</a:t>
            </a:r>
            <a:r>
              <a:rPr lang="en-GB" altLang="en-US" sz="2400" dirty="0" err="1">
                <a:latin typeface="Calibri" panose="020F0502020204030204" pitchFamily="34" charset="0"/>
              </a:rPr>
              <a:t>u</a:t>
            </a:r>
            <a:r>
              <a:rPr lang="en-GB" altLang="en-US" sz="2400" baseline="-25000" dirty="0" err="1">
                <a:latin typeface="Calibri" panose="020F0502020204030204" pitchFamily="34" charset="0"/>
              </a:rPr>
              <a:t>A</a:t>
            </a:r>
            <a:r>
              <a:rPr lang="en-GB" altLang="en-US" sz="2400" dirty="0">
                <a:latin typeface="Calibri" panose="020F0502020204030204" pitchFamily="34" charset="0"/>
              </a:rPr>
              <a:t> + </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B</a:t>
            </a:r>
            <a:r>
              <a:rPr lang="en-GB" altLang="en-US" sz="2400" dirty="0" err="1">
                <a:latin typeface="Calibri" panose="020F0502020204030204" pitchFamily="34" charset="0"/>
              </a:rPr>
              <a:t>u</a:t>
            </a:r>
            <a:r>
              <a:rPr lang="en-GB" altLang="en-US" sz="2400" baseline="-25000" dirty="0" err="1">
                <a:latin typeface="Calibri" panose="020F0502020204030204" pitchFamily="34" charset="0"/>
              </a:rPr>
              <a:t>B</a:t>
            </a:r>
            <a:endParaRPr lang="en-GB" altLang="en-US" sz="2400" baseline="-25000" dirty="0">
              <a:latin typeface="Calibri" panose="020F0502020204030204" pitchFamily="34" charset="0"/>
            </a:endParaRPr>
          </a:p>
          <a:p>
            <a:pPr>
              <a:lnSpc>
                <a:spcPct val="80000"/>
              </a:lnSpc>
            </a:pPr>
            <a:r>
              <a:rPr lang="en-GB" altLang="en-US" sz="2400" dirty="0">
                <a:latin typeface="Calibri" panose="020F0502020204030204" pitchFamily="34" charset="0"/>
              </a:rPr>
              <a:t>Therefore, total final momentum = total initial momentum. Momentum is conserved! </a:t>
            </a:r>
            <a:r>
              <a:rPr lang="en-GB" altLang="en-US" sz="2400" dirty="0" smtClean="0">
                <a:latin typeface="Calibri" panose="020F0502020204030204" pitchFamily="34" charset="0"/>
                <a:sym typeface="Wingdings" panose="05000000000000000000" pitchFamily="2" charset="2"/>
              </a:rPr>
              <a:t> </a:t>
            </a:r>
            <a:endParaRPr lang="en-GB" altLang="en-US" sz="2400" dirty="0">
              <a:latin typeface="Calibri" panose="020F0502020204030204" pitchFamily="34" charset="0"/>
            </a:endParaRPr>
          </a:p>
          <a:p>
            <a:pPr marL="109728" indent="0" eaLnBrk="1" hangingPunct="1">
              <a:lnSpc>
                <a:spcPct val="80000"/>
              </a:lnSpc>
              <a:buNone/>
            </a:pPr>
            <a:endParaRPr lang="en-GB" altLang="en-US" sz="2400" dirty="0" smtClean="0">
              <a:latin typeface="Calibri" panose="020F0502020204030204" pitchFamily="34" charset="0"/>
            </a:endParaRPr>
          </a:p>
          <a:p>
            <a:pPr marL="109728" indent="0" eaLnBrk="1" hangingPunct="1">
              <a:lnSpc>
                <a:spcPct val="80000"/>
              </a:lnSpc>
              <a:buNone/>
            </a:pPr>
            <a:endParaRPr lang="el-GR" altLang="en-US" sz="2400" dirty="0" smtClean="0">
              <a:latin typeface="Calibri" panose="020F0502020204030204" pitchFamily="34" charset="0"/>
            </a:endParaRPr>
          </a:p>
        </p:txBody>
      </p:sp>
      <p:sp>
        <p:nvSpPr>
          <p:cNvPr id="5" name="Rectangle 4"/>
          <p:cNvSpPr/>
          <p:nvPr/>
        </p:nvSpPr>
        <p:spPr>
          <a:xfrm>
            <a:off x="0" y="-1"/>
            <a:ext cx="9108504" cy="307777"/>
          </a:xfrm>
          <a:prstGeom prst="rect">
            <a:avLst/>
          </a:prstGeom>
        </p:spPr>
        <p:txBody>
          <a:bodyPr wrap="square">
            <a:spAutoFit/>
          </a:bodyPr>
          <a:lstStyle/>
          <a:p>
            <a:r>
              <a:rPr lang="en-GB" sz="1400" dirty="0">
                <a:solidFill>
                  <a:schemeClr val="bg1"/>
                </a:solidFill>
              </a:rPr>
              <a:t>LO: Define conservation of momentum and state the conditions which must be </a:t>
            </a:r>
            <a:r>
              <a:rPr lang="en-GB" sz="1400" dirty="0" smtClean="0">
                <a:solidFill>
                  <a:schemeClr val="bg1"/>
                </a:solidFill>
              </a:rPr>
              <a:t>satisfied.</a:t>
            </a:r>
            <a:endParaRPr lang="en-GB" sz="1400" dirty="0">
              <a:solidFill>
                <a:schemeClr val="bg1"/>
              </a:solidFill>
            </a:endParaRPr>
          </a:p>
        </p:txBody>
      </p:sp>
      <p:grpSp>
        <p:nvGrpSpPr>
          <p:cNvPr id="6" name="Group 20"/>
          <p:cNvGrpSpPr>
            <a:grpSpLocks/>
          </p:cNvGrpSpPr>
          <p:nvPr/>
        </p:nvGrpSpPr>
        <p:grpSpPr bwMode="auto">
          <a:xfrm>
            <a:off x="233077" y="1988840"/>
            <a:ext cx="8642350" cy="1079500"/>
            <a:chOff x="158" y="1344"/>
            <a:chExt cx="5444" cy="680"/>
          </a:xfrm>
        </p:grpSpPr>
        <p:sp>
          <p:nvSpPr>
            <p:cNvPr id="7" name="Line 5"/>
            <p:cNvSpPr>
              <a:spLocks noChangeShapeType="1"/>
            </p:cNvSpPr>
            <p:nvPr/>
          </p:nvSpPr>
          <p:spPr bwMode="auto">
            <a:xfrm>
              <a:off x="158" y="2024"/>
              <a:ext cx="5444" cy="0"/>
            </a:xfrm>
            <a:prstGeom prst="line">
              <a:avLst/>
            </a:prstGeom>
            <a:noFill/>
            <a:ln w="76200">
              <a:solidFill>
                <a:srgbClr val="CC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2"/>
                </a:solidFill>
              </a:endParaRPr>
            </a:p>
          </p:txBody>
        </p:sp>
        <p:sp>
          <p:nvSpPr>
            <p:cNvPr id="8" name="Oval 6"/>
            <p:cNvSpPr>
              <a:spLocks noChangeArrowheads="1"/>
            </p:cNvSpPr>
            <p:nvPr/>
          </p:nvSpPr>
          <p:spPr bwMode="auto">
            <a:xfrm>
              <a:off x="476" y="1706"/>
              <a:ext cx="272" cy="272"/>
            </a:xfrm>
            <a:prstGeom prst="ellipse">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bg1"/>
                  </a:solidFill>
                  <a:latin typeface="Comic Sans MS" pitchFamily="66" charset="0"/>
                  <a:cs typeface="Arial" charset="0"/>
                </a:defRPr>
              </a:lvl1pPr>
              <a:lvl2pPr marL="742950" indent="-285750">
                <a:spcBef>
                  <a:spcPct val="20000"/>
                </a:spcBef>
                <a:buChar char="–"/>
                <a:defRPr sz="2800">
                  <a:solidFill>
                    <a:schemeClr val="bg1"/>
                  </a:solidFill>
                  <a:latin typeface="Comic Sans MS" pitchFamily="66" charset="0"/>
                  <a:cs typeface="Arial" charset="0"/>
                </a:defRPr>
              </a:lvl2pPr>
              <a:lvl3pPr marL="1143000" indent="-228600">
                <a:spcBef>
                  <a:spcPct val="20000"/>
                </a:spcBef>
                <a:buChar char="•"/>
                <a:defRPr sz="2400">
                  <a:solidFill>
                    <a:schemeClr val="bg1"/>
                  </a:solidFill>
                  <a:latin typeface="Comic Sans MS" pitchFamily="66" charset="0"/>
                  <a:cs typeface="Arial" charset="0"/>
                </a:defRPr>
              </a:lvl3pPr>
              <a:lvl4pPr marL="1600200" indent="-228600">
                <a:spcBef>
                  <a:spcPct val="20000"/>
                </a:spcBef>
                <a:buChar char="–"/>
                <a:defRPr sz="2000">
                  <a:solidFill>
                    <a:schemeClr val="bg1"/>
                  </a:solidFill>
                  <a:latin typeface="Comic Sans MS" pitchFamily="66" charset="0"/>
                  <a:cs typeface="Arial" charset="0"/>
                </a:defRPr>
              </a:lvl4pPr>
              <a:lvl5pPr marL="2057400" indent="-228600">
                <a:spcBef>
                  <a:spcPct val="20000"/>
                </a:spcBef>
                <a:buChar char="»"/>
                <a:defRPr sz="2000">
                  <a:solidFill>
                    <a:schemeClr val="bg1"/>
                  </a:solidFill>
                  <a:latin typeface="Comic Sans MS" pitchFamily="66" charset="0"/>
                  <a:cs typeface="Arial"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cs typeface="Arial"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cs typeface="Arial"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cs typeface="Arial"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cs typeface="Arial" charset="0"/>
                </a:defRPr>
              </a:lvl9pPr>
            </a:lstStyle>
            <a:p>
              <a:pPr algn="ctr" eaLnBrk="1" hangingPunct="1">
                <a:spcBef>
                  <a:spcPct val="0"/>
                </a:spcBef>
              </a:pPr>
              <a:endParaRPr lang="en-US" altLang="en-US" sz="1800">
                <a:solidFill>
                  <a:schemeClr val="tx2"/>
                </a:solidFill>
              </a:endParaRPr>
            </a:p>
          </p:txBody>
        </p:sp>
        <p:sp>
          <p:nvSpPr>
            <p:cNvPr id="9" name="Oval 7"/>
            <p:cNvSpPr>
              <a:spLocks noChangeArrowheads="1"/>
            </p:cNvSpPr>
            <p:nvPr/>
          </p:nvSpPr>
          <p:spPr bwMode="auto">
            <a:xfrm>
              <a:off x="1156" y="1706"/>
              <a:ext cx="272" cy="272"/>
            </a:xfrm>
            <a:prstGeom prst="ellipse">
              <a:avLst/>
            </a:prstGeom>
            <a:solidFill>
              <a:srgbClr val="FF66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bg1"/>
                  </a:solidFill>
                  <a:latin typeface="Comic Sans MS" pitchFamily="66" charset="0"/>
                  <a:cs typeface="Arial" charset="0"/>
                </a:defRPr>
              </a:lvl1pPr>
              <a:lvl2pPr marL="742950" indent="-285750">
                <a:spcBef>
                  <a:spcPct val="20000"/>
                </a:spcBef>
                <a:buChar char="–"/>
                <a:defRPr sz="2800">
                  <a:solidFill>
                    <a:schemeClr val="bg1"/>
                  </a:solidFill>
                  <a:latin typeface="Comic Sans MS" pitchFamily="66" charset="0"/>
                  <a:cs typeface="Arial" charset="0"/>
                </a:defRPr>
              </a:lvl2pPr>
              <a:lvl3pPr marL="1143000" indent="-228600">
                <a:spcBef>
                  <a:spcPct val="20000"/>
                </a:spcBef>
                <a:buChar char="•"/>
                <a:defRPr sz="2400">
                  <a:solidFill>
                    <a:schemeClr val="bg1"/>
                  </a:solidFill>
                  <a:latin typeface="Comic Sans MS" pitchFamily="66" charset="0"/>
                  <a:cs typeface="Arial" charset="0"/>
                </a:defRPr>
              </a:lvl3pPr>
              <a:lvl4pPr marL="1600200" indent="-228600">
                <a:spcBef>
                  <a:spcPct val="20000"/>
                </a:spcBef>
                <a:buChar char="–"/>
                <a:defRPr sz="2000">
                  <a:solidFill>
                    <a:schemeClr val="bg1"/>
                  </a:solidFill>
                  <a:latin typeface="Comic Sans MS" pitchFamily="66" charset="0"/>
                  <a:cs typeface="Arial" charset="0"/>
                </a:defRPr>
              </a:lvl4pPr>
              <a:lvl5pPr marL="2057400" indent="-228600">
                <a:spcBef>
                  <a:spcPct val="20000"/>
                </a:spcBef>
                <a:buChar char="»"/>
                <a:defRPr sz="2000">
                  <a:solidFill>
                    <a:schemeClr val="bg1"/>
                  </a:solidFill>
                  <a:latin typeface="Comic Sans MS" pitchFamily="66" charset="0"/>
                  <a:cs typeface="Arial"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cs typeface="Arial"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cs typeface="Arial"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cs typeface="Arial"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cs typeface="Arial" charset="0"/>
                </a:defRPr>
              </a:lvl9pPr>
            </a:lstStyle>
            <a:p>
              <a:pPr algn="ctr" eaLnBrk="1" hangingPunct="1">
                <a:spcBef>
                  <a:spcPct val="0"/>
                </a:spcBef>
              </a:pPr>
              <a:endParaRPr lang="en-US" altLang="en-US" sz="1800">
                <a:solidFill>
                  <a:schemeClr val="tx2"/>
                </a:solidFill>
              </a:endParaRPr>
            </a:p>
          </p:txBody>
        </p:sp>
        <p:sp>
          <p:nvSpPr>
            <p:cNvPr id="10" name="Oval 8"/>
            <p:cNvSpPr>
              <a:spLocks noChangeArrowheads="1"/>
            </p:cNvSpPr>
            <p:nvPr/>
          </p:nvSpPr>
          <p:spPr bwMode="auto">
            <a:xfrm>
              <a:off x="5193" y="1706"/>
              <a:ext cx="272" cy="272"/>
            </a:xfrm>
            <a:prstGeom prst="ellipse">
              <a:avLst/>
            </a:prstGeom>
            <a:solidFill>
              <a:srgbClr val="FF66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bg1"/>
                  </a:solidFill>
                  <a:latin typeface="Comic Sans MS" pitchFamily="66" charset="0"/>
                  <a:cs typeface="Arial" charset="0"/>
                </a:defRPr>
              </a:lvl1pPr>
              <a:lvl2pPr marL="742950" indent="-285750">
                <a:spcBef>
                  <a:spcPct val="20000"/>
                </a:spcBef>
                <a:buChar char="–"/>
                <a:defRPr sz="2800">
                  <a:solidFill>
                    <a:schemeClr val="bg1"/>
                  </a:solidFill>
                  <a:latin typeface="Comic Sans MS" pitchFamily="66" charset="0"/>
                  <a:cs typeface="Arial" charset="0"/>
                </a:defRPr>
              </a:lvl2pPr>
              <a:lvl3pPr marL="1143000" indent="-228600">
                <a:spcBef>
                  <a:spcPct val="20000"/>
                </a:spcBef>
                <a:buChar char="•"/>
                <a:defRPr sz="2400">
                  <a:solidFill>
                    <a:schemeClr val="bg1"/>
                  </a:solidFill>
                  <a:latin typeface="Comic Sans MS" pitchFamily="66" charset="0"/>
                  <a:cs typeface="Arial" charset="0"/>
                </a:defRPr>
              </a:lvl3pPr>
              <a:lvl4pPr marL="1600200" indent="-228600">
                <a:spcBef>
                  <a:spcPct val="20000"/>
                </a:spcBef>
                <a:buChar char="–"/>
                <a:defRPr sz="2000">
                  <a:solidFill>
                    <a:schemeClr val="bg1"/>
                  </a:solidFill>
                  <a:latin typeface="Comic Sans MS" pitchFamily="66" charset="0"/>
                  <a:cs typeface="Arial" charset="0"/>
                </a:defRPr>
              </a:lvl4pPr>
              <a:lvl5pPr marL="2057400" indent="-228600">
                <a:spcBef>
                  <a:spcPct val="20000"/>
                </a:spcBef>
                <a:buChar char="»"/>
                <a:defRPr sz="2000">
                  <a:solidFill>
                    <a:schemeClr val="bg1"/>
                  </a:solidFill>
                  <a:latin typeface="Comic Sans MS" pitchFamily="66" charset="0"/>
                  <a:cs typeface="Arial"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cs typeface="Arial"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cs typeface="Arial"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cs typeface="Arial"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cs typeface="Arial" charset="0"/>
                </a:defRPr>
              </a:lvl9pPr>
            </a:lstStyle>
            <a:p>
              <a:pPr algn="ctr" eaLnBrk="1" hangingPunct="1">
                <a:spcBef>
                  <a:spcPct val="0"/>
                </a:spcBef>
              </a:pPr>
              <a:endParaRPr lang="en-US" altLang="en-US" sz="1800">
                <a:solidFill>
                  <a:schemeClr val="tx2"/>
                </a:solidFill>
              </a:endParaRPr>
            </a:p>
          </p:txBody>
        </p:sp>
        <p:sp>
          <p:nvSpPr>
            <p:cNvPr id="11" name="Oval 9"/>
            <p:cNvSpPr>
              <a:spLocks noChangeArrowheads="1"/>
            </p:cNvSpPr>
            <p:nvPr/>
          </p:nvSpPr>
          <p:spPr bwMode="auto">
            <a:xfrm>
              <a:off x="4422" y="1706"/>
              <a:ext cx="272" cy="272"/>
            </a:xfrm>
            <a:prstGeom prst="ellipse">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bg1"/>
                  </a:solidFill>
                  <a:latin typeface="Comic Sans MS" pitchFamily="66" charset="0"/>
                  <a:cs typeface="Arial" charset="0"/>
                </a:defRPr>
              </a:lvl1pPr>
              <a:lvl2pPr marL="742950" indent="-285750">
                <a:spcBef>
                  <a:spcPct val="20000"/>
                </a:spcBef>
                <a:buChar char="–"/>
                <a:defRPr sz="2800">
                  <a:solidFill>
                    <a:schemeClr val="bg1"/>
                  </a:solidFill>
                  <a:latin typeface="Comic Sans MS" pitchFamily="66" charset="0"/>
                  <a:cs typeface="Arial" charset="0"/>
                </a:defRPr>
              </a:lvl2pPr>
              <a:lvl3pPr marL="1143000" indent="-228600">
                <a:spcBef>
                  <a:spcPct val="20000"/>
                </a:spcBef>
                <a:buChar char="•"/>
                <a:defRPr sz="2400">
                  <a:solidFill>
                    <a:schemeClr val="bg1"/>
                  </a:solidFill>
                  <a:latin typeface="Comic Sans MS" pitchFamily="66" charset="0"/>
                  <a:cs typeface="Arial" charset="0"/>
                </a:defRPr>
              </a:lvl3pPr>
              <a:lvl4pPr marL="1600200" indent="-228600">
                <a:spcBef>
                  <a:spcPct val="20000"/>
                </a:spcBef>
                <a:buChar char="–"/>
                <a:defRPr sz="2000">
                  <a:solidFill>
                    <a:schemeClr val="bg1"/>
                  </a:solidFill>
                  <a:latin typeface="Comic Sans MS" pitchFamily="66" charset="0"/>
                  <a:cs typeface="Arial" charset="0"/>
                </a:defRPr>
              </a:lvl4pPr>
              <a:lvl5pPr marL="2057400" indent="-228600">
                <a:spcBef>
                  <a:spcPct val="20000"/>
                </a:spcBef>
                <a:buChar char="»"/>
                <a:defRPr sz="2000">
                  <a:solidFill>
                    <a:schemeClr val="bg1"/>
                  </a:solidFill>
                  <a:latin typeface="Comic Sans MS" pitchFamily="66" charset="0"/>
                  <a:cs typeface="Arial"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cs typeface="Arial"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cs typeface="Arial"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cs typeface="Arial"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cs typeface="Arial" charset="0"/>
                </a:defRPr>
              </a:lvl9pPr>
            </a:lstStyle>
            <a:p>
              <a:pPr algn="ctr" eaLnBrk="1" hangingPunct="1">
                <a:spcBef>
                  <a:spcPct val="0"/>
                </a:spcBef>
              </a:pPr>
              <a:endParaRPr lang="en-US" altLang="en-US" sz="1800">
                <a:solidFill>
                  <a:schemeClr val="tx2"/>
                </a:solidFill>
              </a:endParaRPr>
            </a:p>
          </p:txBody>
        </p:sp>
        <p:sp>
          <p:nvSpPr>
            <p:cNvPr id="12" name="Oval 10"/>
            <p:cNvSpPr>
              <a:spLocks noChangeArrowheads="1"/>
            </p:cNvSpPr>
            <p:nvPr/>
          </p:nvSpPr>
          <p:spPr bwMode="auto">
            <a:xfrm>
              <a:off x="2880" y="1706"/>
              <a:ext cx="272" cy="272"/>
            </a:xfrm>
            <a:prstGeom prst="ellipse">
              <a:avLst/>
            </a:prstGeom>
            <a:solidFill>
              <a:srgbClr val="FF66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bg1"/>
                  </a:solidFill>
                  <a:latin typeface="Comic Sans MS" pitchFamily="66" charset="0"/>
                  <a:cs typeface="Arial" charset="0"/>
                </a:defRPr>
              </a:lvl1pPr>
              <a:lvl2pPr marL="742950" indent="-285750">
                <a:spcBef>
                  <a:spcPct val="20000"/>
                </a:spcBef>
                <a:buChar char="–"/>
                <a:defRPr sz="2800">
                  <a:solidFill>
                    <a:schemeClr val="bg1"/>
                  </a:solidFill>
                  <a:latin typeface="Comic Sans MS" pitchFamily="66" charset="0"/>
                  <a:cs typeface="Arial" charset="0"/>
                </a:defRPr>
              </a:lvl2pPr>
              <a:lvl3pPr marL="1143000" indent="-228600">
                <a:spcBef>
                  <a:spcPct val="20000"/>
                </a:spcBef>
                <a:buChar char="•"/>
                <a:defRPr sz="2400">
                  <a:solidFill>
                    <a:schemeClr val="bg1"/>
                  </a:solidFill>
                  <a:latin typeface="Comic Sans MS" pitchFamily="66" charset="0"/>
                  <a:cs typeface="Arial" charset="0"/>
                </a:defRPr>
              </a:lvl3pPr>
              <a:lvl4pPr marL="1600200" indent="-228600">
                <a:spcBef>
                  <a:spcPct val="20000"/>
                </a:spcBef>
                <a:buChar char="–"/>
                <a:defRPr sz="2000">
                  <a:solidFill>
                    <a:schemeClr val="bg1"/>
                  </a:solidFill>
                  <a:latin typeface="Comic Sans MS" pitchFamily="66" charset="0"/>
                  <a:cs typeface="Arial" charset="0"/>
                </a:defRPr>
              </a:lvl4pPr>
              <a:lvl5pPr marL="2057400" indent="-228600">
                <a:spcBef>
                  <a:spcPct val="20000"/>
                </a:spcBef>
                <a:buChar char="»"/>
                <a:defRPr sz="2000">
                  <a:solidFill>
                    <a:schemeClr val="bg1"/>
                  </a:solidFill>
                  <a:latin typeface="Comic Sans MS" pitchFamily="66" charset="0"/>
                  <a:cs typeface="Arial"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cs typeface="Arial"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cs typeface="Arial"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cs typeface="Arial"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cs typeface="Arial" charset="0"/>
                </a:defRPr>
              </a:lvl9pPr>
            </a:lstStyle>
            <a:p>
              <a:pPr algn="ctr" eaLnBrk="1" hangingPunct="1">
                <a:spcBef>
                  <a:spcPct val="0"/>
                </a:spcBef>
              </a:pPr>
              <a:endParaRPr lang="en-US" altLang="en-US" sz="1800">
                <a:solidFill>
                  <a:schemeClr val="tx2"/>
                </a:solidFill>
              </a:endParaRPr>
            </a:p>
          </p:txBody>
        </p:sp>
        <p:sp>
          <p:nvSpPr>
            <p:cNvPr id="13" name="Oval 11"/>
            <p:cNvSpPr>
              <a:spLocks noChangeArrowheads="1"/>
            </p:cNvSpPr>
            <p:nvPr/>
          </p:nvSpPr>
          <p:spPr bwMode="auto">
            <a:xfrm>
              <a:off x="2608" y="1706"/>
              <a:ext cx="272" cy="272"/>
            </a:xfrm>
            <a:prstGeom prst="ellipse">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bg1"/>
                  </a:solidFill>
                  <a:latin typeface="Comic Sans MS" pitchFamily="66" charset="0"/>
                  <a:cs typeface="Arial" charset="0"/>
                </a:defRPr>
              </a:lvl1pPr>
              <a:lvl2pPr marL="742950" indent="-285750">
                <a:spcBef>
                  <a:spcPct val="20000"/>
                </a:spcBef>
                <a:buChar char="–"/>
                <a:defRPr sz="2800">
                  <a:solidFill>
                    <a:schemeClr val="bg1"/>
                  </a:solidFill>
                  <a:latin typeface="Comic Sans MS" pitchFamily="66" charset="0"/>
                  <a:cs typeface="Arial" charset="0"/>
                </a:defRPr>
              </a:lvl2pPr>
              <a:lvl3pPr marL="1143000" indent="-228600">
                <a:spcBef>
                  <a:spcPct val="20000"/>
                </a:spcBef>
                <a:buChar char="•"/>
                <a:defRPr sz="2400">
                  <a:solidFill>
                    <a:schemeClr val="bg1"/>
                  </a:solidFill>
                  <a:latin typeface="Comic Sans MS" pitchFamily="66" charset="0"/>
                  <a:cs typeface="Arial" charset="0"/>
                </a:defRPr>
              </a:lvl3pPr>
              <a:lvl4pPr marL="1600200" indent="-228600">
                <a:spcBef>
                  <a:spcPct val="20000"/>
                </a:spcBef>
                <a:buChar char="–"/>
                <a:defRPr sz="2000">
                  <a:solidFill>
                    <a:schemeClr val="bg1"/>
                  </a:solidFill>
                  <a:latin typeface="Comic Sans MS" pitchFamily="66" charset="0"/>
                  <a:cs typeface="Arial" charset="0"/>
                </a:defRPr>
              </a:lvl4pPr>
              <a:lvl5pPr marL="2057400" indent="-228600">
                <a:spcBef>
                  <a:spcPct val="20000"/>
                </a:spcBef>
                <a:buChar char="»"/>
                <a:defRPr sz="2000">
                  <a:solidFill>
                    <a:schemeClr val="bg1"/>
                  </a:solidFill>
                  <a:latin typeface="Comic Sans MS" pitchFamily="66" charset="0"/>
                  <a:cs typeface="Arial"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cs typeface="Arial"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cs typeface="Arial"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cs typeface="Arial"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cs typeface="Arial" charset="0"/>
                </a:defRPr>
              </a:lvl9pPr>
            </a:lstStyle>
            <a:p>
              <a:pPr algn="ctr" eaLnBrk="1" hangingPunct="1">
                <a:spcBef>
                  <a:spcPct val="0"/>
                </a:spcBef>
              </a:pPr>
              <a:endParaRPr lang="en-US" altLang="en-US" sz="1800">
                <a:solidFill>
                  <a:schemeClr val="tx2"/>
                </a:solidFill>
              </a:endParaRPr>
            </a:p>
          </p:txBody>
        </p:sp>
        <p:sp>
          <p:nvSpPr>
            <p:cNvPr id="14" name="Text Box 12"/>
            <p:cNvSpPr txBox="1">
              <a:spLocks noChangeArrowheads="1"/>
            </p:cNvSpPr>
            <p:nvPr/>
          </p:nvSpPr>
          <p:spPr bwMode="auto">
            <a:xfrm>
              <a:off x="476" y="1344"/>
              <a:ext cx="363" cy="2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bg1"/>
                  </a:solidFill>
                  <a:latin typeface="Comic Sans MS" pitchFamily="66" charset="0"/>
                  <a:cs typeface="Arial" charset="0"/>
                </a:defRPr>
              </a:lvl1pPr>
              <a:lvl2pPr marL="742950" indent="-285750">
                <a:spcBef>
                  <a:spcPct val="20000"/>
                </a:spcBef>
                <a:buChar char="–"/>
                <a:defRPr sz="2800">
                  <a:solidFill>
                    <a:schemeClr val="bg1"/>
                  </a:solidFill>
                  <a:latin typeface="Comic Sans MS" pitchFamily="66" charset="0"/>
                  <a:cs typeface="Arial" charset="0"/>
                </a:defRPr>
              </a:lvl2pPr>
              <a:lvl3pPr marL="1143000" indent="-228600">
                <a:spcBef>
                  <a:spcPct val="20000"/>
                </a:spcBef>
                <a:buChar char="•"/>
                <a:defRPr sz="2400">
                  <a:solidFill>
                    <a:schemeClr val="bg1"/>
                  </a:solidFill>
                  <a:latin typeface="Comic Sans MS" pitchFamily="66" charset="0"/>
                  <a:cs typeface="Arial" charset="0"/>
                </a:defRPr>
              </a:lvl3pPr>
              <a:lvl4pPr marL="1600200" indent="-228600">
                <a:spcBef>
                  <a:spcPct val="20000"/>
                </a:spcBef>
                <a:buChar char="–"/>
                <a:defRPr sz="2000">
                  <a:solidFill>
                    <a:schemeClr val="bg1"/>
                  </a:solidFill>
                  <a:latin typeface="Comic Sans MS" pitchFamily="66" charset="0"/>
                  <a:cs typeface="Arial" charset="0"/>
                </a:defRPr>
              </a:lvl4pPr>
              <a:lvl5pPr marL="2057400" indent="-228600">
                <a:spcBef>
                  <a:spcPct val="20000"/>
                </a:spcBef>
                <a:buChar char="»"/>
                <a:defRPr sz="2000">
                  <a:solidFill>
                    <a:schemeClr val="bg1"/>
                  </a:solidFill>
                  <a:latin typeface="Comic Sans MS" pitchFamily="66" charset="0"/>
                  <a:cs typeface="Arial"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cs typeface="Arial"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cs typeface="Arial"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cs typeface="Arial"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cs typeface="Arial" charset="0"/>
                </a:defRPr>
              </a:lvl9pPr>
            </a:lstStyle>
            <a:p>
              <a:pPr algn="ctr" eaLnBrk="1" hangingPunct="1">
                <a:spcBef>
                  <a:spcPct val="50000"/>
                </a:spcBef>
              </a:pPr>
              <a:r>
                <a:rPr lang="en-GB" altLang="en-US" sz="2000">
                  <a:solidFill>
                    <a:schemeClr val="tx2"/>
                  </a:solidFill>
                </a:rPr>
                <a:t>u</a:t>
              </a:r>
              <a:r>
                <a:rPr lang="en-GB" altLang="en-US" sz="2000" baseline="-25000">
                  <a:solidFill>
                    <a:schemeClr val="tx2"/>
                  </a:solidFill>
                </a:rPr>
                <a:t>A</a:t>
              </a:r>
            </a:p>
          </p:txBody>
        </p:sp>
        <p:sp>
          <p:nvSpPr>
            <p:cNvPr id="15" name="Text Box 13"/>
            <p:cNvSpPr txBox="1">
              <a:spLocks noChangeArrowheads="1"/>
            </p:cNvSpPr>
            <p:nvPr/>
          </p:nvSpPr>
          <p:spPr bwMode="auto">
            <a:xfrm>
              <a:off x="1156" y="1389"/>
              <a:ext cx="363" cy="2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bg1"/>
                  </a:solidFill>
                  <a:latin typeface="Comic Sans MS" pitchFamily="66" charset="0"/>
                  <a:cs typeface="Arial" charset="0"/>
                </a:defRPr>
              </a:lvl1pPr>
              <a:lvl2pPr marL="742950" indent="-285750">
                <a:spcBef>
                  <a:spcPct val="20000"/>
                </a:spcBef>
                <a:buChar char="–"/>
                <a:defRPr sz="2800">
                  <a:solidFill>
                    <a:schemeClr val="bg1"/>
                  </a:solidFill>
                  <a:latin typeface="Comic Sans MS" pitchFamily="66" charset="0"/>
                  <a:cs typeface="Arial" charset="0"/>
                </a:defRPr>
              </a:lvl2pPr>
              <a:lvl3pPr marL="1143000" indent="-228600">
                <a:spcBef>
                  <a:spcPct val="20000"/>
                </a:spcBef>
                <a:buChar char="•"/>
                <a:defRPr sz="2400">
                  <a:solidFill>
                    <a:schemeClr val="bg1"/>
                  </a:solidFill>
                  <a:latin typeface="Comic Sans MS" pitchFamily="66" charset="0"/>
                  <a:cs typeface="Arial" charset="0"/>
                </a:defRPr>
              </a:lvl3pPr>
              <a:lvl4pPr marL="1600200" indent="-228600">
                <a:spcBef>
                  <a:spcPct val="20000"/>
                </a:spcBef>
                <a:buChar char="–"/>
                <a:defRPr sz="2000">
                  <a:solidFill>
                    <a:schemeClr val="bg1"/>
                  </a:solidFill>
                  <a:latin typeface="Comic Sans MS" pitchFamily="66" charset="0"/>
                  <a:cs typeface="Arial" charset="0"/>
                </a:defRPr>
              </a:lvl4pPr>
              <a:lvl5pPr marL="2057400" indent="-228600">
                <a:spcBef>
                  <a:spcPct val="20000"/>
                </a:spcBef>
                <a:buChar char="»"/>
                <a:defRPr sz="2000">
                  <a:solidFill>
                    <a:schemeClr val="bg1"/>
                  </a:solidFill>
                  <a:latin typeface="Comic Sans MS" pitchFamily="66" charset="0"/>
                  <a:cs typeface="Arial"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cs typeface="Arial"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cs typeface="Arial"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cs typeface="Arial"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cs typeface="Arial" charset="0"/>
                </a:defRPr>
              </a:lvl9pPr>
            </a:lstStyle>
            <a:p>
              <a:pPr algn="ctr" eaLnBrk="1" hangingPunct="1">
                <a:spcBef>
                  <a:spcPct val="50000"/>
                </a:spcBef>
              </a:pPr>
              <a:r>
                <a:rPr lang="en-GB" altLang="en-US" sz="2000">
                  <a:solidFill>
                    <a:schemeClr val="tx2"/>
                  </a:solidFill>
                </a:rPr>
                <a:t>u</a:t>
              </a:r>
              <a:r>
                <a:rPr lang="en-GB" altLang="en-US" sz="2000" baseline="-25000">
                  <a:solidFill>
                    <a:schemeClr val="tx2"/>
                  </a:solidFill>
                </a:rPr>
                <a:t>B</a:t>
              </a:r>
            </a:p>
          </p:txBody>
        </p:sp>
        <p:sp>
          <p:nvSpPr>
            <p:cNvPr id="16" name="Text Box 14"/>
            <p:cNvSpPr txBox="1">
              <a:spLocks noChangeArrowheads="1"/>
            </p:cNvSpPr>
            <p:nvPr/>
          </p:nvSpPr>
          <p:spPr bwMode="auto">
            <a:xfrm>
              <a:off x="4377" y="1434"/>
              <a:ext cx="363" cy="2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bg1"/>
                  </a:solidFill>
                  <a:latin typeface="Comic Sans MS" pitchFamily="66" charset="0"/>
                  <a:cs typeface="Arial" charset="0"/>
                </a:defRPr>
              </a:lvl1pPr>
              <a:lvl2pPr marL="742950" indent="-285750">
                <a:spcBef>
                  <a:spcPct val="20000"/>
                </a:spcBef>
                <a:buChar char="–"/>
                <a:defRPr sz="2800">
                  <a:solidFill>
                    <a:schemeClr val="bg1"/>
                  </a:solidFill>
                  <a:latin typeface="Comic Sans MS" pitchFamily="66" charset="0"/>
                  <a:cs typeface="Arial" charset="0"/>
                </a:defRPr>
              </a:lvl2pPr>
              <a:lvl3pPr marL="1143000" indent="-228600">
                <a:spcBef>
                  <a:spcPct val="20000"/>
                </a:spcBef>
                <a:buChar char="•"/>
                <a:defRPr sz="2400">
                  <a:solidFill>
                    <a:schemeClr val="bg1"/>
                  </a:solidFill>
                  <a:latin typeface="Comic Sans MS" pitchFamily="66" charset="0"/>
                  <a:cs typeface="Arial" charset="0"/>
                </a:defRPr>
              </a:lvl3pPr>
              <a:lvl4pPr marL="1600200" indent="-228600">
                <a:spcBef>
                  <a:spcPct val="20000"/>
                </a:spcBef>
                <a:buChar char="–"/>
                <a:defRPr sz="2000">
                  <a:solidFill>
                    <a:schemeClr val="bg1"/>
                  </a:solidFill>
                  <a:latin typeface="Comic Sans MS" pitchFamily="66" charset="0"/>
                  <a:cs typeface="Arial" charset="0"/>
                </a:defRPr>
              </a:lvl4pPr>
              <a:lvl5pPr marL="2057400" indent="-228600">
                <a:spcBef>
                  <a:spcPct val="20000"/>
                </a:spcBef>
                <a:buChar char="»"/>
                <a:defRPr sz="2000">
                  <a:solidFill>
                    <a:schemeClr val="bg1"/>
                  </a:solidFill>
                  <a:latin typeface="Comic Sans MS" pitchFamily="66" charset="0"/>
                  <a:cs typeface="Arial"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cs typeface="Arial"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cs typeface="Arial"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cs typeface="Arial"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cs typeface="Arial" charset="0"/>
                </a:defRPr>
              </a:lvl9pPr>
            </a:lstStyle>
            <a:p>
              <a:pPr algn="ctr" eaLnBrk="1" hangingPunct="1">
                <a:spcBef>
                  <a:spcPct val="50000"/>
                </a:spcBef>
              </a:pPr>
              <a:r>
                <a:rPr lang="en-GB" altLang="en-US" sz="2000">
                  <a:solidFill>
                    <a:schemeClr val="tx2"/>
                  </a:solidFill>
                </a:rPr>
                <a:t>v</a:t>
              </a:r>
              <a:r>
                <a:rPr lang="en-GB" altLang="en-US" sz="2000" baseline="-25000">
                  <a:solidFill>
                    <a:schemeClr val="tx2"/>
                  </a:solidFill>
                </a:rPr>
                <a:t>A</a:t>
              </a:r>
            </a:p>
          </p:txBody>
        </p:sp>
        <p:sp>
          <p:nvSpPr>
            <p:cNvPr id="17" name="Text Box 15"/>
            <p:cNvSpPr txBox="1">
              <a:spLocks noChangeArrowheads="1"/>
            </p:cNvSpPr>
            <p:nvPr/>
          </p:nvSpPr>
          <p:spPr bwMode="auto">
            <a:xfrm>
              <a:off x="5148" y="1434"/>
              <a:ext cx="363" cy="2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bg1"/>
                  </a:solidFill>
                  <a:latin typeface="Comic Sans MS" pitchFamily="66" charset="0"/>
                  <a:cs typeface="Arial" charset="0"/>
                </a:defRPr>
              </a:lvl1pPr>
              <a:lvl2pPr marL="742950" indent="-285750">
                <a:spcBef>
                  <a:spcPct val="20000"/>
                </a:spcBef>
                <a:buChar char="–"/>
                <a:defRPr sz="2800">
                  <a:solidFill>
                    <a:schemeClr val="bg1"/>
                  </a:solidFill>
                  <a:latin typeface="Comic Sans MS" pitchFamily="66" charset="0"/>
                  <a:cs typeface="Arial" charset="0"/>
                </a:defRPr>
              </a:lvl2pPr>
              <a:lvl3pPr marL="1143000" indent="-228600">
                <a:spcBef>
                  <a:spcPct val="20000"/>
                </a:spcBef>
                <a:buChar char="•"/>
                <a:defRPr sz="2400">
                  <a:solidFill>
                    <a:schemeClr val="bg1"/>
                  </a:solidFill>
                  <a:latin typeface="Comic Sans MS" pitchFamily="66" charset="0"/>
                  <a:cs typeface="Arial" charset="0"/>
                </a:defRPr>
              </a:lvl3pPr>
              <a:lvl4pPr marL="1600200" indent="-228600">
                <a:spcBef>
                  <a:spcPct val="20000"/>
                </a:spcBef>
                <a:buChar char="–"/>
                <a:defRPr sz="2000">
                  <a:solidFill>
                    <a:schemeClr val="bg1"/>
                  </a:solidFill>
                  <a:latin typeface="Comic Sans MS" pitchFamily="66" charset="0"/>
                  <a:cs typeface="Arial" charset="0"/>
                </a:defRPr>
              </a:lvl4pPr>
              <a:lvl5pPr marL="2057400" indent="-228600">
                <a:spcBef>
                  <a:spcPct val="20000"/>
                </a:spcBef>
                <a:buChar char="»"/>
                <a:defRPr sz="2000">
                  <a:solidFill>
                    <a:schemeClr val="bg1"/>
                  </a:solidFill>
                  <a:latin typeface="Comic Sans MS" pitchFamily="66" charset="0"/>
                  <a:cs typeface="Arial"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cs typeface="Arial"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cs typeface="Arial"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cs typeface="Arial"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cs typeface="Arial" charset="0"/>
                </a:defRPr>
              </a:lvl9pPr>
            </a:lstStyle>
            <a:p>
              <a:pPr algn="ctr" eaLnBrk="1" hangingPunct="1">
                <a:spcBef>
                  <a:spcPct val="50000"/>
                </a:spcBef>
              </a:pPr>
              <a:r>
                <a:rPr lang="en-GB" altLang="en-US" sz="2000">
                  <a:solidFill>
                    <a:schemeClr val="tx2"/>
                  </a:solidFill>
                </a:rPr>
                <a:t>v</a:t>
              </a:r>
              <a:r>
                <a:rPr lang="en-GB" altLang="en-US" sz="2000" baseline="-25000">
                  <a:solidFill>
                    <a:schemeClr val="tx2"/>
                  </a:solidFill>
                </a:rPr>
                <a:t>B</a:t>
              </a:r>
            </a:p>
          </p:txBody>
        </p:sp>
        <p:sp>
          <p:nvSpPr>
            <p:cNvPr id="18" name="Line 16"/>
            <p:cNvSpPr>
              <a:spLocks noChangeShapeType="1"/>
            </p:cNvSpPr>
            <p:nvPr/>
          </p:nvSpPr>
          <p:spPr bwMode="auto">
            <a:xfrm>
              <a:off x="476" y="1616"/>
              <a:ext cx="454" cy="0"/>
            </a:xfrm>
            <a:prstGeom prst="line">
              <a:avLst/>
            </a:prstGeom>
            <a:noFill/>
            <a:ln w="38100">
              <a:solidFill>
                <a:srgbClr val="FF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2"/>
                </a:solidFill>
              </a:endParaRPr>
            </a:p>
          </p:txBody>
        </p:sp>
        <p:sp>
          <p:nvSpPr>
            <p:cNvPr id="19" name="Line 17"/>
            <p:cNvSpPr>
              <a:spLocks noChangeShapeType="1"/>
            </p:cNvSpPr>
            <p:nvPr/>
          </p:nvSpPr>
          <p:spPr bwMode="auto">
            <a:xfrm>
              <a:off x="1156" y="1616"/>
              <a:ext cx="454" cy="0"/>
            </a:xfrm>
            <a:prstGeom prst="line">
              <a:avLst/>
            </a:prstGeom>
            <a:noFill/>
            <a:ln w="38100">
              <a:solidFill>
                <a:srgbClr val="FF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2"/>
                </a:solidFill>
              </a:endParaRPr>
            </a:p>
          </p:txBody>
        </p:sp>
        <p:sp>
          <p:nvSpPr>
            <p:cNvPr id="20" name="Line 18"/>
            <p:cNvSpPr>
              <a:spLocks noChangeShapeType="1"/>
            </p:cNvSpPr>
            <p:nvPr/>
          </p:nvSpPr>
          <p:spPr bwMode="auto">
            <a:xfrm>
              <a:off x="4377" y="1661"/>
              <a:ext cx="454" cy="0"/>
            </a:xfrm>
            <a:prstGeom prst="line">
              <a:avLst/>
            </a:prstGeom>
            <a:noFill/>
            <a:ln w="38100">
              <a:solidFill>
                <a:srgbClr val="FF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2"/>
                </a:solidFill>
              </a:endParaRPr>
            </a:p>
          </p:txBody>
        </p:sp>
        <p:sp>
          <p:nvSpPr>
            <p:cNvPr id="21" name="Line 19"/>
            <p:cNvSpPr>
              <a:spLocks noChangeShapeType="1"/>
            </p:cNvSpPr>
            <p:nvPr/>
          </p:nvSpPr>
          <p:spPr bwMode="auto">
            <a:xfrm>
              <a:off x="5148" y="1661"/>
              <a:ext cx="454" cy="0"/>
            </a:xfrm>
            <a:prstGeom prst="line">
              <a:avLst/>
            </a:prstGeom>
            <a:noFill/>
            <a:ln w="38100">
              <a:solidFill>
                <a:srgbClr val="FF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chemeClr val="tx2"/>
                </a:solidFill>
              </a:endParaRPr>
            </a:p>
          </p:txBody>
        </p:sp>
      </p:grpSp>
    </p:spTree>
    <p:extLst>
      <p:ext uri="{BB962C8B-B14F-4D97-AF65-F5344CB8AC3E}">
        <p14:creationId xmlns:p14="http://schemas.microsoft.com/office/powerpoint/2010/main" val="139479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7" end="7"/>
                                            </p:txEl>
                                          </p:spTgt>
                                        </p:tgtEl>
                                        <p:attrNameLst>
                                          <p:attrName>style.visibility</p:attrName>
                                        </p:attrNameLst>
                                      </p:cBhvr>
                                      <p:to>
                                        <p:strVal val="visible"/>
                                      </p:to>
                                    </p:set>
                                    <p:animEffect transition="in" filter="fade">
                                      <p:cBhvr>
                                        <p:cTn id="22" dur="500"/>
                                        <p:tgtEl>
                                          <p:spTgt spid="1126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7">
                                            <p:txEl>
                                              <p:pRg st="8" end="8"/>
                                            </p:txEl>
                                          </p:spTgt>
                                        </p:tgtEl>
                                        <p:attrNameLst>
                                          <p:attrName>style.visibility</p:attrName>
                                        </p:attrNameLst>
                                      </p:cBhvr>
                                      <p:to>
                                        <p:strVal val="visible"/>
                                      </p:to>
                                    </p:set>
                                    <p:animEffect transition="in" filter="fade">
                                      <p:cBhvr>
                                        <p:cTn id="27" dur="500"/>
                                        <p:tgtEl>
                                          <p:spTgt spid="1126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7">
                                            <p:txEl>
                                              <p:pRg st="9" end="9"/>
                                            </p:txEl>
                                          </p:spTgt>
                                        </p:tgtEl>
                                        <p:attrNameLst>
                                          <p:attrName>style.visibility</p:attrName>
                                        </p:attrNameLst>
                                      </p:cBhvr>
                                      <p:to>
                                        <p:strVal val="visible"/>
                                      </p:to>
                                    </p:set>
                                    <p:animEffect transition="in" filter="fade">
                                      <p:cBhvr>
                                        <p:cTn id="32" dur="500"/>
                                        <p:tgtEl>
                                          <p:spTgt spid="11267">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7">
                                            <p:txEl>
                                              <p:pRg st="10" end="10"/>
                                            </p:txEl>
                                          </p:spTgt>
                                        </p:tgtEl>
                                        <p:attrNameLst>
                                          <p:attrName>style.visibility</p:attrName>
                                        </p:attrNameLst>
                                      </p:cBhvr>
                                      <p:to>
                                        <p:strVal val="visible"/>
                                      </p:to>
                                    </p:set>
                                    <p:animEffect transition="in" filter="fade">
                                      <p:cBhvr>
                                        <p:cTn id="37" dur="500"/>
                                        <p:tgtEl>
                                          <p:spTgt spid="11267">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267">
                                            <p:txEl>
                                              <p:pRg st="11" end="11"/>
                                            </p:txEl>
                                          </p:spTgt>
                                        </p:tgtEl>
                                        <p:attrNameLst>
                                          <p:attrName>style.visibility</p:attrName>
                                        </p:attrNameLst>
                                      </p:cBhvr>
                                      <p:to>
                                        <p:strVal val="visible"/>
                                      </p:to>
                                    </p:set>
                                    <p:animEffect transition="in" filter="fade">
                                      <p:cBhvr>
                                        <p:cTn id="42" dur="500"/>
                                        <p:tgtEl>
                                          <p:spTgt spid="11267">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267">
                                            <p:txEl>
                                              <p:pRg st="12" end="12"/>
                                            </p:txEl>
                                          </p:spTgt>
                                        </p:tgtEl>
                                        <p:attrNameLst>
                                          <p:attrName>style.visibility</p:attrName>
                                        </p:attrNameLst>
                                      </p:cBhvr>
                                      <p:to>
                                        <p:strVal val="visible"/>
                                      </p:to>
                                    </p:set>
                                    <p:animEffect transition="in" filter="fade">
                                      <p:cBhvr>
                                        <p:cTn id="47" dur="500"/>
                                        <p:tgtEl>
                                          <p:spTgt spid="11267">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267">
                                            <p:txEl>
                                              <p:pRg st="13" end="13"/>
                                            </p:txEl>
                                          </p:spTgt>
                                        </p:tgtEl>
                                        <p:attrNameLst>
                                          <p:attrName>style.visibility</p:attrName>
                                        </p:attrNameLst>
                                      </p:cBhvr>
                                      <p:to>
                                        <p:strVal val="visible"/>
                                      </p:to>
                                    </p:set>
                                    <p:animEffect transition="in" filter="fade">
                                      <p:cBhvr>
                                        <p:cTn id="52" dur="500"/>
                                        <p:tgtEl>
                                          <p:spTgt spid="11267">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267">
                                            <p:txEl>
                                              <p:pRg st="14" end="14"/>
                                            </p:txEl>
                                          </p:spTgt>
                                        </p:tgtEl>
                                        <p:attrNameLst>
                                          <p:attrName>style.visibility</p:attrName>
                                        </p:attrNameLst>
                                      </p:cBhvr>
                                      <p:to>
                                        <p:strVal val="visible"/>
                                      </p:to>
                                    </p:set>
                                    <p:animEffect transition="in" filter="fade">
                                      <p:cBhvr>
                                        <p:cTn id="57" dur="500"/>
                                        <p:tgtEl>
                                          <p:spTgt spid="11267">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267">
                                            <p:txEl>
                                              <p:pRg st="15" end="15"/>
                                            </p:txEl>
                                          </p:spTgt>
                                        </p:tgtEl>
                                        <p:attrNameLst>
                                          <p:attrName>style.visibility</p:attrName>
                                        </p:attrNameLst>
                                      </p:cBhvr>
                                      <p:to>
                                        <p:strVal val="visible"/>
                                      </p:to>
                                    </p:set>
                                    <p:animEffect transition="in" filter="fade">
                                      <p:cBhvr>
                                        <p:cTn id="62" dur="500"/>
                                        <p:tgtEl>
                                          <p:spTgt spid="11267">
                                            <p:txEl>
                                              <p:pRg st="15" end="1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267">
                                            <p:txEl>
                                              <p:pRg st="16" end="16"/>
                                            </p:txEl>
                                          </p:spTgt>
                                        </p:tgtEl>
                                        <p:attrNameLst>
                                          <p:attrName>style.visibility</p:attrName>
                                        </p:attrNameLst>
                                      </p:cBhvr>
                                      <p:to>
                                        <p:strVal val="visible"/>
                                      </p:to>
                                    </p:set>
                                    <p:animEffect transition="in" filter="fade">
                                      <p:cBhvr>
                                        <p:cTn id="67" dur="500"/>
                                        <p:tgtEl>
                                          <p:spTgt spid="11267">
                                            <p:txEl>
                                              <p:pRg st="16" end="1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267">
                                            <p:txEl>
                                              <p:pRg st="17" end="17"/>
                                            </p:txEl>
                                          </p:spTgt>
                                        </p:tgtEl>
                                        <p:attrNameLst>
                                          <p:attrName>style.visibility</p:attrName>
                                        </p:attrNameLst>
                                      </p:cBhvr>
                                      <p:to>
                                        <p:strVal val="visible"/>
                                      </p:to>
                                    </p:set>
                                    <p:animEffect transition="in" filter="fade">
                                      <p:cBhvr>
                                        <p:cTn id="72" dur="500"/>
                                        <p:tgtEl>
                                          <p:spTgt spid="11267">
                                            <p:txEl>
                                              <p:pRg st="17" end="1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267">
                                            <p:txEl>
                                              <p:pRg st="18" end="18"/>
                                            </p:txEl>
                                          </p:spTgt>
                                        </p:tgtEl>
                                        <p:attrNameLst>
                                          <p:attrName>style.visibility</p:attrName>
                                        </p:attrNameLst>
                                      </p:cBhvr>
                                      <p:to>
                                        <p:strVal val="visible"/>
                                      </p:to>
                                    </p:set>
                                    <p:animEffect transition="in" filter="fade">
                                      <p:cBhvr>
                                        <p:cTn id="77" dur="500"/>
                                        <p:tgtEl>
                                          <p:spTgt spid="11267">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5" y="476672"/>
            <a:ext cx="8713787" cy="1008112"/>
          </a:xfrm>
        </p:spPr>
        <p:txBody>
          <a:bodyPr/>
          <a:lstStyle/>
          <a:p>
            <a:pPr eaLnBrk="1" hangingPunct="1"/>
            <a:r>
              <a:rPr lang="en-GB" altLang="en-US" sz="4000" b="1" dirty="0" smtClean="0">
                <a:latin typeface="Calibri" panose="020F0502020204030204" pitchFamily="34" charset="0"/>
              </a:rPr>
              <a:t>Colliding questions</a:t>
            </a:r>
          </a:p>
        </p:txBody>
      </p:sp>
      <p:sp>
        <p:nvSpPr>
          <p:cNvPr id="11267" name="Rectangle 3"/>
          <p:cNvSpPr>
            <a:spLocks noGrp="1" noChangeArrowheads="1"/>
          </p:cNvSpPr>
          <p:nvPr>
            <p:ph type="body" idx="1"/>
          </p:nvPr>
        </p:nvSpPr>
        <p:spPr>
          <a:xfrm>
            <a:off x="323528" y="1628800"/>
            <a:ext cx="8569325" cy="4165600"/>
          </a:xfrm>
        </p:spPr>
        <p:txBody>
          <a:bodyPr>
            <a:normAutofit lnSpcReduction="10000"/>
          </a:bodyPr>
          <a:lstStyle/>
          <a:p>
            <a:pPr marL="566928" indent="-457200">
              <a:lnSpc>
                <a:spcPct val="80000"/>
              </a:lnSpc>
              <a:buFont typeface="+mj-lt"/>
              <a:buAutoNum type="arabicPeriod"/>
            </a:pPr>
            <a:r>
              <a:rPr lang="en-GB" altLang="en-US" sz="2400" dirty="0">
                <a:latin typeface="Calibri" panose="020F0502020204030204" pitchFamily="34" charset="0"/>
              </a:rPr>
              <a:t>A car of mass 1000 kg moving at 20 ms-1 collides with a car of 2300 kg moving at 5.0 ms-1 in the same direction. If the second car is shunted forwards at 15 ms-1 by the impact, what is the velocity v, of the first car immediately after the crash?</a:t>
            </a:r>
          </a:p>
          <a:p>
            <a:pPr marL="566928" indent="-457200">
              <a:lnSpc>
                <a:spcPct val="80000"/>
              </a:lnSpc>
              <a:buFont typeface="+mj-lt"/>
              <a:buAutoNum type="arabicPeriod"/>
            </a:pPr>
            <a:endParaRPr lang="en-GB" altLang="en-US" sz="2400" dirty="0">
              <a:latin typeface="Calibri" panose="020F0502020204030204" pitchFamily="34" charset="0"/>
            </a:endParaRPr>
          </a:p>
          <a:p>
            <a:pPr marL="566928" indent="-457200">
              <a:lnSpc>
                <a:spcPct val="80000"/>
              </a:lnSpc>
              <a:buFont typeface="+mj-lt"/>
              <a:buAutoNum type="arabicPeriod"/>
            </a:pPr>
            <a:r>
              <a:rPr lang="en-GB" altLang="en-US" sz="2400" dirty="0">
                <a:latin typeface="Calibri" panose="020F0502020204030204" pitchFamily="34" charset="0"/>
              </a:rPr>
              <a:t>If the same cars collide head-on at the same speeds, what would their combined velocity v, be after the collision if they stick together on impact?</a:t>
            </a:r>
          </a:p>
          <a:p>
            <a:pPr marL="566928" indent="-457200">
              <a:lnSpc>
                <a:spcPct val="80000"/>
              </a:lnSpc>
              <a:buFont typeface="+mj-lt"/>
              <a:buAutoNum type="arabicPeriod"/>
            </a:pPr>
            <a:endParaRPr lang="en-GB" altLang="en-US" sz="2400" dirty="0">
              <a:latin typeface="Calibri" panose="020F0502020204030204" pitchFamily="34" charset="0"/>
            </a:endParaRPr>
          </a:p>
          <a:p>
            <a:pPr marL="566928" indent="-457200">
              <a:lnSpc>
                <a:spcPct val="80000"/>
              </a:lnSpc>
              <a:buFont typeface="+mj-lt"/>
              <a:buAutoNum type="arabicPeriod"/>
            </a:pPr>
            <a:r>
              <a:rPr lang="en-GB" altLang="en-US" sz="2400" dirty="0">
                <a:latin typeface="Calibri" panose="020F0502020204030204" pitchFamily="34" charset="0"/>
              </a:rPr>
              <a:t>A bullet of mass 10 g is fired at 400 ms-1 from a rifle of mass 4.0 kg. What is the recoil velocity v, of the rifle?</a:t>
            </a:r>
          </a:p>
          <a:p>
            <a:pPr marL="566928" indent="-457200">
              <a:lnSpc>
                <a:spcPct val="80000"/>
              </a:lnSpc>
              <a:buFont typeface="+mj-lt"/>
              <a:buAutoNum type="arabicPeriod"/>
            </a:pPr>
            <a:endParaRPr lang="en-GB" altLang="en-US" sz="2400" dirty="0">
              <a:latin typeface="Calibri" panose="020F0502020204030204" pitchFamily="34" charset="0"/>
            </a:endParaRPr>
          </a:p>
          <a:p>
            <a:pPr marL="566928" indent="-457200">
              <a:lnSpc>
                <a:spcPct val="80000"/>
              </a:lnSpc>
              <a:buFont typeface="+mj-lt"/>
              <a:buAutoNum type="arabicPeriod"/>
            </a:pPr>
            <a:r>
              <a:rPr lang="en-GB" altLang="en-US" sz="2400" dirty="0">
                <a:latin typeface="Calibri" panose="020F0502020204030204" pitchFamily="34" charset="0"/>
              </a:rPr>
              <a:t>The same bullet is fired into a block of wood of mass 390 g resting on a smooth surface. If the bullet remains embedded in the wood, calculate the velocity v, that the block moves off at</a:t>
            </a:r>
            <a:r>
              <a:rPr lang="en-GB" altLang="en-US" sz="2400" dirty="0" smtClean="0">
                <a:latin typeface="Calibri" panose="020F0502020204030204" pitchFamily="34" charset="0"/>
              </a:rPr>
              <a:t>.</a:t>
            </a:r>
            <a:endParaRPr lang="en-GB" altLang="en-US" sz="2400" dirty="0">
              <a:latin typeface="Calibri" panose="020F0502020204030204" pitchFamily="34" charset="0"/>
            </a:endParaRPr>
          </a:p>
        </p:txBody>
      </p:sp>
      <p:sp>
        <p:nvSpPr>
          <p:cNvPr id="5" name="Rectangle 4"/>
          <p:cNvSpPr/>
          <p:nvPr/>
        </p:nvSpPr>
        <p:spPr>
          <a:xfrm>
            <a:off x="0" y="-1"/>
            <a:ext cx="9108504" cy="307777"/>
          </a:xfrm>
          <a:prstGeom prst="rect">
            <a:avLst/>
          </a:prstGeom>
        </p:spPr>
        <p:txBody>
          <a:bodyPr wrap="square">
            <a:spAutoFit/>
          </a:bodyPr>
          <a:lstStyle/>
          <a:p>
            <a:r>
              <a:rPr lang="en-GB" sz="1400" dirty="0">
                <a:solidFill>
                  <a:schemeClr val="bg1"/>
                </a:solidFill>
              </a:rPr>
              <a:t>LO: Define conservation of momentum and state the conditions which must be </a:t>
            </a:r>
            <a:r>
              <a:rPr lang="en-GB" sz="1400" dirty="0" smtClean="0">
                <a:solidFill>
                  <a:schemeClr val="bg1"/>
                </a:solidFill>
              </a:rPr>
              <a:t>satisfied.</a:t>
            </a:r>
            <a:endParaRPr lang="en-GB" sz="1400" dirty="0">
              <a:solidFill>
                <a:schemeClr val="bg1"/>
              </a:solidFill>
            </a:endParaRPr>
          </a:p>
        </p:txBody>
      </p:sp>
    </p:spTree>
    <p:extLst>
      <p:ext uri="{BB962C8B-B14F-4D97-AF65-F5344CB8AC3E}">
        <p14:creationId xmlns:p14="http://schemas.microsoft.com/office/powerpoint/2010/main" val="1394794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 calcmode="lin" valueType="num">
                                      <p:cBhvr additive="base">
                                        <p:cTn id="13"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 calcmode="lin" valueType="num">
                                      <p:cBhvr additive="base">
                                        <p:cTn id="19"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6" end="6"/>
                                            </p:txEl>
                                          </p:spTgt>
                                        </p:tgtEl>
                                        <p:attrNameLst>
                                          <p:attrName>style.visibility</p:attrName>
                                        </p:attrNameLst>
                                      </p:cBhvr>
                                      <p:to>
                                        <p:strVal val="visible"/>
                                      </p:to>
                                    </p:set>
                                    <p:anim calcmode="lin" valueType="num">
                                      <p:cBhvr additive="base">
                                        <p:cTn id="25"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5" y="476672"/>
            <a:ext cx="8713787" cy="1008112"/>
          </a:xfrm>
        </p:spPr>
        <p:txBody>
          <a:bodyPr/>
          <a:lstStyle/>
          <a:p>
            <a:pPr eaLnBrk="1" hangingPunct="1"/>
            <a:r>
              <a:rPr lang="en-GB" altLang="en-US" sz="4000" b="1" dirty="0" smtClean="0">
                <a:latin typeface="Calibri" panose="020F0502020204030204" pitchFamily="34" charset="0"/>
              </a:rPr>
              <a:t>Colliding answers</a:t>
            </a:r>
          </a:p>
        </p:txBody>
      </p:sp>
      <p:sp>
        <p:nvSpPr>
          <p:cNvPr id="11267" name="Rectangle 3"/>
          <p:cNvSpPr>
            <a:spLocks noGrp="1" noChangeArrowheads="1"/>
          </p:cNvSpPr>
          <p:nvPr>
            <p:ph type="body" idx="1"/>
          </p:nvPr>
        </p:nvSpPr>
        <p:spPr>
          <a:xfrm>
            <a:off x="323528" y="1628800"/>
            <a:ext cx="8569325" cy="4165600"/>
          </a:xfrm>
        </p:spPr>
        <p:txBody>
          <a:bodyPr>
            <a:normAutofit fontScale="92500" lnSpcReduction="10000"/>
          </a:bodyPr>
          <a:lstStyle/>
          <a:p>
            <a:pPr marL="109728" indent="0">
              <a:lnSpc>
                <a:spcPct val="80000"/>
              </a:lnSpc>
              <a:buNone/>
            </a:pPr>
            <a:r>
              <a:rPr lang="en-GB" altLang="en-US" sz="2400" dirty="0" smtClean="0">
                <a:latin typeface="Calibri" panose="020F0502020204030204" pitchFamily="34" charset="0"/>
              </a:rPr>
              <a:t>1.	Momentum </a:t>
            </a:r>
            <a:r>
              <a:rPr lang="en-GB" altLang="en-US" sz="2400" dirty="0">
                <a:latin typeface="Calibri" panose="020F0502020204030204" pitchFamily="34" charset="0"/>
              </a:rPr>
              <a:t>before collision = momentum after collision</a:t>
            </a:r>
          </a:p>
          <a:p>
            <a:pPr marL="109728" indent="0">
              <a:lnSpc>
                <a:spcPct val="80000"/>
              </a:lnSpc>
              <a:buNone/>
            </a:pPr>
            <a:r>
              <a:rPr lang="en-GB" altLang="en-US" sz="2400" dirty="0">
                <a:latin typeface="Calibri" panose="020F0502020204030204" pitchFamily="34" charset="0"/>
              </a:rPr>
              <a:t>	(1000 x 20) + (2300 x 5) = (1000 x v) + (2300 x 15)</a:t>
            </a:r>
          </a:p>
          <a:p>
            <a:pPr marL="109728" indent="0">
              <a:lnSpc>
                <a:spcPct val="80000"/>
              </a:lnSpc>
              <a:buNone/>
            </a:pPr>
            <a:r>
              <a:rPr lang="en-GB" altLang="en-US" sz="2400" dirty="0">
                <a:latin typeface="Calibri" panose="020F0502020204030204" pitchFamily="34" charset="0"/>
              </a:rPr>
              <a:t>	</a:t>
            </a:r>
          </a:p>
          <a:p>
            <a:pPr marL="109728" indent="0">
              <a:lnSpc>
                <a:spcPct val="80000"/>
              </a:lnSpc>
              <a:buNone/>
            </a:pPr>
            <a:r>
              <a:rPr lang="en-GB" altLang="en-US" sz="2400" dirty="0" smtClean="0">
                <a:latin typeface="Calibri" panose="020F0502020204030204" pitchFamily="34" charset="0"/>
              </a:rPr>
              <a:t>2.	Momentum </a:t>
            </a:r>
            <a:r>
              <a:rPr lang="en-GB" altLang="en-US" sz="2400" dirty="0">
                <a:latin typeface="Calibri" panose="020F0502020204030204" pitchFamily="34" charset="0"/>
              </a:rPr>
              <a:t>before = momentum after</a:t>
            </a:r>
          </a:p>
          <a:p>
            <a:pPr marL="109728" indent="0">
              <a:lnSpc>
                <a:spcPct val="80000"/>
              </a:lnSpc>
              <a:buNone/>
            </a:pPr>
            <a:r>
              <a:rPr lang="en-GB" altLang="en-US" sz="2400" dirty="0">
                <a:latin typeface="Calibri" panose="020F0502020204030204" pitchFamily="34" charset="0"/>
              </a:rPr>
              <a:t>	(1000 x 20) – (2300 x 5) = (1000 + 2300) x v</a:t>
            </a:r>
          </a:p>
          <a:p>
            <a:pPr marL="109728" indent="0">
              <a:lnSpc>
                <a:spcPct val="80000"/>
              </a:lnSpc>
              <a:buNone/>
            </a:pPr>
            <a:r>
              <a:rPr lang="en-GB" altLang="en-US" sz="2400" dirty="0">
                <a:latin typeface="Calibri" panose="020F0502020204030204" pitchFamily="34" charset="0"/>
              </a:rPr>
              <a:t>	</a:t>
            </a:r>
          </a:p>
          <a:p>
            <a:pPr marL="109728" indent="0">
              <a:lnSpc>
                <a:spcPct val="80000"/>
              </a:lnSpc>
              <a:buNone/>
            </a:pPr>
            <a:r>
              <a:rPr lang="en-GB" altLang="en-US" sz="2400" dirty="0" smtClean="0">
                <a:latin typeface="Calibri" panose="020F0502020204030204" pitchFamily="34" charset="0"/>
              </a:rPr>
              <a:t>3.	Momentum </a:t>
            </a:r>
            <a:r>
              <a:rPr lang="en-GB" altLang="en-US" sz="2400" dirty="0">
                <a:latin typeface="Calibri" panose="020F0502020204030204" pitchFamily="34" charset="0"/>
              </a:rPr>
              <a:t>before = momentum after</a:t>
            </a:r>
          </a:p>
          <a:p>
            <a:pPr marL="109728" indent="0">
              <a:lnSpc>
                <a:spcPct val="80000"/>
              </a:lnSpc>
              <a:buNone/>
            </a:pPr>
            <a:r>
              <a:rPr lang="en-GB" altLang="en-US" sz="2400" dirty="0">
                <a:latin typeface="Calibri" panose="020F0502020204030204" pitchFamily="34" charset="0"/>
              </a:rPr>
              <a:t>	0 = (0.010 x 400) + (4.0 x v)</a:t>
            </a:r>
          </a:p>
          <a:p>
            <a:pPr marL="109728" indent="0">
              <a:lnSpc>
                <a:spcPct val="80000"/>
              </a:lnSpc>
              <a:buNone/>
            </a:pPr>
            <a:r>
              <a:rPr lang="en-GB" altLang="en-US" sz="2400" dirty="0">
                <a:latin typeface="Calibri" panose="020F0502020204030204" pitchFamily="34" charset="0"/>
              </a:rPr>
              <a:t>	v = -1.0 (to the left as answer is -)</a:t>
            </a:r>
          </a:p>
          <a:p>
            <a:pPr>
              <a:lnSpc>
                <a:spcPct val="80000"/>
              </a:lnSpc>
            </a:pPr>
            <a:endParaRPr lang="en-GB" altLang="en-US" sz="2400" dirty="0">
              <a:latin typeface="Calibri" panose="020F0502020204030204" pitchFamily="34" charset="0"/>
            </a:endParaRPr>
          </a:p>
          <a:p>
            <a:pPr marL="109728" indent="0">
              <a:lnSpc>
                <a:spcPct val="80000"/>
              </a:lnSpc>
              <a:buNone/>
            </a:pPr>
            <a:r>
              <a:rPr lang="en-GB" altLang="en-US" sz="2400" dirty="0" smtClean="0">
                <a:latin typeface="Calibri" panose="020F0502020204030204" pitchFamily="34" charset="0"/>
              </a:rPr>
              <a:t>4.	Momentum </a:t>
            </a:r>
            <a:r>
              <a:rPr lang="en-GB" altLang="en-US" sz="2400" dirty="0">
                <a:latin typeface="Calibri" panose="020F0502020204030204" pitchFamily="34" charset="0"/>
              </a:rPr>
              <a:t>before = momentum after</a:t>
            </a:r>
          </a:p>
          <a:p>
            <a:pPr marL="109728" indent="0">
              <a:lnSpc>
                <a:spcPct val="80000"/>
              </a:lnSpc>
              <a:buNone/>
            </a:pPr>
            <a:r>
              <a:rPr lang="en-GB" altLang="en-US" sz="2400" dirty="0">
                <a:latin typeface="Calibri" panose="020F0502020204030204" pitchFamily="34" charset="0"/>
              </a:rPr>
              <a:t>	(0.010 x 400) + 0 = (0.010 + 0.390) x v</a:t>
            </a:r>
          </a:p>
          <a:p>
            <a:pPr marL="109728" indent="0">
              <a:lnSpc>
                <a:spcPct val="80000"/>
              </a:lnSpc>
              <a:buNone/>
            </a:pPr>
            <a:r>
              <a:rPr lang="en-GB" altLang="en-US" sz="2400" dirty="0">
                <a:latin typeface="Calibri" panose="020F0502020204030204" pitchFamily="34" charset="0"/>
              </a:rPr>
              <a:t>	4.0 = 0.400 x </a:t>
            </a:r>
            <a:r>
              <a:rPr lang="en-GB" altLang="en-US" sz="2400" dirty="0" smtClean="0">
                <a:latin typeface="Calibri" panose="020F0502020204030204" pitchFamily="34" charset="0"/>
              </a:rPr>
              <a:t>v</a:t>
            </a:r>
          </a:p>
          <a:p>
            <a:pPr marL="109728" indent="0">
              <a:lnSpc>
                <a:spcPct val="80000"/>
              </a:lnSpc>
              <a:buNone/>
            </a:pPr>
            <a:r>
              <a:rPr lang="en-GB" altLang="en-US" sz="2400" dirty="0">
                <a:latin typeface="Calibri" panose="020F0502020204030204" pitchFamily="34" charset="0"/>
              </a:rPr>
              <a:t>	v = 10 ms-1 (to the right)</a:t>
            </a:r>
          </a:p>
          <a:p>
            <a:pPr eaLnBrk="1" hangingPunct="1">
              <a:lnSpc>
                <a:spcPct val="80000"/>
              </a:lnSpc>
            </a:pPr>
            <a:endParaRPr lang="el-GR" altLang="en-US" sz="2400" dirty="0" smtClean="0">
              <a:latin typeface="Calibri" panose="020F0502020204030204" pitchFamily="34" charset="0"/>
            </a:endParaRPr>
          </a:p>
        </p:txBody>
      </p:sp>
      <p:sp>
        <p:nvSpPr>
          <p:cNvPr id="5" name="Rectangle 4"/>
          <p:cNvSpPr/>
          <p:nvPr/>
        </p:nvSpPr>
        <p:spPr>
          <a:xfrm>
            <a:off x="0" y="-1"/>
            <a:ext cx="9108504" cy="307777"/>
          </a:xfrm>
          <a:prstGeom prst="rect">
            <a:avLst/>
          </a:prstGeom>
        </p:spPr>
        <p:txBody>
          <a:bodyPr wrap="square">
            <a:spAutoFit/>
          </a:bodyPr>
          <a:lstStyle/>
          <a:p>
            <a:r>
              <a:rPr lang="en-GB" sz="1400" dirty="0">
                <a:solidFill>
                  <a:schemeClr val="bg1"/>
                </a:solidFill>
              </a:rPr>
              <a:t>LO: Define conservation of momentum and state the conditions which must be </a:t>
            </a:r>
            <a:r>
              <a:rPr lang="en-GB" sz="1400" dirty="0" smtClean="0">
                <a:solidFill>
                  <a:schemeClr val="bg1"/>
                </a:solidFill>
              </a:rPr>
              <a:t>satisfied.</a:t>
            </a:r>
            <a:endParaRPr lang="en-GB" sz="1400" dirty="0">
              <a:solidFill>
                <a:schemeClr val="bg1"/>
              </a:solidFill>
            </a:endParaRPr>
          </a:p>
        </p:txBody>
      </p:sp>
    </p:spTree>
    <p:extLst>
      <p:ext uri="{BB962C8B-B14F-4D97-AF65-F5344CB8AC3E}">
        <p14:creationId xmlns:p14="http://schemas.microsoft.com/office/powerpoint/2010/main" val="1394794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267">
                                            <p:txEl>
                                              <p:pRg st="6" end="6"/>
                                            </p:txEl>
                                          </p:spTgt>
                                        </p:tgtEl>
                                        <p:attrNameLst>
                                          <p:attrName>style.visibility</p:attrName>
                                        </p:attrNameLst>
                                      </p:cBhvr>
                                      <p:to>
                                        <p:strVal val="visible"/>
                                      </p:to>
                                    </p:set>
                                    <p:anim calcmode="lin" valueType="num">
                                      <p:cBhvr additive="base">
                                        <p:cTn id="43"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267">
                                            <p:txEl>
                                              <p:pRg st="7" end="7"/>
                                            </p:txEl>
                                          </p:spTgt>
                                        </p:tgtEl>
                                        <p:attrNameLst>
                                          <p:attrName>style.visibility</p:attrName>
                                        </p:attrNameLst>
                                      </p:cBhvr>
                                      <p:to>
                                        <p:strVal val="visible"/>
                                      </p:to>
                                    </p:set>
                                    <p:anim calcmode="lin" valueType="num">
                                      <p:cBhvr additive="base">
                                        <p:cTn id="49"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267">
                                            <p:txEl>
                                              <p:pRg st="8" end="8"/>
                                            </p:txEl>
                                          </p:spTgt>
                                        </p:tgtEl>
                                        <p:attrNameLst>
                                          <p:attrName>style.visibility</p:attrName>
                                        </p:attrNameLst>
                                      </p:cBhvr>
                                      <p:to>
                                        <p:strVal val="visible"/>
                                      </p:to>
                                    </p:set>
                                    <p:anim calcmode="lin" valueType="num">
                                      <p:cBhvr additive="base">
                                        <p:cTn id="55"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267">
                                            <p:txEl>
                                              <p:pRg st="10" end="10"/>
                                            </p:txEl>
                                          </p:spTgt>
                                        </p:tgtEl>
                                        <p:attrNameLst>
                                          <p:attrName>style.visibility</p:attrName>
                                        </p:attrNameLst>
                                      </p:cBhvr>
                                      <p:to>
                                        <p:strVal val="visible"/>
                                      </p:to>
                                    </p:set>
                                    <p:anim calcmode="lin" valueType="num">
                                      <p:cBhvr additive="base">
                                        <p:cTn id="61" dur="500" fill="hold"/>
                                        <p:tgtEl>
                                          <p:spTgt spid="11267">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2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267">
                                            <p:txEl>
                                              <p:pRg st="11" end="11"/>
                                            </p:txEl>
                                          </p:spTgt>
                                        </p:tgtEl>
                                        <p:attrNameLst>
                                          <p:attrName>style.visibility</p:attrName>
                                        </p:attrNameLst>
                                      </p:cBhvr>
                                      <p:to>
                                        <p:strVal val="visible"/>
                                      </p:to>
                                    </p:set>
                                    <p:anim calcmode="lin" valueType="num">
                                      <p:cBhvr additive="base">
                                        <p:cTn id="67" dur="500" fill="hold"/>
                                        <p:tgtEl>
                                          <p:spTgt spid="11267">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26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267">
                                            <p:txEl>
                                              <p:pRg st="12" end="12"/>
                                            </p:txEl>
                                          </p:spTgt>
                                        </p:tgtEl>
                                        <p:attrNameLst>
                                          <p:attrName>style.visibility</p:attrName>
                                        </p:attrNameLst>
                                      </p:cBhvr>
                                      <p:to>
                                        <p:strVal val="visible"/>
                                      </p:to>
                                    </p:set>
                                    <p:anim calcmode="lin" valueType="num">
                                      <p:cBhvr additive="base">
                                        <p:cTn id="73" dur="500" fill="hold"/>
                                        <p:tgtEl>
                                          <p:spTgt spid="11267">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126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267">
                                            <p:txEl>
                                              <p:pRg st="13" end="13"/>
                                            </p:txEl>
                                          </p:spTgt>
                                        </p:tgtEl>
                                        <p:attrNameLst>
                                          <p:attrName>style.visibility</p:attrName>
                                        </p:attrNameLst>
                                      </p:cBhvr>
                                      <p:to>
                                        <p:strVal val="visible"/>
                                      </p:to>
                                    </p:set>
                                    <p:anim calcmode="lin" valueType="num">
                                      <p:cBhvr additive="base">
                                        <p:cTn id="79" dur="500" fill="hold"/>
                                        <p:tgtEl>
                                          <p:spTgt spid="11267">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126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5" y="476672"/>
            <a:ext cx="8713787" cy="1008112"/>
          </a:xfrm>
        </p:spPr>
        <p:txBody>
          <a:bodyPr>
            <a:normAutofit fontScale="90000"/>
          </a:bodyPr>
          <a:lstStyle/>
          <a:p>
            <a:pPr eaLnBrk="1" hangingPunct="1"/>
            <a:r>
              <a:rPr lang="en-GB" altLang="en-US" sz="4000" b="1" dirty="0" smtClean="0">
                <a:latin typeface="Calibri" panose="020F0502020204030204" pitchFamily="34" charset="0"/>
              </a:rPr>
              <a:t>Investigation: Testing conservatio</a:t>
            </a:r>
            <a:r>
              <a:rPr lang="en-GB" altLang="en-US" b="1" dirty="0" smtClean="0">
                <a:latin typeface="Calibri" panose="020F0502020204030204" pitchFamily="34" charset="0"/>
              </a:rPr>
              <a:t>n of momentum</a:t>
            </a:r>
            <a:endParaRPr lang="en-GB" altLang="en-US" sz="4000" b="1" dirty="0" smtClean="0">
              <a:latin typeface="Calibri" panose="020F0502020204030204" pitchFamily="34" charset="0"/>
            </a:endParaRPr>
          </a:p>
        </p:txBody>
      </p:sp>
      <p:sp>
        <p:nvSpPr>
          <p:cNvPr id="11267" name="Rectangle 3"/>
          <p:cNvSpPr>
            <a:spLocks noGrp="1" noChangeArrowheads="1"/>
          </p:cNvSpPr>
          <p:nvPr>
            <p:ph type="body" idx="1"/>
          </p:nvPr>
        </p:nvSpPr>
        <p:spPr>
          <a:xfrm>
            <a:off x="323528" y="1628800"/>
            <a:ext cx="8569325" cy="4165600"/>
          </a:xfrm>
        </p:spPr>
        <p:txBody>
          <a:bodyPr>
            <a:normAutofit fontScale="85000" lnSpcReduction="10000"/>
          </a:bodyPr>
          <a:lstStyle/>
          <a:p>
            <a:pPr>
              <a:lnSpc>
                <a:spcPct val="80000"/>
              </a:lnSpc>
            </a:pPr>
            <a:r>
              <a:rPr lang="en-GB" altLang="en-US" sz="2400" dirty="0">
                <a:latin typeface="Calibri" panose="020F0502020204030204" pitchFamily="34" charset="0"/>
              </a:rPr>
              <a:t>Aim: take measurements and test that momentum is conserved in the collision</a:t>
            </a:r>
          </a:p>
          <a:p>
            <a:pPr>
              <a:lnSpc>
                <a:spcPct val="80000"/>
              </a:lnSpc>
            </a:pPr>
            <a:endParaRPr lang="en-GB" altLang="en-US" sz="2400" dirty="0">
              <a:latin typeface="Calibri" panose="020F0502020204030204" pitchFamily="34" charset="0"/>
            </a:endParaRPr>
          </a:p>
          <a:p>
            <a:pPr>
              <a:lnSpc>
                <a:spcPct val="80000"/>
              </a:lnSpc>
            </a:pPr>
            <a:r>
              <a:rPr lang="en-GB" altLang="en-US" sz="2400" dirty="0">
                <a:latin typeface="Calibri" panose="020F0502020204030204" pitchFamily="34" charset="0"/>
              </a:rPr>
              <a:t>Safety: make sure trolley doesn’t fall of bench, use a rubber matt to protect the bench</a:t>
            </a:r>
          </a:p>
          <a:p>
            <a:pPr>
              <a:lnSpc>
                <a:spcPct val="80000"/>
              </a:lnSpc>
            </a:pPr>
            <a:endParaRPr lang="en-GB" altLang="en-US" sz="2400" dirty="0">
              <a:latin typeface="Calibri" panose="020F0502020204030204" pitchFamily="34" charset="0"/>
            </a:endParaRPr>
          </a:p>
          <a:p>
            <a:pPr>
              <a:lnSpc>
                <a:spcPct val="80000"/>
              </a:lnSpc>
            </a:pPr>
            <a:r>
              <a:rPr lang="en-GB" altLang="en-US" sz="2400" dirty="0">
                <a:latin typeface="Calibri" panose="020F0502020204030204" pitchFamily="34" charset="0"/>
              </a:rPr>
              <a:t>Method: follow the instructions on the practical sheet</a:t>
            </a:r>
          </a:p>
          <a:p>
            <a:pPr>
              <a:lnSpc>
                <a:spcPct val="80000"/>
              </a:lnSpc>
            </a:pPr>
            <a:endParaRPr lang="en-GB" altLang="en-US" sz="2400" dirty="0">
              <a:latin typeface="Calibri" panose="020F0502020204030204" pitchFamily="34" charset="0"/>
            </a:endParaRPr>
          </a:p>
          <a:p>
            <a:pPr>
              <a:lnSpc>
                <a:spcPct val="80000"/>
              </a:lnSpc>
            </a:pPr>
            <a:r>
              <a:rPr lang="en-GB" altLang="en-US" sz="2400" dirty="0">
                <a:latin typeface="Calibri" panose="020F0502020204030204" pitchFamily="34" charset="0"/>
              </a:rPr>
              <a:t>Results: carry out the calculations detailed – we will discuss these afterwards:</a:t>
            </a:r>
          </a:p>
          <a:p>
            <a:pPr>
              <a:lnSpc>
                <a:spcPct val="80000"/>
              </a:lnSpc>
            </a:pPr>
            <a:r>
              <a:rPr lang="en-GB" altLang="en-US" sz="2400" dirty="0">
                <a:latin typeface="Calibri" panose="020F0502020204030204" pitchFamily="34" charset="0"/>
              </a:rPr>
              <a:t>Calculate the momentum of trolley A before the collision ( = mA </a:t>
            </a:r>
            <a:r>
              <a:rPr lang="en-GB" altLang="en-US" sz="2400" dirty="0" err="1">
                <a:latin typeface="Calibri" panose="020F0502020204030204" pitchFamily="34" charset="0"/>
              </a:rPr>
              <a:t>vA</a:t>
            </a:r>
            <a:r>
              <a:rPr lang="en-GB" altLang="en-US" sz="2400" dirty="0">
                <a:latin typeface="Calibri" panose="020F0502020204030204" pitchFamily="34" charset="0"/>
              </a:rPr>
              <a:t> ) and the total momentum of the trolleys A and B after the collision ( = (mA + </a:t>
            </a:r>
            <a:r>
              <a:rPr lang="en-GB" altLang="en-US" sz="2400" dirty="0" err="1">
                <a:latin typeface="Calibri" panose="020F0502020204030204" pitchFamily="34" charset="0"/>
              </a:rPr>
              <a:t>mB</a:t>
            </a:r>
            <a:r>
              <a:rPr lang="en-GB" altLang="en-US" sz="2400" dirty="0">
                <a:latin typeface="Calibri" panose="020F0502020204030204" pitchFamily="34" charset="0"/>
              </a:rPr>
              <a:t>)V ) </a:t>
            </a:r>
          </a:p>
          <a:p>
            <a:pPr>
              <a:lnSpc>
                <a:spcPct val="80000"/>
              </a:lnSpc>
            </a:pPr>
            <a:r>
              <a:rPr lang="en-GB" altLang="en-US" sz="2400" dirty="0">
                <a:latin typeface="Calibri" panose="020F0502020204030204" pitchFamily="34" charset="0"/>
              </a:rPr>
              <a:t>Calculate the ratio R = 	</a:t>
            </a:r>
            <a:r>
              <a:rPr lang="en-GB" altLang="en-US" sz="2400" u="sng" dirty="0">
                <a:latin typeface="Calibri" panose="020F0502020204030204" pitchFamily="34" charset="0"/>
              </a:rPr>
              <a:t>the total momentum after the collision   </a:t>
            </a:r>
            <a:r>
              <a:rPr lang="en-GB" altLang="en-US" sz="2400" dirty="0">
                <a:latin typeface="Calibri" panose="020F0502020204030204" pitchFamily="34" charset="0"/>
              </a:rPr>
              <a:t>					</a:t>
            </a:r>
            <a:r>
              <a:rPr lang="en-GB" altLang="en-US" sz="2400" dirty="0" smtClean="0">
                <a:latin typeface="Calibri" panose="020F0502020204030204" pitchFamily="34" charset="0"/>
              </a:rPr>
              <a:t>the </a:t>
            </a:r>
            <a:r>
              <a:rPr lang="en-GB" altLang="en-US" sz="2400" dirty="0">
                <a:latin typeface="Calibri" panose="020F0502020204030204" pitchFamily="34" charset="0"/>
              </a:rPr>
              <a:t>total momentum before the collision </a:t>
            </a:r>
          </a:p>
          <a:p>
            <a:pPr>
              <a:lnSpc>
                <a:spcPct val="80000"/>
              </a:lnSpc>
            </a:pPr>
            <a:r>
              <a:rPr lang="en-GB" altLang="en-US" sz="2400" dirty="0">
                <a:latin typeface="Calibri" panose="020F0502020204030204" pitchFamily="34" charset="0"/>
              </a:rPr>
              <a:t>Estimate the uncertainty in the total momentum before the collision and the total momentum after the collision.</a:t>
            </a:r>
          </a:p>
          <a:p>
            <a:pPr>
              <a:lnSpc>
                <a:spcPct val="80000"/>
              </a:lnSpc>
            </a:pPr>
            <a:endParaRPr lang="en-GB" altLang="en-US" sz="2400" dirty="0">
              <a:latin typeface="Calibri" panose="020F0502020204030204" pitchFamily="34" charset="0"/>
            </a:endParaRPr>
          </a:p>
          <a:p>
            <a:pPr>
              <a:lnSpc>
                <a:spcPct val="80000"/>
              </a:lnSpc>
            </a:pPr>
            <a:r>
              <a:rPr lang="en-GB" altLang="en-US" sz="2400" dirty="0">
                <a:latin typeface="Calibri" panose="020F0502020204030204" pitchFamily="34" charset="0"/>
              </a:rPr>
              <a:t>Was momentum conserved? </a:t>
            </a:r>
          </a:p>
          <a:p>
            <a:pPr eaLnBrk="1" hangingPunct="1">
              <a:lnSpc>
                <a:spcPct val="80000"/>
              </a:lnSpc>
            </a:pPr>
            <a:endParaRPr lang="el-GR" altLang="en-US" sz="2400" dirty="0" smtClean="0">
              <a:latin typeface="Calibri" panose="020F0502020204030204" pitchFamily="34" charset="0"/>
            </a:endParaRPr>
          </a:p>
        </p:txBody>
      </p:sp>
      <p:sp>
        <p:nvSpPr>
          <p:cNvPr id="5" name="Rectangle 4"/>
          <p:cNvSpPr/>
          <p:nvPr/>
        </p:nvSpPr>
        <p:spPr>
          <a:xfrm>
            <a:off x="0" y="-1"/>
            <a:ext cx="9108504" cy="307777"/>
          </a:xfrm>
          <a:prstGeom prst="rect">
            <a:avLst/>
          </a:prstGeom>
        </p:spPr>
        <p:txBody>
          <a:bodyPr wrap="square">
            <a:spAutoFit/>
          </a:bodyPr>
          <a:lstStyle/>
          <a:p>
            <a:r>
              <a:rPr lang="en-GB" sz="1400" dirty="0">
                <a:solidFill>
                  <a:schemeClr val="bg1"/>
                </a:solidFill>
              </a:rPr>
              <a:t>LO: Define conservation of momentum and state the conditions which must be </a:t>
            </a:r>
            <a:r>
              <a:rPr lang="en-GB" sz="1400" dirty="0" smtClean="0">
                <a:solidFill>
                  <a:schemeClr val="bg1"/>
                </a:solidFill>
              </a:rPr>
              <a:t>satisfied.</a:t>
            </a:r>
            <a:endParaRPr lang="en-GB" sz="1400" dirty="0">
              <a:solidFill>
                <a:schemeClr val="bg1"/>
              </a:solidFill>
            </a:endParaRPr>
          </a:p>
        </p:txBody>
      </p:sp>
    </p:spTree>
    <p:extLst>
      <p:ext uri="{BB962C8B-B14F-4D97-AF65-F5344CB8AC3E}">
        <p14:creationId xmlns:p14="http://schemas.microsoft.com/office/powerpoint/2010/main" val="1394794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 calcmode="lin" valueType="num">
                                      <p:cBhvr additive="base">
                                        <p:cTn id="13"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 calcmode="lin" valueType="num">
                                      <p:cBhvr additive="base">
                                        <p:cTn id="19"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6" end="6"/>
                                            </p:txEl>
                                          </p:spTgt>
                                        </p:tgtEl>
                                        <p:attrNameLst>
                                          <p:attrName>style.visibility</p:attrName>
                                        </p:attrNameLst>
                                      </p:cBhvr>
                                      <p:to>
                                        <p:strVal val="visible"/>
                                      </p:to>
                                    </p:set>
                                    <p:anim calcmode="lin" valueType="num">
                                      <p:cBhvr additive="base">
                                        <p:cTn id="25"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7" end="7"/>
                                            </p:txEl>
                                          </p:spTgt>
                                        </p:tgtEl>
                                        <p:attrNameLst>
                                          <p:attrName>style.visibility</p:attrName>
                                        </p:attrNameLst>
                                      </p:cBhvr>
                                      <p:to>
                                        <p:strVal val="visible"/>
                                      </p:to>
                                    </p:set>
                                    <p:anim calcmode="lin" valueType="num">
                                      <p:cBhvr additive="base">
                                        <p:cTn id="31"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8" end="8"/>
                                            </p:txEl>
                                          </p:spTgt>
                                        </p:tgtEl>
                                        <p:attrNameLst>
                                          <p:attrName>style.visibility</p:attrName>
                                        </p:attrNameLst>
                                      </p:cBhvr>
                                      <p:to>
                                        <p:strVal val="visible"/>
                                      </p:to>
                                    </p:set>
                                    <p:anim calcmode="lin" valueType="num">
                                      <p:cBhvr additive="base">
                                        <p:cTn id="37"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267">
                                            <p:txEl>
                                              <p:pRg st="9" end="9"/>
                                            </p:txEl>
                                          </p:spTgt>
                                        </p:tgtEl>
                                        <p:attrNameLst>
                                          <p:attrName>style.visibility</p:attrName>
                                        </p:attrNameLst>
                                      </p:cBhvr>
                                      <p:to>
                                        <p:strVal val="visible"/>
                                      </p:to>
                                    </p:set>
                                    <p:anim calcmode="lin" valueType="num">
                                      <p:cBhvr additive="base">
                                        <p:cTn id="43" dur="5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267">
                                            <p:txEl>
                                              <p:pRg st="11" end="11"/>
                                            </p:txEl>
                                          </p:spTgt>
                                        </p:tgtEl>
                                        <p:attrNameLst>
                                          <p:attrName>style.visibility</p:attrName>
                                        </p:attrNameLst>
                                      </p:cBhvr>
                                      <p:to>
                                        <p:strVal val="visible"/>
                                      </p:to>
                                    </p:set>
                                    <p:anim calcmode="lin" valueType="num">
                                      <p:cBhvr additive="base">
                                        <p:cTn id="49" dur="500" fill="hold"/>
                                        <p:tgtEl>
                                          <p:spTgt spid="11267">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6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5" y="476672"/>
            <a:ext cx="8713787" cy="1008112"/>
          </a:xfrm>
        </p:spPr>
        <p:txBody>
          <a:bodyPr/>
          <a:lstStyle/>
          <a:p>
            <a:pPr eaLnBrk="1" hangingPunct="1"/>
            <a:r>
              <a:rPr lang="en-GB" altLang="en-US" sz="4000" b="1" dirty="0" smtClean="0">
                <a:latin typeface="Calibri" panose="020F0502020204030204" pitchFamily="34" charset="0"/>
              </a:rPr>
              <a:t>Plenary: TAP Inelastic collisions</a:t>
            </a:r>
          </a:p>
        </p:txBody>
      </p:sp>
      <p:sp>
        <p:nvSpPr>
          <p:cNvPr id="5" name="Rectangle 4"/>
          <p:cNvSpPr/>
          <p:nvPr/>
        </p:nvSpPr>
        <p:spPr>
          <a:xfrm>
            <a:off x="0" y="-1"/>
            <a:ext cx="9108504" cy="307777"/>
          </a:xfrm>
          <a:prstGeom prst="rect">
            <a:avLst/>
          </a:prstGeom>
        </p:spPr>
        <p:txBody>
          <a:bodyPr wrap="square">
            <a:spAutoFit/>
          </a:bodyPr>
          <a:lstStyle/>
          <a:p>
            <a:r>
              <a:rPr lang="en-GB" sz="1400" dirty="0">
                <a:solidFill>
                  <a:schemeClr val="bg1"/>
                </a:solidFill>
              </a:rPr>
              <a:t>LO: Define conservation of momentum and state the conditions which must be </a:t>
            </a:r>
            <a:r>
              <a:rPr lang="en-GB" sz="1400" dirty="0" smtClean="0">
                <a:solidFill>
                  <a:schemeClr val="bg1"/>
                </a:solidFill>
              </a:rPr>
              <a:t>satisfied.</a:t>
            </a:r>
            <a:endParaRPr lang="en-GB" sz="14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l="6902" t="14766" r="10826" b="7037"/>
          <a:stretch>
            <a:fillRect/>
          </a:stretch>
        </p:blipFill>
        <p:spPr bwMode="auto">
          <a:xfrm>
            <a:off x="106363" y="60325"/>
            <a:ext cx="8880475" cy="675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79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634008"/>
            <a:ext cx="8229600" cy="1066800"/>
          </a:xfrm>
        </p:spPr>
        <p:txBody>
          <a:bodyPr>
            <a:normAutofit fontScale="90000"/>
          </a:bodyPr>
          <a:lstStyle/>
          <a:p>
            <a:r>
              <a:rPr lang="en-GB" b="1" dirty="0" smtClean="0">
                <a:latin typeface="Calibri" panose="020F0502020204030204" pitchFamily="34" charset="0"/>
              </a:rPr>
              <a:t>Practical Investigation: Coplanar forces</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3466728" cy="4873728"/>
          </a:xfrm>
        </p:spPr>
        <p:txBody>
          <a:bodyPr>
            <a:normAutofit fontScale="92500" lnSpcReduction="20000"/>
          </a:bodyPr>
          <a:lstStyle/>
          <a:p>
            <a:r>
              <a:rPr lang="en-GB" dirty="0" smtClean="0">
                <a:latin typeface="Calibri" panose="020F0502020204030204" pitchFamily="34" charset="0"/>
              </a:rPr>
              <a:t>Read the instructions carefully.</a:t>
            </a:r>
          </a:p>
          <a:p>
            <a:endParaRPr lang="en-GB" dirty="0" smtClean="0">
              <a:latin typeface="Calibri" panose="020F0502020204030204" pitchFamily="34" charset="0"/>
            </a:endParaRPr>
          </a:p>
          <a:p>
            <a:r>
              <a:rPr lang="en-GB" dirty="0" smtClean="0">
                <a:latin typeface="Calibri" panose="020F0502020204030204" pitchFamily="34" charset="0"/>
              </a:rPr>
              <a:t>Safety: How are you going to secure the retort stands to make sure they don’t topple over?</a:t>
            </a:r>
          </a:p>
          <a:p>
            <a:endParaRPr lang="en-GB" dirty="0">
              <a:latin typeface="Calibri" panose="020F0502020204030204" pitchFamily="34" charset="0"/>
            </a:endParaRPr>
          </a:p>
          <a:p>
            <a:r>
              <a:rPr lang="en-GB" dirty="0" smtClean="0">
                <a:latin typeface="Calibri" panose="020F0502020204030204" pitchFamily="34" charset="0"/>
              </a:rPr>
              <a:t>Draw a suitable table for your results. Plot a graph as detailed on the instruction sheet.</a:t>
            </a:r>
            <a:endParaRPr lang="en-GB" dirty="0">
              <a:latin typeface="Calibri" panose="020F0502020204030204" pitchFamily="34" charset="0"/>
            </a:endParaRPr>
          </a:p>
        </p:txBody>
      </p:sp>
      <p:sp>
        <p:nvSpPr>
          <p:cNvPr id="4" name="Rectangle 3"/>
          <p:cNvSpPr/>
          <p:nvPr/>
        </p:nvSpPr>
        <p:spPr>
          <a:xfrm>
            <a:off x="0" y="0"/>
            <a:ext cx="9108504" cy="338554"/>
          </a:xfrm>
          <a:prstGeom prst="rect">
            <a:avLst/>
          </a:prstGeom>
        </p:spPr>
        <p:txBody>
          <a:bodyPr wrap="square">
            <a:spAutoFit/>
          </a:bodyPr>
          <a:lstStyle/>
          <a:p>
            <a:r>
              <a:rPr lang="en-GB" sz="1600" dirty="0" smtClean="0">
                <a:solidFill>
                  <a:schemeClr val="bg1"/>
                </a:solidFill>
              </a:rPr>
              <a:t>LO: State the difference between scalars and vectors. Explain how we add and resolve vectors.</a:t>
            </a:r>
            <a:endParaRPr lang="en-GB" sz="1600" dirty="0">
              <a:solidFill>
                <a:schemeClr val="bg1"/>
              </a:solidFill>
            </a:endParaRPr>
          </a:p>
        </p:txBody>
      </p:sp>
      <p:pic>
        <p:nvPicPr>
          <p:cNvPr id="2050" name="Picture 2" descr="Q 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492896"/>
            <a:ext cx="47545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23387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458200" cy="1470025"/>
          </a:xfrm>
        </p:spPr>
        <p:txBody>
          <a:bodyPr>
            <a:normAutofit/>
          </a:bodyPr>
          <a:lstStyle/>
          <a:p>
            <a:r>
              <a:rPr lang="en-GB" b="1" dirty="0" smtClean="0">
                <a:latin typeface="Calibri" panose="020F0502020204030204" pitchFamily="34" charset="0"/>
              </a:rPr>
              <a:t>Mechanics and Materials part 1</a:t>
            </a:r>
            <a:br>
              <a:rPr lang="en-GB" b="1" dirty="0" smtClean="0">
                <a:latin typeface="Calibri" panose="020F0502020204030204" pitchFamily="34" charset="0"/>
              </a:rPr>
            </a:br>
            <a:r>
              <a:rPr lang="en-GB" b="1" dirty="0" smtClean="0">
                <a:latin typeface="Calibri" panose="020F0502020204030204" pitchFamily="34" charset="0"/>
              </a:rPr>
              <a:t>22 </a:t>
            </a:r>
            <a:r>
              <a:rPr lang="en-GB" b="1" dirty="0" smtClean="0">
                <a:latin typeface="Calibri" panose="020F0502020204030204" pitchFamily="34" charset="0"/>
              </a:rPr>
              <a:t>– Elastic and Inelastic Collisions</a:t>
            </a:r>
            <a:endParaRPr lang="en-GB" b="1" dirty="0">
              <a:latin typeface="Calibri" panose="020F0502020204030204" pitchFamily="34" charset="0"/>
            </a:endParaRPr>
          </a:p>
        </p:txBody>
      </p:sp>
      <p:sp>
        <p:nvSpPr>
          <p:cNvPr id="3" name="Subtitle 2"/>
          <p:cNvSpPr>
            <a:spLocks noGrp="1"/>
          </p:cNvSpPr>
          <p:nvPr>
            <p:ph type="subTitle" idx="1"/>
          </p:nvPr>
        </p:nvSpPr>
        <p:spPr/>
        <p:txBody>
          <a:bodyPr/>
          <a:lstStyle/>
          <a:p>
            <a:r>
              <a:rPr lang="en-GB" dirty="0" smtClean="0"/>
              <a:t>LO: Explain the differences between elastic and inelastic collisions.</a:t>
            </a:r>
            <a:endParaRPr lang="en-GB" dirty="0"/>
          </a:p>
        </p:txBody>
      </p:sp>
      <p:pic>
        <p:nvPicPr>
          <p:cNvPr id="1026" name="Picture 2" descr="http://www.engin.umich.edu/aero/research/images/structu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034" y="4581128"/>
            <a:ext cx="357359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41030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ngryanimator.com/tut/pic/001_bouncingball/bal01.gif">
            <a:hlinkClick r:id="rId2"/>
          </p:cNvPr>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011" t="2532" r="2362" b="9152"/>
          <a:stretch/>
        </p:blipFill>
        <p:spPr bwMode="auto">
          <a:xfrm>
            <a:off x="107504" y="1772816"/>
            <a:ext cx="8784976" cy="5022518"/>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a:xfrm>
            <a:off x="15595" y="476672"/>
            <a:ext cx="8713787" cy="1008112"/>
          </a:xfrm>
        </p:spPr>
        <p:txBody>
          <a:bodyPr>
            <a:normAutofit/>
          </a:bodyPr>
          <a:lstStyle/>
          <a:p>
            <a:pPr eaLnBrk="1" hangingPunct="1"/>
            <a:r>
              <a:rPr lang="en-GB" altLang="en-US" sz="4000" b="1" dirty="0" smtClean="0">
                <a:latin typeface="Calibri" panose="020F0502020204030204" pitchFamily="34" charset="0"/>
              </a:rPr>
              <a:t>Starter: Bounce</a:t>
            </a:r>
          </a:p>
        </p:txBody>
      </p:sp>
      <p:sp>
        <p:nvSpPr>
          <p:cNvPr id="11267" name="Rectangle 3"/>
          <p:cNvSpPr>
            <a:spLocks noGrp="1" noChangeArrowheads="1"/>
          </p:cNvSpPr>
          <p:nvPr>
            <p:ph type="body" idx="1"/>
          </p:nvPr>
        </p:nvSpPr>
        <p:spPr>
          <a:xfrm>
            <a:off x="323528" y="1628800"/>
            <a:ext cx="8569325" cy="4165600"/>
          </a:xfrm>
        </p:spPr>
        <p:txBody>
          <a:bodyPr>
            <a:normAutofit/>
          </a:bodyPr>
          <a:lstStyle/>
          <a:p>
            <a:pPr>
              <a:lnSpc>
                <a:spcPct val="80000"/>
              </a:lnSpc>
            </a:pPr>
            <a:r>
              <a:rPr lang="en-US" altLang="en-US" sz="2400" dirty="0">
                <a:latin typeface="Calibri" panose="020F0502020204030204" pitchFamily="34" charset="0"/>
              </a:rPr>
              <a:t>Make a list of objects which bounce well and objects that don’t bounce well</a:t>
            </a:r>
          </a:p>
          <a:p>
            <a:pPr>
              <a:lnSpc>
                <a:spcPct val="80000"/>
              </a:lnSpc>
            </a:pPr>
            <a:endParaRPr lang="en-US" altLang="en-US" sz="2400" dirty="0">
              <a:latin typeface="Calibri" panose="020F0502020204030204" pitchFamily="34" charset="0"/>
            </a:endParaRPr>
          </a:p>
          <a:p>
            <a:pPr>
              <a:lnSpc>
                <a:spcPct val="80000"/>
              </a:lnSpc>
            </a:pPr>
            <a:r>
              <a:rPr lang="en-US" altLang="en-US" sz="2400" dirty="0">
                <a:latin typeface="Calibri" panose="020F0502020204030204" pitchFamily="34" charset="0"/>
              </a:rPr>
              <a:t>Give a suitable name to each list and explain why you have given it this name</a:t>
            </a:r>
          </a:p>
          <a:p>
            <a:pPr>
              <a:lnSpc>
                <a:spcPct val="80000"/>
              </a:lnSpc>
            </a:pPr>
            <a:endParaRPr lang="en-US" altLang="en-US" sz="2400" dirty="0">
              <a:latin typeface="Calibri" panose="020F0502020204030204" pitchFamily="34" charset="0"/>
            </a:endParaRPr>
          </a:p>
          <a:p>
            <a:pPr>
              <a:lnSpc>
                <a:spcPct val="80000"/>
              </a:lnSpc>
            </a:pPr>
            <a:r>
              <a:rPr lang="en-US" altLang="en-US" sz="2400" dirty="0">
                <a:latin typeface="Calibri" panose="020F0502020204030204" pitchFamily="34" charset="0"/>
              </a:rPr>
              <a:t>Describe the kinetic energy involved when objects in each list bounce or not</a:t>
            </a:r>
          </a:p>
          <a:p>
            <a:pPr>
              <a:lnSpc>
                <a:spcPct val="80000"/>
              </a:lnSpc>
            </a:pPr>
            <a:endParaRPr lang="en-US" altLang="en-US" sz="2400" dirty="0">
              <a:latin typeface="Calibri" panose="020F0502020204030204" pitchFamily="34" charset="0"/>
            </a:endParaRPr>
          </a:p>
          <a:p>
            <a:pPr>
              <a:lnSpc>
                <a:spcPct val="80000"/>
              </a:lnSpc>
            </a:pPr>
            <a:r>
              <a:rPr lang="en-US" altLang="en-US" sz="2400" dirty="0">
                <a:latin typeface="Calibri" panose="020F0502020204030204" pitchFamily="34" charset="0"/>
              </a:rPr>
              <a:t>A suitable name would be elastic and inelastic – things that are elastic bounce, things that aren’t do not.</a:t>
            </a:r>
          </a:p>
          <a:p>
            <a:pPr eaLnBrk="1" hangingPunct="1">
              <a:lnSpc>
                <a:spcPct val="80000"/>
              </a:lnSpc>
            </a:pPr>
            <a:endParaRPr lang="el-GR" altLang="en-US" sz="2400" dirty="0" smtClean="0">
              <a:latin typeface="Calibri" panose="020F0502020204030204" pitchFamily="34" charset="0"/>
            </a:endParaRPr>
          </a:p>
        </p:txBody>
      </p:sp>
      <p:sp>
        <p:nvSpPr>
          <p:cNvPr id="5" name="Rectangle 4"/>
          <p:cNvSpPr/>
          <p:nvPr/>
        </p:nvSpPr>
        <p:spPr>
          <a:xfrm>
            <a:off x="0" y="-1"/>
            <a:ext cx="9108504" cy="307777"/>
          </a:xfrm>
          <a:prstGeom prst="rect">
            <a:avLst/>
          </a:prstGeom>
        </p:spPr>
        <p:txBody>
          <a:bodyPr wrap="square">
            <a:spAutoFit/>
          </a:bodyPr>
          <a:lstStyle/>
          <a:p>
            <a:r>
              <a:rPr lang="en-GB" sz="1400" dirty="0" smtClean="0">
                <a:solidFill>
                  <a:schemeClr val="bg1"/>
                </a:solidFill>
              </a:rPr>
              <a:t>LO: </a:t>
            </a:r>
            <a:r>
              <a:rPr lang="en-US" sz="1400" dirty="0" smtClean="0">
                <a:solidFill>
                  <a:schemeClr val="bg1"/>
                </a:solidFill>
              </a:rPr>
              <a:t>Explain </a:t>
            </a:r>
            <a:r>
              <a:rPr lang="en-US" sz="1400" dirty="0">
                <a:solidFill>
                  <a:schemeClr val="bg1"/>
                </a:solidFill>
              </a:rPr>
              <a:t>the differences between elastic and inelastic collisions</a:t>
            </a:r>
            <a:r>
              <a:rPr lang="en-US" sz="1400" dirty="0" smtClean="0">
                <a:solidFill>
                  <a:schemeClr val="bg1"/>
                </a:solidFill>
              </a:rPr>
              <a:t>.</a:t>
            </a:r>
            <a:r>
              <a:rPr lang="en-GB" sz="1400" dirty="0" smtClean="0">
                <a:solidFill>
                  <a:schemeClr val="bg1"/>
                </a:solidFill>
              </a:rPr>
              <a:t> </a:t>
            </a:r>
            <a:endParaRPr lang="en-GB" sz="1400" dirty="0">
              <a:solidFill>
                <a:schemeClr val="bg1"/>
              </a:solidFill>
            </a:endParaRPr>
          </a:p>
        </p:txBody>
      </p:sp>
    </p:spTree>
    <p:extLst>
      <p:ext uri="{BB962C8B-B14F-4D97-AF65-F5344CB8AC3E}">
        <p14:creationId xmlns:p14="http://schemas.microsoft.com/office/powerpoint/2010/main" val="183042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 calcmode="lin" valueType="num">
                                      <p:cBhvr additive="base">
                                        <p:cTn id="13"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 calcmode="lin" valueType="num">
                                      <p:cBhvr additive="base">
                                        <p:cTn id="19"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6" end="6"/>
                                            </p:txEl>
                                          </p:spTgt>
                                        </p:tgtEl>
                                        <p:attrNameLst>
                                          <p:attrName>style.visibility</p:attrName>
                                        </p:attrNameLst>
                                      </p:cBhvr>
                                      <p:to>
                                        <p:strVal val="visible"/>
                                      </p:to>
                                    </p:set>
                                    <p:anim calcmode="lin" valueType="num">
                                      <p:cBhvr additive="base">
                                        <p:cTn id="25"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5" y="476672"/>
            <a:ext cx="8713787" cy="1008112"/>
          </a:xfrm>
        </p:spPr>
        <p:txBody>
          <a:bodyPr>
            <a:normAutofit/>
          </a:bodyPr>
          <a:lstStyle/>
          <a:p>
            <a:pPr eaLnBrk="1" hangingPunct="1"/>
            <a:r>
              <a:rPr lang="en-GB" altLang="en-US" sz="4000" b="1" dirty="0" smtClean="0">
                <a:latin typeface="Calibri" panose="020F0502020204030204" pitchFamily="34" charset="0"/>
              </a:rPr>
              <a:t>Elastic and Inelastic collisions</a:t>
            </a:r>
          </a:p>
        </p:txBody>
      </p:sp>
      <p:sp>
        <p:nvSpPr>
          <p:cNvPr id="11267" name="Rectangle 3"/>
          <p:cNvSpPr>
            <a:spLocks noGrp="1" noChangeArrowheads="1"/>
          </p:cNvSpPr>
          <p:nvPr>
            <p:ph type="body" idx="1"/>
          </p:nvPr>
        </p:nvSpPr>
        <p:spPr>
          <a:xfrm>
            <a:off x="323529" y="1628800"/>
            <a:ext cx="5688632" cy="5112568"/>
          </a:xfrm>
        </p:spPr>
        <p:txBody>
          <a:bodyPr>
            <a:normAutofit/>
          </a:bodyPr>
          <a:lstStyle/>
          <a:p>
            <a:pPr>
              <a:lnSpc>
                <a:spcPct val="80000"/>
              </a:lnSpc>
            </a:pPr>
            <a:r>
              <a:rPr lang="en-US" altLang="en-US" sz="2400" dirty="0">
                <a:latin typeface="Calibri" panose="020F0502020204030204" pitchFamily="34" charset="0"/>
              </a:rPr>
              <a:t>We know that, if there is no external force, momentum is conserved</a:t>
            </a:r>
          </a:p>
          <a:p>
            <a:pPr>
              <a:lnSpc>
                <a:spcPct val="80000"/>
              </a:lnSpc>
            </a:pPr>
            <a:r>
              <a:rPr lang="en-US" altLang="en-US" sz="2400" dirty="0">
                <a:latin typeface="Calibri" panose="020F0502020204030204" pitchFamily="34" charset="0"/>
              </a:rPr>
              <a:t>Energy can be different – the total energy is conserved, but the kinetic energy might not be:</a:t>
            </a:r>
          </a:p>
          <a:p>
            <a:pPr>
              <a:lnSpc>
                <a:spcPct val="80000"/>
              </a:lnSpc>
            </a:pPr>
            <a:endParaRPr lang="en-US" altLang="en-US" sz="2400" dirty="0">
              <a:latin typeface="Calibri" panose="020F0502020204030204" pitchFamily="34" charset="0"/>
            </a:endParaRPr>
          </a:p>
          <a:p>
            <a:pPr>
              <a:lnSpc>
                <a:spcPct val="80000"/>
              </a:lnSpc>
            </a:pPr>
            <a:r>
              <a:rPr lang="en-US" altLang="en-US" sz="2400" dirty="0">
                <a:latin typeface="Calibri" panose="020F0502020204030204" pitchFamily="34" charset="0"/>
              </a:rPr>
              <a:t>An elastic collision is one where there is no loss of kinetic energy</a:t>
            </a:r>
          </a:p>
          <a:p>
            <a:pPr marL="109728" indent="0">
              <a:lnSpc>
                <a:spcPct val="80000"/>
              </a:lnSpc>
              <a:buNone/>
            </a:pPr>
            <a:r>
              <a:rPr lang="en-US" altLang="en-US" sz="2400" i="1" dirty="0" smtClean="0">
                <a:solidFill>
                  <a:srgbClr val="7030A0"/>
                </a:solidFill>
                <a:latin typeface="Calibri" panose="020F0502020204030204" pitchFamily="34" charset="0"/>
              </a:rPr>
              <a:t>i.e</a:t>
            </a:r>
            <a:r>
              <a:rPr lang="en-US" altLang="en-US" sz="2400" i="1" dirty="0">
                <a:solidFill>
                  <a:srgbClr val="7030A0"/>
                </a:solidFill>
                <a:latin typeface="Calibri" panose="020F0502020204030204" pitchFamily="34" charset="0"/>
              </a:rPr>
              <a:t>. total kinetic energy before collision = total kinetic energy after collision</a:t>
            </a:r>
          </a:p>
          <a:p>
            <a:pPr>
              <a:lnSpc>
                <a:spcPct val="80000"/>
              </a:lnSpc>
            </a:pPr>
            <a:r>
              <a:rPr lang="en-US" altLang="en-US" sz="2400" dirty="0" smtClean="0">
                <a:latin typeface="Calibri" panose="020F0502020204030204" pitchFamily="34" charset="0"/>
              </a:rPr>
              <a:t>An </a:t>
            </a:r>
            <a:r>
              <a:rPr lang="en-US" altLang="en-US" sz="2400" dirty="0">
                <a:latin typeface="Calibri" panose="020F0502020204030204" pitchFamily="34" charset="0"/>
              </a:rPr>
              <a:t>inelastic collision is where the colliding objects move apart, and have less kinetic energy after the collision than before</a:t>
            </a:r>
          </a:p>
          <a:p>
            <a:pPr marL="109728" indent="0">
              <a:lnSpc>
                <a:spcPct val="80000"/>
              </a:lnSpc>
              <a:buNone/>
            </a:pPr>
            <a:r>
              <a:rPr lang="en-US" altLang="en-US" sz="2400" i="1" dirty="0">
                <a:solidFill>
                  <a:srgbClr val="7030A0"/>
                </a:solidFill>
                <a:latin typeface="Calibri" panose="020F0502020204030204" pitchFamily="34" charset="0"/>
              </a:rPr>
              <a:t>i.e. total kinetic energy before collision &gt; total kinetic energy after </a:t>
            </a:r>
            <a:r>
              <a:rPr lang="en-US" altLang="en-US" sz="2400" i="1" dirty="0" smtClean="0">
                <a:solidFill>
                  <a:srgbClr val="7030A0"/>
                </a:solidFill>
                <a:latin typeface="Calibri" panose="020F0502020204030204" pitchFamily="34" charset="0"/>
              </a:rPr>
              <a:t>collision</a:t>
            </a:r>
            <a:endParaRPr lang="en-US" altLang="en-US" sz="2400" i="1" dirty="0">
              <a:solidFill>
                <a:srgbClr val="7030A0"/>
              </a:solidFill>
              <a:latin typeface="Calibri" panose="020F0502020204030204" pitchFamily="34" charset="0"/>
            </a:endParaRPr>
          </a:p>
        </p:txBody>
      </p:sp>
      <p:sp>
        <p:nvSpPr>
          <p:cNvPr id="5" name="Rectangle 4"/>
          <p:cNvSpPr/>
          <p:nvPr/>
        </p:nvSpPr>
        <p:spPr>
          <a:xfrm>
            <a:off x="0" y="-1"/>
            <a:ext cx="9108504" cy="307777"/>
          </a:xfrm>
          <a:prstGeom prst="rect">
            <a:avLst/>
          </a:prstGeom>
        </p:spPr>
        <p:txBody>
          <a:bodyPr wrap="square">
            <a:spAutoFit/>
          </a:bodyPr>
          <a:lstStyle/>
          <a:p>
            <a:r>
              <a:rPr lang="en-GB" sz="1400" dirty="0" smtClean="0">
                <a:solidFill>
                  <a:schemeClr val="bg1"/>
                </a:solidFill>
              </a:rPr>
              <a:t>LO: </a:t>
            </a:r>
            <a:r>
              <a:rPr lang="en-US" sz="1400" dirty="0" smtClean="0">
                <a:solidFill>
                  <a:schemeClr val="bg1"/>
                </a:solidFill>
              </a:rPr>
              <a:t>Explain </a:t>
            </a:r>
            <a:r>
              <a:rPr lang="en-US" sz="1400" dirty="0">
                <a:solidFill>
                  <a:schemeClr val="bg1"/>
                </a:solidFill>
              </a:rPr>
              <a:t>the differences between elastic and inelastic collisions</a:t>
            </a:r>
            <a:r>
              <a:rPr lang="en-US" sz="1400" dirty="0" smtClean="0">
                <a:solidFill>
                  <a:schemeClr val="bg1"/>
                </a:solidFill>
              </a:rPr>
              <a:t>.</a:t>
            </a:r>
            <a:r>
              <a:rPr lang="en-GB" sz="1400" dirty="0" smtClean="0">
                <a:solidFill>
                  <a:schemeClr val="bg1"/>
                </a:solidFill>
              </a:rPr>
              <a:t> </a:t>
            </a:r>
            <a:endParaRPr lang="en-GB" sz="1400" dirty="0">
              <a:solidFill>
                <a:schemeClr val="bg1"/>
              </a:solidFill>
            </a:endParaRPr>
          </a:p>
        </p:txBody>
      </p:sp>
      <p:sp>
        <p:nvSpPr>
          <p:cNvPr id="2" name="Oval 1"/>
          <p:cNvSpPr/>
          <p:nvPr/>
        </p:nvSpPr>
        <p:spPr>
          <a:xfrm>
            <a:off x="7020272" y="1340768"/>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Arrow Connector 3"/>
          <p:cNvCxnSpPr>
            <a:stCxn id="2" idx="4"/>
          </p:cNvCxnSpPr>
          <p:nvPr/>
        </p:nvCxnSpPr>
        <p:spPr>
          <a:xfrm>
            <a:off x="7560332" y="2420888"/>
            <a:ext cx="36004" cy="38884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flipV="1">
            <a:off x="7812360" y="2852936"/>
            <a:ext cx="0" cy="345638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0" name="TextBox 9"/>
          <p:cNvSpPr txBox="1"/>
          <p:nvPr/>
        </p:nvSpPr>
        <p:spPr>
          <a:xfrm>
            <a:off x="6156176" y="3347274"/>
            <a:ext cx="2880319"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latin typeface="Calibri" panose="020F0502020204030204" pitchFamily="34" charset="0"/>
              </a:rPr>
              <a:t>What would be different about the height this ball reached when it bounced if the collision was elastic or inelastic?</a:t>
            </a:r>
            <a:endParaRPr lang="en-GB" dirty="0">
              <a:latin typeface="Calibri" panose="020F0502020204030204" pitchFamily="34" charset="0"/>
            </a:endParaRPr>
          </a:p>
        </p:txBody>
      </p:sp>
    </p:spTree>
    <p:extLst>
      <p:ext uri="{BB962C8B-B14F-4D97-AF65-F5344CB8AC3E}">
        <p14:creationId xmlns:p14="http://schemas.microsoft.com/office/powerpoint/2010/main" val="3723319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 calcmode="lin" valueType="num">
                                      <p:cBhvr additive="base">
                                        <p:cTn id="19"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anim calcmode="lin" valueType="num">
                                      <p:cBhvr additive="base">
                                        <p:cTn id="25"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5" end="5"/>
                                            </p:txEl>
                                          </p:spTgt>
                                        </p:tgtEl>
                                        <p:attrNameLst>
                                          <p:attrName>style.visibility</p:attrName>
                                        </p:attrNameLst>
                                      </p:cBhvr>
                                      <p:to>
                                        <p:strVal val="visible"/>
                                      </p:to>
                                    </p:set>
                                    <p:anim calcmode="lin" valueType="num">
                                      <p:cBhvr additive="base">
                                        <p:cTn id="31"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 calcmode="lin" valueType="num">
                                      <p:cBhvr additive="base">
                                        <p:cTn id="37"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par>
                          <p:cTn id="48" fill="hold">
                            <p:stCondLst>
                              <p:cond delay="1000"/>
                            </p:stCondLst>
                            <p:childTnLst>
                              <p:par>
                                <p:cTn id="49" presetID="22" presetClass="entr" presetSubtype="4"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00"/>
                                        <p:tgtEl>
                                          <p:spTgt spid="8"/>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P spid="2" grpId="0" animBg="1"/>
      <p:bldP spid="10"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5" y="476672"/>
            <a:ext cx="8713787" cy="1008112"/>
          </a:xfrm>
        </p:spPr>
        <p:txBody>
          <a:bodyPr>
            <a:normAutofit/>
          </a:bodyPr>
          <a:lstStyle/>
          <a:p>
            <a:pPr eaLnBrk="1" hangingPunct="1"/>
            <a:r>
              <a:rPr lang="en-GB" altLang="en-US" sz="4000" b="1" dirty="0" smtClean="0">
                <a:latin typeface="Calibri" panose="020F0502020204030204" pitchFamily="34" charset="0"/>
              </a:rPr>
              <a:t>Using a ratio of heights…</a:t>
            </a:r>
          </a:p>
        </p:txBody>
      </p:sp>
      <p:sp>
        <p:nvSpPr>
          <p:cNvPr id="11267" name="Rectangle 3"/>
          <p:cNvSpPr>
            <a:spLocks noGrp="1" noChangeArrowheads="1"/>
          </p:cNvSpPr>
          <p:nvPr>
            <p:ph type="body" idx="1"/>
          </p:nvPr>
        </p:nvSpPr>
        <p:spPr>
          <a:xfrm>
            <a:off x="323528" y="1628800"/>
            <a:ext cx="8569325" cy="4896544"/>
          </a:xfrm>
        </p:spPr>
        <p:txBody>
          <a:bodyPr>
            <a:normAutofit lnSpcReduction="10000"/>
          </a:bodyPr>
          <a:lstStyle/>
          <a:p>
            <a:pPr>
              <a:lnSpc>
                <a:spcPct val="80000"/>
              </a:lnSpc>
            </a:pPr>
            <a:r>
              <a:rPr lang="en-US" altLang="en-US" sz="2400" dirty="0">
                <a:latin typeface="Calibri" panose="020F0502020204030204" pitchFamily="34" charset="0"/>
              </a:rPr>
              <a:t>When things are falling and bouncing, we can work out how much kinetic energy is recovered using a ratio of heights reached</a:t>
            </a:r>
          </a:p>
          <a:p>
            <a:pPr>
              <a:lnSpc>
                <a:spcPct val="80000"/>
              </a:lnSpc>
            </a:pPr>
            <a:endParaRPr lang="en-US" altLang="en-US" sz="2400" dirty="0">
              <a:latin typeface="Calibri" panose="020F0502020204030204" pitchFamily="34" charset="0"/>
            </a:endParaRPr>
          </a:p>
          <a:p>
            <a:pPr>
              <a:lnSpc>
                <a:spcPct val="80000"/>
              </a:lnSpc>
            </a:pPr>
            <a:r>
              <a:rPr lang="en-US" altLang="en-US" sz="2400" dirty="0">
                <a:latin typeface="Calibri" panose="020F0502020204030204" pitchFamily="34" charset="0"/>
              </a:rPr>
              <a:t>If a ball with mass m falls from a height H above the floor and rebounds to height h:</a:t>
            </a:r>
          </a:p>
          <a:p>
            <a:pPr>
              <a:lnSpc>
                <a:spcPct val="80000"/>
              </a:lnSpc>
            </a:pPr>
            <a:endParaRPr lang="en-US" altLang="en-US" sz="2400" dirty="0">
              <a:latin typeface="Calibri" panose="020F0502020204030204" pitchFamily="34" charset="0"/>
            </a:endParaRPr>
          </a:p>
          <a:p>
            <a:pPr>
              <a:lnSpc>
                <a:spcPct val="80000"/>
              </a:lnSpc>
            </a:pPr>
            <a:r>
              <a:rPr lang="en-US" altLang="en-US" sz="2400" dirty="0">
                <a:latin typeface="Calibri" panose="020F0502020204030204" pitchFamily="34" charset="0"/>
              </a:rPr>
              <a:t>Loss of potential energy (</a:t>
            </a:r>
            <a:r>
              <a:rPr lang="en-US" altLang="en-US" sz="2400" dirty="0" err="1">
                <a:latin typeface="Calibri" panose="020F0502020204030204" pitchFamily="34" charset="0"/>
              </a:rPr>
              <a:t>mgH</a:t>
            </a:r>
            <a:r>
              <a:rPr lang="en-US" altLang="en-US" sz="2400" dirty="0">
                <a:latin typeface="Calibri" panose="020F0502020204030204" pitchFamily="34" charset="0"/>
              </a:rPr>
              <a:t>) = kinetic energy immediately before impact</a:t>
            </a:r>
          </a:p>
          <a:p>
            <a:pPr>
              <a:lnSpc>
                <a:spcPct val="80000"/>
              </a:lnSpc>
            </a:pPr>
            <a:r>
              <a:rPr lang="en-US" altLang="en-US" sz="2400" dirty="0">
                <a:latin typeface="Calibri" panose="020F0502020204030204" pitchFamily="34" charset="0"/>
              </a:rPr>
              <a:t>Gain of potential energy through height h (</a:t>
            </a:r>
            <a:r>
              <a:rPr lang="en-US" altLang="en-US" sz="2400" dirty="0" err="1">
                <a:latin typeface="Calibri" panose="020F0502020204030204" pitchFamily="34" charset="0"/>
              </a:rPr>
              <a:t>mgh</a:t>
            </a:r>
            <a:r>
              <a:rPr lang="en-US" altLang="en-US" sz="2400" dirty="0">
                <a:latin typeface="Calibri" panose="020F0502020204030204" pitchFamily="34" charset="0"/>
              </a:rPr>
              <a:t>) = kinetic energy immediately after impact</a:t>
            </a:r>
          </a:p>
          <a:p>
            <a:pPr>
              <a:lnSpc>
                <a:spcPct val="80000"/>
              </a:lnSpc>
            </a:pPr>
            <a:endParaRPr lang="en-US" altLang="en-US" sz="2400" dirty="0">
              <a:latin typeface="Calibri" panose="020F0502020204030204" pitchFamily="34" charset="0"/>
            </a:endParaRPr>
          </a:p>
          <a:p>
            <a:pPr>
              <a:lnSpc>
                <a:spcPct val="80000"/>
              </a:lnSpc>
            </a:pPr>
            <a:r>
              <a:rPr lang="en-US" altLang="en-US" sz="2400" dirty="0">
                <a:latin typeface="Calibri" panose="020F0502020204030204" pitchFamily="34" charset="0"/>
              </a:rPr>
              <a:t>The ration h/H tells you how much kinetic energy is recovered after the collision. If it doesn’t bounce at all, h will be zero and the collision is completely inelastic. If </a:t>
            </a:r>
            <a:r>
              <a:rPr lang="en-US" altLang="en-US" sz="2400" dirty="0" smtClean="0">
                <a:latin typeface="Calibri" panose="020F0502020204030204" pitchFamily="34" charset="0"/>
              </a:rPr>
              <a:t>the object </a:t>
            </a:r>
            <a:r>
              <a:rPr lang="en-US" altLang="en-US" sz="2400" dirty="0">
                <a:latin typeface="Calibri" panose="020F0502020204030204" pitchFamily="34" charset="0"/>
              </a:rPr>
              <a:t>gets to the same height, the ratio will be 1, so the kinetic energy is completely conserved and the collision is elastic!</a:t>
            </a:r>
          </a:p>
          <a:p>
            <a:pPr eaLnBrk="1" hangingPunct="1">
              <a:lnSpc>
                <a:spcPct val="80000"/>
              </a:lnSpc>
            </a:pPr>
            <a:endParaRPr lang="el-GR" altLang="en-US" sz="2400" dirty="0" smtClean="0">
              <a:latin typeface="Calibri" panose="020F0502020204030204" pitchFamily="34" charset="0"/>
            </a:endParaRPr>
          </a:p>
        </p:txBody>
      </p:sp>
      <p:sp>
        <p:nvSpPr>
          <p:cNvPr id="5" name="Rectangle 4"/>
          <p:cNvSpPr/>
          <p:nvPr/>
        </p:nvSpPr>
        <p:spPr>
          <a:xfrm>
            <a:off x="0" y="-1"/>
            <a:ext cx="9108504" cy="307777"/>
          </a:xfrm>
          <a:prstGeom prst="rect">
            <a:avLst/>
          </a:prstGeom>
        </p:spPr>
        <p:txBody>
          <a:bodyPr wrap="square">
            <a:spAutoFit/>
          </a:bodyPr>
          <a:lstStyle/>
          <a:p>
            <a:r>
              <a:rPr lang="en-GB" sz="1400" dirty="0" smtClean="0">
                <a:solidFill>
                  <a:schemeClr val="bg1"/>
                </a:solidFill>
              </a:rPr>
              <a:t>LO: </a:t>
            </a:r>
            <a:r>
              <a:rPr lang="en-US" sz="1400" dirty="0" smtClean="0">
                <a:solidFill>
                  <a:schemeClr val="bg1"/>
                </a:solidFill>
              </a:rPr>
              <a:t>Explain </a:t>
            </a:r>
            <a:r>
              <a:rPr lang="en-US" sz="1400" dirty="0">
                <a:solidFill>
                  <a:schemeClr val="bg1"/>
                </a:solidFill>
              </a:rPr>
              <a:t>the differences between elastic and inelastic collisions</a:t>
            </a:r>
            <a:r>
              <a:rPr lang="en-US" sz="1400" dirty="0" smtClean="0">
                <a:solidFill>
                  <a:schemeClr val="bg1"/>
                </a:solidFill>
              </a:rPr>
              <a:t>.</a:t>
            </a:r>
            <a:r>
              <a:rPr lang="en-GB" sz="1400" dirty="0" smtClean="0">
                <a:solidFill>
                  <a:schemeClr val="bg1"/>
                </a:solidFill>
              </a:rPr>
              <a:t> </a:t>
            </a:r>
            <a:endParaRPr lang="en-GB" sz="1400" dirty="0">
              <a:solidFill>
                <a:schemeClr val="bg1"/>
              </a:solidFill>
            </a:endParaRPr>
          </a:p>
        </p:txBody>
      </p:sp>
    </p:spTree>
    <p:extLst>
      <p:ext uri="{BB962C8B-B14F-4D97-AF65-F5344CB8AC3E}">
        <p14:creationId xmlns:p14="http://schemas.microsoft.com/office/powerpoint/2010/main" val="379585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 calcmode="lin" valueType="num">
                                      <p:cBhvr additive="base">
                                        <p:cTn id="13"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 calcmode="lin" valueType="num">
                                      <p:cBhvr additive="base">
                                        <p:cTn id="19"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5" end="5"/>
                                            </p:txEl>
                                          </p:spTgt>
                                        </p:tgtEl>
                                        <p:attrNameLst>
                                          <p:attrName>style.visibility</p:attrName>
                                        </p:attrNameLst>
                                      </p:cBhvr>
                                      <p:to>
                                        <p:strVal val="visible"/>
                                      </p:to>
                                    </p:set>
                                    <p:anim calcmode="lin" valueType="num">
                                      <p:cBhvr additive="base">
                                        <p:cTn id="25"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7" end="7"/>
                                            </p:txEl>
                                          </p:spTgt>
                                        </p:tgtEl>
                                        <p:attrNameLst>
                                          <p:attrName>style.visibility</p:attrName>
                                        </p:attrNameLst>
                                      </p:cBhvr>
                                      <p:to>
                                        <p:strVal val="visible"/>
                                      </p:to>
                                    </p:set>
                                    <p:anim calcmode="lin" valueType="num">
                                      <p:cBhvr additive="base">
                                        <p:cTn id="31"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5" y="476672"/>
            <a:ext cx="8713787" cy="1008112"/>
          </a:xfrm>
        </p:spPr>
        <p:txBody>
          <a:bodyPr>
            <a:normAutofit/>
          </a:bodyPr>
          <a:lstStyle/>
          <a:p>
            <a:pPr eaLnBrk="1" hangingPunct="1"/>
            <a:r>
              <a:rPr lang="en-GB" altLang="en-US" sz="4000" b="1" dirty="0" smtClean="0">
                <a:latin typeface="Calibri" panose="020F0502020204030204" pitchFamily="34" charset="0"/>
              </a:rPr>
              <a:t>Example question</a:t>
            </a:r>
          </a:p>
        </p:txBody>
      </p:sp>
      <p:sp>
        <p:nvSpPr>
          <p:cNvPr id="11267" name="Rectangle 3"/>
          <p:cNvSpPr>
            <a:spLocks noGrp="1" noChangeArrowheads="1"/>
          </p:cNvSpPr>
          <p:nvPr>
            <p:ph type="body" idx="1"/>
          </p:nvPr>
        </p:nvSpPr>
        <p:spPr>
          <a:xfrm>
            <a:off x="323528" y="1340768"/>
            <a:ext cx="8569325" cy="5517232"/>
          </a:xfrm>
        </p:spPr>
        <p:txBody>
          <a:bodyPr>
            <a:normAutofit fontScale="92500" lnSpcReduction="10000"/>
          </a:bodyPr>
          <a:lstStyle/>
          <a:p>
            <a:pPr eaLnBrk="1" hangingPunct="1">
              <a:lnSpc>
                <a:spcPct val="80000"/>
              </a:lnSpc>
            </a:pPr>
            <a:r>
              <a:rPr lang="en-GB" altLang="en-US" sz="2400" dirty="0" smtClean="0">
                <a:latin typeface="Calibri" panose="020F0502020204030204" pitchFamily="34" charset="0"/>
              </a:rPr>
              <a:t>For questions on elastic and inelastic collisions, you need to use the principle of conservation of momentum as well as conservation of energy…</a:t>
            </a:r>
          </a:p>
          <a:p>
            <a:pPr marL="109728" indent="0" eaLnBrk="1" hangingPunct="1">
              <a:lnSpc>
                <a:spcPct val="80000"/>
              </a:lnSpc>
              <a:buNone/>
            </a:pPr>
            <a:endParaRPr lang="en-GB" altLang="en-US" sz="2400" dirty="0">
              <a:latin typeface="Calibri" panose="020F0502020204030204" pitchFamily="34" charset="0"/>
            </a:endParaRPr>
          </a:p>
          <a:p>
            <a:pPr marL="109728" indent="0">
              <a:lnSpc>
                <a:spcPct val="80000"/>
              </a:lnSpc>
              <a:buNone/>
            </a:pPr>
            <a:r>
              <a:rPr lang="en-US" altLang="en-US" sz="2400" dirty="0">
                <a:latin typeface="Calibri" panose="020F0502020204030204" pitchFamily="34" charset="0"/>
              </a:rPr>
              <a:t>Remember: KE = ½ mv</a:t>
            </a:r>
            <a:r>
              <a:rPr lang="en-US" altLang="en-US" sz="2400" baseline="30000" dirty="0">
                <a:latin typeface="Calibri" panose="020F0502020204030204" pitchFamily="34" charset="0"/>
              </a:rPr>
              <a:t>2</a:t>
            </a:r>
          </a:p>
          <a:p>
            <a:pPr marL="109728" indent="0">
              <a:lnSpc>
                <a:spcPct val="80000"/>
              </a:lnSpc>
              <a:buNone/>
            </a:pPr>
            <a:endParaRPr lang="en-US" altLang="en-US" sz="2400" dirty="0">
              <a:latin typeface="Calibri" panose="020F0502020204030204" pitchFamily="34" charset="0"/>
            </a:endParaRPr>
          </a:p>
          <a:p>
            <a:pPr marL="109728" indent="0">
              <a:lnSpc>
                <a:spcPct val="80000"/>
              </a:lnSpc>
              <a:buNone/>
            </a:pPr>
            <a:r>
              <a:rPr lang="en-US" altLang="en-US" sz="2400" dirty="0">
                <a:latin typeface="Calibri" panose="020F0502020204030204" pitchFamily="34" charset="0"/>
              </a:rPr>
              <a:t>A gas molecule of mas 2.0 x 10</a:t>
            </a:r>
            <a:r>
              <a:rPr lang="en-US" altLang="en-US" sz="2400" baseline="30000" dirty="0">
                <a:latin typeface="Calibri" panose="020F0502020204030204" pitchFamily="34" charset="0"/>
              </a:rPr>
              <a:t>-26</a:t>
            </a:r>
            <a:r>
              <a:rPr lang="en-US" altLang="en-US" sz="2400" dirty="0">
                <a:latin typeface="Calibri" panose="020F0502020204030204" pitchFamily="34" charset="0"/>
              </a:rPr>
              <a:t> kg moving at 600 ms</a:t>
            </a:r>
            <a:r>
              <a:rPr lang="en-US" altLang="en-US" sz="2400" baseline="30000" dirty="0">
                <a:latin typeface="Calibri" panose="020F0502020204030204" pitchFamily="34" charset="0"/>
              </a:rPr>
              <a:t>-1</a:t>
            </a:r>
            <a:r>
              <a:rPr lang="en-US" altLang="en-US" sz="2400" dirty="0">
                <a:latin typeface="Calibri" panose="020F0502020204030204" pitchFamily="34" charset="0"/>
              </a:rPr>
              <a:t> collides with a stationary molecule of mass 10 x 10</a:t>
            </a:r>
            <a:r>
              <a:rPr lang="en-US" altLang="en-US" sz="2400" baseline="30000" dirty="0">
                <a:latin typeface="Calibri" panose="020F0502020204030204" pitchFamily="34" charset="0"/>
              </a:rPr>
              <a:t>-26</a:t>
            </a:r>
            <a:r>
              <a:rPr lang="en-US" altLang="en-US" sz="2400" dirty="0">
                <a:latin typeface="Calibri" panose="020F0502020204030204" pitchFamily="34" charset="0"/>
              </a:rPr>
              <a:t> kg. The first molecule rebounds at 400ms</a:t>
            </a:r>
            <a:r>
              <a:rPr lang="en-US" altLang="en-US" sz="2400" baseline="30000" dirty="0">
                <a:latin typeface="Calibri" panose="020F0502020204030204" pitchFamily="34" charset="0"/>
              </a:rPr>
              <a:t>-1</a:t>
            </a:r>
            <a:r>
              <a:rPr lang="en-US" altLang="en-US" sz="2400" dirty="0">
                <a:latin typeface="Calibri" panose="020F0502020204030204" pitchFamily="34" charset="0"/>
              </a:rPr>
              <a:t>. Is this collision elastic or inelastic?</a:t>
            </a:r>
          </a:p>
          <a:p>
            <a:pPr marL="109728" indent="0">
              <a:lnSpc>
                <a:spcPct val="80000"/>
              </a:lnSpc>
              <a:buNone/>
            </a:pPr>
            <a:endParaRPr lang="en-US" altLang="en-US" sz="2400" dirty="0">
              <a:latin typeface="Calibri" panose="020F0502020204030204" pitchFamily="34" charset="0"/>
            </a:endParaRPr>
          </a:p>
          <a:p>
            <a:pPr marL="109728" indent="0">
              <a:lnSpc>
                <a:spcPct val="80000"/>
              </a:lnSpc>
              <a:buNone/>
            </a:pPr>
            <a:r>
              <a:rPr lang="en-US" altLang="en-US" sz="2400" i="1" u="sng" dirty="0">
                <a:solidFill>
                  <a:srgbClr val="7030A0"/>
                </a:solidFill>
                <a:latin typeface="Calibri" panose="020F0502020204030204" pitchFamily="34" charset="0"/>
              </a:rPr>
              <a:t>Answer</a:t>
            </a:r>
          </a:p>
          <a:p>
            <a:pPr marL="109728" indent="0">
              <a:lnSpc>
                <a:spcPct val="80000"/>
              </a:lnSpc>
              <a:buNone/>
            </a:pPr>
            <a:r>
              <a:rPr lang="en-US" altLang="en-US" sz="2400" i="1" dirty="0">
                <a:solidFill>
                  <a:srgbClr val="7030A0"/>
                </a:solidFill>
                <a:latin typeface="Calibri" panose="020F0502020204030204" pitchFamily="34" charset="0"/>
              </a:rPr>
              <a:t>Total momentum before = total momentum after collision</a:t>
            </a:r>
          </a:p>
          <a:p>
            <a:pPr marL="109728" indent="0">
              <a:lnSpc>
                <a:spcPct val="80000"/>
              </a:lnSpc>
              <a:buNone/>
            </a:pPr>
            <a:r>
              <a:rPr lang="en-US" altLang="en-US" sz="2400" i="1" dirty="0">
                <a:solidFill>
                  <a:srgbClr val="7030A0"/>
                </a:solidFill>
                <a:latin typeface="Calibri" panose="020F0502020204030204" pitchFamily="34" charset="0"/>
              </a:rPr>
              <a:t>(2.0 x 10</a:t>
            </a:r>
            <a:r>
              <a:rPr lang="en-US" altLang="en-US" sz="2400" i="1" baseline="30000" dirty="0">
                <a:solidFill>
                  <a:srgbClr val="7030A0"/>
                </a:solidFill>
                <a:latin typeface="Calibri" panose="020F0502020204030204" pitchFamily="34" charset="0"/>
              </a:rPr>
              <a:t>-26</a:t>
            </a:r>
            <a:r>
              <a:rPr lang="en-US" altLang="en-US" sz="2400" i="1" dirty="0">
                <a:solidFill>
                  <a:srgbClr val="7030A0"/>
                </a:solidFill>
                <a:latin typeface="Calibri" panose="020F0502020204030204" pitchFamily="34" charset="0"/>
              </a:rPr>
              <a:t> x 600) = (2.0 x 10</a:t>
            </a:r>
            <a:r>
              <a:rPr lang="en-US" altLang="en-US" sz="2400" i="1" baseline="30000" dirty="0">
                <a:solidFill>
                  <a:srgbClr val="7030A0"/>
                </a:solidFill>
                <a:latin typeface="Calibri" panose="020F0502020204030204" pitchFamily="34" charset="0"/>
              </a:rPr>
              <a:t>-26</a:t>
            </a:r>
            <a:r>
              <a:rPr lang="en-US" altLang="en-US" sz="2400" i="1" dirty="0">
                <a:solidFill>
                  <a:srgbClr val="7030A0"/>
                </a:solidFill>
                <a:latin typeface="Calibri" panose="020F0502020204030204" pitchFamily="34" charset="0"/>
              </a:rPr>
              <a:t> x -400) + (10 x 10</a:t>
            </a:r>
            <a:r>
              <a:rPr lang="en-US" altLang="en-US" sz="2400" i="1" baseline="30000" dirty="0">
                <a:solidFill>
                  <a:srgbClr val="7030A0"/>
                </a:solidFill>
                <a:latin typeface="Calibri" panose="020F0502020204030204" pitchFamily="34" charset="0"/>
              </a:rPr>
              <a:t>-26</a:t>
            </a:r>
            <a:r>
              <a:rPr lang="en-US" altLang="en-US" sz="2400" i="1" dirty="0">
                <a:solidFill>
                  <a:srgbClr val="7030A0"/>
                </a:solidFill>
                <a:latin typeface="Calibri" panose="020F0502020204030204" pitchFamily="34" charset="0"/>
              </a:rPr>
              <a:t> x v)</a:t>
            </a:r>
          </a:p>
          <a:p>
            <a:pPr marL="109728" indent="0">
              <a:lnSpc>
                <a:spcPct val="80000"/>
              </a:lnSpc>
              <a:buNone/>
            </a:pPr>
            <a:r>
              <a:rPr lang="en-US" altLang="en-US" sz="2400" i="1" dirty="0">
                <a:solidFill>
                  <a:srgbClr val="7030A0"/>
                </a:solidFill>
                <a:latin typeface="Calibri" panose="020F0502020204030204" pitchFamily="34" charset="0"/>
              </a:rPr>
              <a:t>1200 = -800 + (10 x v)</a:t>
            </a:r>
          </a:p>
          <a:p>
            <a:pPr marL="109728" indent="0">
              <a:lnSpc>
                <a:spcPct val="80000"/>
              </a:lnSpc>
              <a:buNone/>
            </a:pPr>
            <a:r>
              <a:rPr lang="en-US" altLang="en-US" sz="2400" i="1" dirty="0">
                <a:solidFill>
                  <a:srgbClr val="7030A0"/>
                </a:solidFill>
                <a:latin typeface="Calibri" panose="020F0502020204030204" pitchFamily="34" charset="0"/>
              </a:rPr>
              <a:t>… v = 2000 / 10 = 200 ms</a:t>
            </a:r>
            <a:r>
              <a:rPr lang="en-US" altLang="en-US" sz="2400" i="1" baseline="30000" dirty="0">
                <a:solidFill>
                  <a:srgbClr val="7030A0"/>
                </a:solidFill>
                <a:latin typeface="Calibri" panose="020F0502020204030204" pitchFamily="34" charset="0"/>
              </a:rPr>
              <a:t>-1</a:t>
            </a:r>
          </a:p>
          <a:p>
            <a:pPr marL="109728" indent="0">
              <a:lnSpc>
                <a:spcPct val="80000"/>
              </a:lnSpc>
              <a:buNone/>
            </a:pPr>
            <a:r>
              <a:rPr lang="en-US" altLang="en-US" sz="2400" i="1" dirty="0">
                <a:solidFill>
                  <a:srgbClr val="7030A0"/>
                </a:solidFill>
                <a:latin typeface="Calibri" panose="020F0502020204030204" pitchFamily="34" charset="0"/>
              </a:rPr>
              <a:t>Total KE before collision = ½ x 2.0 x 10</a:t>
            </a:r>
            <a:r>
              <a:rPr lang="en-US" altLang="en-US" sz="2400" i="1" baseline="30000" dirty="0">
                <a:solidFill>
                  <a:srgbClr val="7030A0"/>
                </a:solidFill>
                <a:latin typeface="Calibri" panose="020F0502020204030204" pitchFamily="34" charset="0"/>
              </a:rPr>
              <a:t>-26</a:t>
            </a:r>
            <a:r>
              <a:rPr lang="en-US" altLang="en-US" sz="2400" i="1" dirty="0">
                <a:solidFill>
                  <a:srgbClr val="7030A0"/>
                </a:solidFill>
                <a:latin typeface="Calibri" panose="020F0502020204030204" pitchFamily="34" charset="0"/>
              </a:rPr>
              <a:t> x 600</a:t>
            </a:r>
            <a:r>
              <a:rPr lang="en-US" altLang="en-US" sz="2400" i="1" baseline="30000" dirty="0">
                <a:solidFill>
                  <a:srgbClr val="7030A0"/>
                </a:solidFill>
                <a:latin typeface="Calibri" panose="020F0502020204030204" pitchFamily="34" charset="0"/>
              </a:rPr>
              <a:t>2</a:t>
            </a:r>
            <a:r>
              <a:rPr lang="en-US" altLang="en-US" sz="2400" i="1" dirty="0">
                <a:solidFill>
                  <a:srgbClr val="7030A0"/>
                </a:solidFill>
                <a:latin typeface="Calibri" panose="020F0502020204030204" pitchFamily="34" charset="0"/>
              </a:rPr>
              <a:t> = 3.6 x 10</a:t>
            </a:r>
            <a:r>
              <a:rPr lang="en-US" altLang="en-US" sz="2400" i="1" baseline="30000" dirty="0">
                <a:solidFill>
                  <a:srgbClr val="7030A0"/>
                </a:solidFill>
                <a:latin typeface="Calibri" panose="020F0502020204030204" pitchFamily="34" charset="0"/>
              </a:rPr>
              <a:t>-21</a:t>
            </a:r>
            <a:r>
              <a:rPr lang="en-US" altLang="en-US" sz="2400" i="1" dirty="0">
                <a:solidFill>
                  <a:srgbClr val="7030A0"/>
                </a:solidFill>
                <a:latin typeface="Calibri" panose="020F0502020204030204" pitchFamily="34" charset="0"/>
              </a:rPr>
              <a:t> J</a:t>
            </a:r>
          </a:p>
          <a:p>
            <a:pPr marL="109728" indent="0">
              <a:lnSpc>
                <a:spcPct val="80000"/>
              </a:lnSpc>
              <a:buNone/>
            </a:pPr>
            <a:r>
              <a:rPr lang="en-US" altLang="en-US" sz="2400" i="1" dirty="0">
                <a:solidFill>
                  <a:srgbClr val="7030A0"/>
                </a:solidFill>
                <a:latin typeface="Calibri" panose="020F0502020204030204" pitchFamily="34" charset="0"/>
              </a:rPr>
              <a:t>Total KE after collision = (½ x 2.0 x 10</a:t>
            </a:r>
            <a:r>
              <a:rPr lang="en-US" altLang="en-US" sz="2400" i="1" baseline="30000" dirty="0">
                <a:solidFill>
                  <a:srgbClr val="7030A0"/>
                </a:solidFill>
                <a:latin typeface="Calibri" panose="020F0502020204030204" pitchFamily="34" charset="0"/>
              </a:rPr>
              <a:t>-26</a:t>
            </a:r>
            <a:r>
              <a:rPr lang="en-US" altLang="en-US" sz="2400" i="1" dirty="0">
                <a:solidFill>
                  <a:srgbClr val="7030A0"/>
                </a:solidFill>
                <a:latin typeface="Calibri" panose="020F0502020204030204" pitchFamily="34" charset="0"/>
              </a:rPr>
              <a:t> x 400</a:t>
            </a:r>
            <a:r>
              <a:rPr lang="en-US" altLang="en-US" sz="2400" i="1" baseline="30000" dirty="0">
                <a:solidFill>
                  <a:srgbClr val="7030A0"/>
                </a:solidFill>
                <a:latin typeface="Calibri" panose="020F0502020204030204" pitchFamily="34" charset="0"/>
              </a:rPr>
              <a:t>2</a:t>
            </a:r>
            <a:r>
              <a:rPr lang="en-US" altLang="en-US" sz="2400" i="1" dirty="0">
                <a:solidFill>
                  <a:srgbClr val="7030A0"/>
                </a:solidFill>
                <a:latin typeface="Calibri" panose="020F0502020204030204" pitchFamily="34" charset="0"/>
              </a:rPr>
              <a:t>) + (½ x 10 x 10</a:t>
            </a:r>
            <a:r>
              <a:rPr lang="en-US" altLang="en-US" sz="2400" i="1" baseline="30000" dirty="0">
                <a:solidFill>
                  <a:srgbClr val="7030A0"/>
                </a:solidFill>
                <a:latin typeface="Calibri" panose="020F0502020204030204" pitchFamily="34" charset="0"/>
              </a:rPr>
              <a:t>-26</a:t>
            </a:r>
            <a:r>
              <a:rPr lang="en-US" altLang="en-US" sz="2400" i="1" dirty="0">
                <a:solidFill>
                  <a:srgbClr val="7030A0"/>
                </a:solidFill>
                <a:latin typeface="Calibri" panose="020F0502020204030204" pitchFamily="34" charset="0"/>
              </a:rPr>
              <a:t> x 200</a:t>
            </a:r>
            <a:r>
              <a:rPr lang="en-US" altLang="en-US" sz="2400" i="1" baseline="30000" dirty="0">
                <a:solidFill>
                  <a:srgbClr val="7030A0"/>
                </a:solidFill>
                <a:latin typeface="Calibri" panose="020F0502020204030204" pitchFamily="34" charset="0"/>
              </a:rPr>
              <a:t>2</a:t>
            </a:r>
            <a:r>
              <a:rPr lang="en-US" altLang="en-US" sz="2400" i="1" dirty="0">
                <a:solidFill>
                  <a:srgbClr val="7030A0"/>
                </a:solidFill>
                <a:latin typeface="Calibri" panose="020F0502020204030204" pitchFamily="34" charset="0"/>
              </a:rPr>
              <a:t>) = 3.6 x </a:t>
            </a:r>
            <a:r>
              <a:rPr lang="en-US" altLang="en-US" sz="2400" i="1" dirty="0" smtClean="0">
                <a:solidFill>
                  <a:srgbClr val="7030A0"/>
                </a:solidFill>
                <a:latin typeface="Calibri" panose="020F0502020204030204" pitchFamily="34" charset="0"/>
              </a:rPr>
              <a:t>10</a:t>
            </a:r>
            <a:r>
              <a:rPr lang="en-US" altLang="en-US" sz="2400" i="1" baseline="30000" dirty="0" smtClean="0">
                <a:solidFill>
                  <a:srgbClr val="7030A0"/>
                </a:solidFill>
                <a:latin typeface="Calibri" panose="020F0502020204030204" pitchFamily="34" charset="0"/>
              </a:rPr>
              <a:t>-21</a:t>
            </a:r>
            <a:r>
              <a:rPr lang="en-US" altLang="en-US" sz="2400" i="1" dirty="0" smtClean="0">
                <a:solidFill>
                  <a:srgbClr val="7030A0"/>
                </a:solidFill>
                <a:latin typeface="Calibri" panose="020F0502020204030204" pitchFamily="34" charset="0"/>
              </a:rPr>
              <a:t> J</a:t>
            </a:r>
            <a:endParaRPr lang="en-US" altLang="en-US" sz="2400" i="1" dirty="0">
              <a:solidFill>
                <a:srgbClr val="7030A0"/>
              </a:solidFill>
              <a:latin typeface="Calibri" panose="020F0502020204030204" pitchFamily="34" charset="0"/>
            </a:endParaRPr>
          </a:p>
          <a:p>
            <a:pPr marL="109728" indent="0">
              <a:lnSpc>
                <a:spcPct val="80000"/>
              </a:lnSpc>
              <a:buNone/>
            </a:pPr>
            <a:r>
              <a:rPr lang="en-US" altLang="en-US" sz="2400" i="1" dirty="0">
                <a:solidFill>
                  <a:srgbClr val="7030A0"/>
                </a:solidFill>
                <a:latin typeface="Calibri" panose="020F0502020204030204" pitchFamily="34" charset="0"/>
              </a:rPr>
              <a:t>As the total energy before and after the collision is the same, the collision is elastic!</a:t>
            </a:r>
          </a:p>
          <a:p>
            <a:pPr marL="109728" indent="0" eaLnBrk="1" hangingPunct="1">
              <a:lnSpc>
                <a:spcPct val="80000"/>
              </a:lnSpc>
              <a:buNone/>
            </a:pPr>
            <a:endParaRPr lang="el-GR" altLang="en-US" sz="2400" dirty="0" smtClean="0">
              <a:latin typeface="Calibri" panose="020F0502020204030204" pitchFamily="34" charset="0"/>
            </a:endParaRPr>
          </a:p>
        </p:txBody>
      </p:sp>
      <p:sp>
        <p:nvSpPr>
          <p:cNvPr id="5" name="Rectangle 4"/>
          <p:cNvSpPr/>
          <p:nvPr/>
        </p:nvSpPr>
        <p:spPr>
          <a:xfrm>
            <a:off x="0" y="-1"/>
            <a:ext cx="9108504" cy="307777"/>
          </a:xfrm>
          <a:prstGeom prst="rect">
            <a:avLst/>
          </a:prstGeom>
        </p:spPr>
        <p:txBody>
          <a:bodyPr wrap="square">
            <a:spAutoFit/>
          </a:bodyPr>
          <a:lstStyle/>
          <a:p>
            <a:r>
              <a:rPr lang="en-GB" sz="1400" dirty="0" smtClean="0">
                <a:solidFill>
                  <a:schemeClr val="bg1"/>
                </a:solidFill>
              </a:rPr>
              <a:t>LO: </a:t>
            </a:r>
            <a:r>
              <a:rPr lang="en-US" sz="1400" dirty="0" smtClean="0">
                <a:solidFill>
                  <a:schemeClr val="bg1"/>
                </a:solidFill>
              </a:rPr>
              <a:t>Explain </a:t>
            </a:r>
            <a:r>
              <a:rPr lang="en-US" sz="1400" dirty="0">
                <a:solidFill>
                  <a:schemeClr val="bg1"/>
                </a:solidFill>
              </a:rPr>
              <a:t>the differences between elastic and inelastic collisions</a:t>
            </a:r>
            <a:r>
              <a:rPr lang="en-US" sz="1400" dirty="0" smtClean="0">
                <a:solidFill>
                  <a:schemeClr val="bg1"/>
                </a:solidFill>
              </a:rPr>
              <a:t>.</a:t>
            </a:r>
            <a:r>
              <a:rPr lang="en-GB" sz="1400" dirty="0" smtClean="0">
                <a:solidFill>
                  <a:schemeClr val="bg1"/>
                </a:solidFill>
              </a:rPr>
              <a:t> </a:t>
            </a:r>
            <a:endParaRPr lang="en-GB" sz="1400" dirty="0">
              <a:solidFill>
                <a:schemeClr val="bg1"/>
              </a:solidFill>
            </a:endParaRPr>
          </a:p>
        </p:txBody>
      </p:sp>
    </p:spTree>
    <p:extLst>
      <p:ext uri="{BB962C8B-B14F-4D97-AF65-F5344CB8AC3E}">
        <p14:creationId xmlns:p14="http://schemas.microsoft.com/office/powerpoint/2010/main" val="1429283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 calcmode="lin" valueType="num">
                                      <p:cBhvr additive="base">
                                        <p:cTn id="13"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 calcmode="lin" valueType="num">
                                      <p:cBhvr additive="base">
                                        <p:cTn id="19"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6" end="6"/>
                                            </p:txEl>
                                          </p:spTgt>
                                        </p:tgtEl>
                                        <p:attrNameLst>
                                          <p:attrName>style.visibility</p:attrName>
                                        </p:attrNameLst>
                                      </p:cBhvr>
                                      <p:to>
                                        <p:strVal val="visible"/>
                                      </p:to>
                                    </p:set>
                                    <p:anim calcmode="lin" valueType="num">
                                      <p:cBhvr additive="base">
                                        <p:cTn id="25"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7" end="7"/>
                                            </p:txEl>
                                          </p:spTgt>
                                        </p:tgtEl>
                                        <p:attrNameLst>
                                          <p:attrName>style.visibility</p:attrName>
                                        </p:attrNameLst>
                                      </p:cBhvr>
                                      <p:to>
                                        <p:strVal val="visible"/>
                                      </p:to>
                                    </p:set>
                                    <p:anim calcmode="lin" valueType="num">
                                      <p:cBhvr additive="base">
                                        <p:cTn id="31"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8" end="8"/>
                                            </p:txEl>
                                          </p:spTgt>
                                        </p:tgtEl>
                                        <p:attrNameLst>
                                          <p:attrName>style.visibility</p:attrName>
                                        </p:attrNameLst>
                                      </p:cBhvr>
                                      <p:to>
                                        <p:strVal val="visible"/>
                                      </p:to>
                                    </p:set>
                                    <p:anim calcmode="lin" valueType="num">
                                      <p:cBhvr additive="base">
                                        <p:cTn id="37"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267">
                                            <p:txEl>
                                              <p:pRg st="9" end="9"/>
                                            </p:txEl>
                                          </p:spTgt>
                                        </p:tgtEl>
                                        <p:attrNameLst>
                                          <p:attrName>style.visibility</p:attrName>
                                        </p:attrNameLst>
                                      </p:cBhvr>
                                      <p:to>
                                        <p:strVal val="visible"/>
                                      </p:to>
                                    </p:set>
                                    <p:anim calcmode="lin" valueType="num">
                                      <p:cBhvr additive="base">
                                        <p:cTn id="43" dur="5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267">
                                            <p:txEl>
                                              <p:pRg st="10" end="10"/>
                                            </p:txEl>
                                          </p:spTgt>
                                        </p:tgtEl>
                                        <p:attrNameLst>
                                          <p:attrName>style.visibility</p:attrName>
                                        </p:attrNameLst>
                                      </p:cBhvr>
                                      <p:to>
                                        <p:strVal val="visible"/>
                                      </p:to>
                                    </p:set>
                                    <p:anim calcmode="lin" valueType="num">
                                      <p:cBhvr additive="base">
                                        <p:cTn id="49" dur="500" fill="hold"/>
                                        <p:tgtEl>
                                          <p:spTgt spid="11267">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267">
                                            <p:txEl>
                                              <p:pRg st="11" end="11"/>
                                            </p:txEl>
                                          </p:spTgt>
                                        </p:tgtEl>
                                        <p:attrNameLst>
                                          <p:attrName>style.visibility</p:attrName>
                                        </p:attrNameLst>
                                      </p:cBhvr>
                                      <p:to>
                                        <p:strVal val="visible"/>
                                      </p:to>
                                    </p:set>
                                    <p:anim calcmode="lin" valueType="num">
                                      <p:cBhvr additive="base">
                                        <p:cTn id="55" dur="500" fill="hold"/>
                                        <p:tgtEl>
                                          <p:spTgt spid="11267">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6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267">
                                            <p:txEl>
                                              <p:pRg st="12" end="12"/>
                                            </p:txEl>
                                          </p:spTgt>
                                        </p:tgtEl>
                                        <p:attrNameLst>
                                          <p:attrName>style.visibility</p:attrName>
                                        </p:attrNameLst>
                                      </p:cBhvr>
                                      <p:to>
                                        <p:strVal val="visible"/>
                                      </p:to>
                                    </p:set>
                                    <p:anim calcmode="lin" valueType="num">
                                      <p:cBhvr additive="base">
                                        <p:cTn id="61" dur="500" fill="hold"/>
                                        <p:tgtEl>
                                          <p:spTgt spid="11267">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26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267">
                                            <p:txEl>
                                              <p:pRg st="13" end="13"/>
                                            </p:txEl>
                                          </p:spTgt>
                                        </p:tgtEl>
                                        <p:attrNameLst>
                                          <p:attrName>style.visibility</p:attrName>
                                        </p:attrNameLst>
                                      </p:cBhvr>
                                      <p:to>
                                        <p:strVal val="visible"/>
                                      </p:to>
                                    </p:set>
                                    <p:anim calcmode="lin" valueType="num">
                                      <p:cBhvr additive="base">
                                        <p:cTn id="67" dur="500" fill="hold"/>
                                        <p:tgtEl>
                                          <p:spTgt spid="11267">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26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5" y="476672"/>
            <a:ext cx="8713787" cy="1008112"/>
          </a:xfrm>
        </p:spPr>
        <p:txBody>
          <a:bodyPr>
            <a:normAutofit/>
          </a:bodyPr>
          <a:lstStyle/>
          <a:p>
            <a:pPr eaLnBrk="1" hangingPunct="1"/>
            <a:r>
              <a:rPr lang="en-GB" altLang="en-US" sz="4000" b="1" dirty="0" smtClean="0">
                <a:latin typeface="Calibri" panose="020F0502020204030204" pitchFamily="34" charset="0"/>
              </a:rPr>
              <a:t>More practice</a:t>
            </a:r>
          </a:p>
        </p:txBody>
      </p:sp>
      <p:sp>
        <p:nvSpPr>
          <p:cNvPr id="11267" name="Rectangle 3"/>
          <p:cNvSpPr>
            <a:spLocks noGrp="1" noChangeArrowheads="1"/>
          </p:cNvSpPr>
          <p:nvPr>
            <p:ph type="body" idx="1"/>
          </p:nvPr>
        </p:nvSpPr>
        <p:spPr>
          <a:xfrm>
            <a:off x="323528" y="1628800"/>
            <a:ext cx="8569325" cy="4165600"/>
          </a:xfrm>
        </p:spPr>
        <p:txBody>
          <a:bodyPr>
            <a:normAutofit/>
          </a:bodyPr>
          <a:lstStyle/>
          <a:p>
            <a:pPr eaLnBrk="1" hangingPunct="1">
              <a:lnSpc>
                <a:spcPct val="80000"/>
              </a:lnSpc>
            </a:pPr>
            <a:r>
              <a:rPr lang="en-GB" altLang="en-US" sz="2400" dirty="0" smtClean="0">
                <a:latin typeface="Calibri" panose="020F0502020204030204" pitchFamily="34" charset="0"/>
              </a:rPr>
              <a:t>Maths skills for A level physics </a:t>
            </a:r>
            <a:r>
              <a:rPr lang="en-GB" altLang="en-US" sz="2400" dirty="0" err="1" smtClean="0">
                <a:latin typeface="Calibri" panose="020F0502020204030204" pitchFamily="34" charset="0"/>
              </a:rPr>
              <a:t>pg</a:t>
            </a:r>
            <a:r>
              <a:rPr lang="en-GB" altLang="en-US" sz="2400" dirty="0" smtClean="0">
                <a:latin typeface="Calibri" panose="020F0502020204030204" pitchFamily="34" charset="0"/>
              </a:rPr>
              <a:t> 56-57</a:t>
            </a:r>
            <a:endParaRPr lang="el-GR" altLang="en-US" sz="2400" dirty="0" smtClean="0">
              <a:latin typeface="Calibri" panose="020F0502020204030204" pitchFamily="34" charset="0"/>
            </a:endParaRPr>
          </a:p>
        </p:txBody>
      </p:sp>
      <p:sp>
        <p:nvSpPr>
          <p:cNvPr id="5" name="Rectangle 4"/>
          <p:cNvSpPr/>
          <p:nvPr/>
        </p:nvSpPr>
        <p:spPr>
          <a:xfrm>
            <a:off x="0" y="-1"/>
            <a:ext cx="9108504" cy="307777"/>
          </a:xfrm>
          <a:prstGeom prst="rect">
            <a:avLst/>
          </a:prstGeom>
        </p:spPr>
        <p:txBody>
          <a:bodyPr wrap="square">
            <a:spAutoFit/>
          </a:bodyPr>
          <a:lstStyle/>
          <a:p>
            <a:r>
              <a:rPr lang="en-GB" sz="1400" dirty="0" smtClean="0">
                <a:solidFill>
                  <a:schemeClr val="bg1"/>
                </a:solidFill>
              </a:rPr>
              <a:t>LO: </a:t>
            </a:r>
            <a:r>
              <a:rPr lang="en-US" sz="1400" dirty="0" smtClean="0">
                <a:solidFill>
                  <a:schemeClr val="bg1"/>
                </a:solidFill>
              </a:rPr>
              <a:t>Explain </a:t>
            </a:r>
            <a:r>
              <a:rPr lang="en-US" sz="1400" dirty="0">
                <a:solidFill>
                  <a:schemeClr val="bg1"/>
                </a:solidFill>
              </a:rPr>
              <a:t>the differences between elastic and inelastic collisions</a:t>
            </a:r>
            <a:r>
              <a:rPr lang="en-US" sz="1400" dirty="0" smtClean="0">
                <a:solidFill>
                  <a:schemeClr val="bg1"/>
                </a:solidFill>
              </a:rPr>
              <a:t>.</a:t>
            </a:r>
            <a:r>
              <a:rPr lang="en-GB" sz="1400" dirty="0" smtClean="0">
                <a:solidFill>
                  <a:schemeClr val="bg1"/>
                </a:solidFill>
              </a:rPr>
              <a:t> </a:t>
            </a:r>
            <a:endParaRPr lang="en-GB" sz="1400" dirty="0">
              <a:solidFill>
                <a:schemeClr val="bg1"/>
              </a:solidFill>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l="4932" t="28200" r="10616" b="54562"/>
          <a:stretch>
            <a:fillRect/>
          </a:stretch>
        </p:blipFill>
        <p:spPr bwMode="auto">
          <a:xfrm>
            <a:off x="0" y="0"/>
            <a:ext cx="9144000" cy="116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l="5313" t="10396" r="2539" b="66393"/>
          <a:stretch>
            <a:fillRect/>
          </a:stretch>
        </p:blipFill>
        <p:spPr bwMode="auto">
          <a:xfrm>
            <a:off x="0" y="1125538"/>
            <a:ext cx="9145588"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l="5313" t="33607" r="2539" b="43179"/>
          <a:stretch>
            <a:fillRect/>
          </a:stretch>
        </p:blipFill>
        <p:spPr bwMode="auto">
          <a:xfrm>
            <a:off x="-1588" y="2556668"/>
            <a:ext cx="9145588"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l="5313" t="56821" r="2539" b="29257"/>
          <a:stretch>
            <a:fillRect/>
          </a:stretch>
        </p:blipFill>
        <p:spPr bwMode="auto">
          <a:xfrm>
            <a:off x="0" y="4005263"/>
            <a:ext cx="914558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p:cNvPicPr>
            <a:picLocks noChangeAspect="1" noChangeArrowheads="1"/>
          </p:cNvPicPr>
          <p:nvPr/>
        </p:nvPicPr>
        <p:blipFill>
          <a:blip r:embed="rId3">
            <a:extLst>
              <a:ext uri="{28A0092B-C50C-407E-A947-70E740481C1C}">
                <a14:useLocalDpi xmlns:a14="http://schemas.microsoft.com/office/drawing/2010/main" val="0"/>
              </a:ext>
            </a:extLst>
          </a:blip>
          <a:srcRect l="5313" t="70743" r="2539" b="6250"/>
          <a:stretch>
            <a:fillRect/>
          </a:stretch>
        </p:blipFill>
        <p:spPr bwMode="auto">
          <a:xfrm>
            <a:off x="0" y="4868863"/>
            <a:ext cx="9145588"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287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5" y="476672"/>
            <a:ext cx="8713787" cy="1008112"/>
          </a:xfrm>
        </p:spPr>
        <p:txBody>
          <a:bodyPr>
            <a:normAutofit/>
          </a:bodyPr>
          <a:lstStyle/>
          <a:p>
            <a:pPr eaLnBrk="1" hangingPunct="1"/>
            <a:endParaRPr lang="en-GB" altLang="en-US" sz="4000" b="1" dirty="0" smtClean="0">
              <a:latin typeface="Calibri" panose="020F0502020204030204" pitchFamily="34" charset="0"/>
            </a:endParaRPr>
          </a:p>
        </p:txBody>
      </p:sp>
      <p:sp>
        <p:nvSpPr>
          <p:cNvPr id="11267" name="Rectangle 3"/>
          <p:cNvSpPr>
            <a:spLocks noGrp="1" noChangeArrowheads="1"/>
          </p:cNvSpPr>
          <p:nvPr>
            <p:ph type="body" idx="1"/>
          </p:nvPr>
        </p:nvSpPr>
        <p:spPr>
          <a:xfrm>
            <a:off x="323528" y="1628800"/>
            <a:ext cx="8569325" cy="4165600"/>
          </a:xfrm>
        </p:spPr>
        <p:txBody>
          <a:bodyPr>
            <a:normAutofit/>
          </a:bodyPr>
          <a:lstStyle/>
          <a:p>
            <a:pPr eaLnBrk="1" hangingPunct="1">
              <a:lnSpc>
                <a:spcPct val="80000"/>
              </a:lnSpc>
            </a:pPr>
            <a:endParaRPr lang="el-GR" altLang="en-US" sz="2400" dirty="0" smtClean="0">
              <a:latin typeface="Calibri" panose="020F0502020204030204" pitchFamily="34" charset="0"/>
            </a:endParaRPr>
          </a:p>
        </p:txBody>
      </p:sp>
      <p:sp>
        <p:nvSpPr>
          <p:cNvPr id="5" name="Rectangle 4"/>
          <p:cNvSpPr/>
          <p:nvPr/>
        </p:nvSpPr>
        <p:spPr>
          <a:xfrm>
            <a:off x="0" y="-1"/>
            <a:ext cx="9108504" cy="307777"/>
          </a:xfrm>
          <a:prstGeom prst="rect">
            <a:avLst/>
          </a:prstGeom>
        </p:spPr>
        <p:txBody>
          <a:bodyPr wrap="square">
            <a:spAutoFit/>
          </a:bodyPr>
          <a:lstStyle/>
          <a:p>
            <a:r>
              <a:rPr lang="en-GB" sz="1400" dirty="0" smtClean="0">
                <a:solidFill>
                  <a:schemeClr val="bg1"/>
                </a:solidFill>
              </a:rPr>
              <a:t>LO: </a:t>
            </a:r>
            <a:r>
              <a:rPr lang="en-US" sz="1400" dirty="0" smtClean="0">
                <a:solidFill>
                  <a:schemeClr val="bg1"/>
                </a:solidFill>
              </a:rPr>
              <a:t>Explain </a:t>
            </a:r>
            <a:r>
              <a:rPr lang="en-US" sz="1400" dirty="0">
                <a:solidFill>
                  <a:schemeClr val="bg1"/>
                </a:solidFill>
              </a:rPr>
              <a:t>the differences between elastic and inelastic collisions</a:t>
            </a:r>
            <a:r>
              <a:rPr lang="en-US" sz="1400" dirty="0" smtClean="0">
                <a:solidFill>
                  <a:schemeClr val="bg1"/>
                </a:solidFill>
              </a:rPr>
              <a:t>.</a:t>
            </a:r>
            <a:r>
              <a:rPr lang="en-GB" sz="1400" dirty="0" smtClean="0">
                <a:solidFill>
                  <a:schemeClr val="bg1"/>
                </a:solidFill>
              </a:rPr>
              <a:t> </a:t>
            </a:r>
            <a:endParaRPr lang="en-GB" sz="1400" dirty="0">
              <a:solidFill>
                <a:schemeClr val="bg1"/>
              </a:solidFill>
            </a:endParaRPr>
          </a:p>
        </p:txBody>
      </p:sp>
      <p:pic>
        <p:nvPicPr>
          <p:cNvPr id="11" name="Picture 6"/>
          <p:cNvPicPr>
            <a:picLocks noChangeAspect="1" noChangeArrowheads="1"/>
          </p:cNvPicPr>
          <p:nvPr/>
        </p:nvPicPr>
        <p:blipFill>
          <a:blip r:embed="rId2">
            <a:extLst>
              <a:ext uri="{28A0092B-C50C-407E-A947-70E740481C1C}">
                <a14:useLocalDpi xmlns:a14="http://schemas.microsoft.com/office/drawing/2010/main" val="0"/>
              </a:ext>
            </a:extLst>
          </a:blip>
          <a:srcRect l="4398" t="30533" r="20584" b="31372"/>
          <a:stretch>
            <a:fillRect/>
          </a:stretch>
        </p:blipFill>
        <p:spPr bwMode="auto">
          <a:xfrm>
            <a:off x="15595" y="476672"/>
            <a:ext cx="9144000" cy="290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466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5" y="476672"/>
            <a:ext cx="8713787" cy="1008112"/>
          </a:xfrm>
        </p:spPr>
        <p:txBody>
          <a:bodyPr>
            <a:normAutofit/>
          </a:bodyPr>
          <a:lstStyle/>
          <a:p>
            <a:pPr eaLnBrk="1" hangingPunct="1"/>
            <a:r>
              <a:rPr lang="en-GB" altLang="en-US" sz="4000" b="1" dirty="0" smtClean="0">
                <a:latin typeface="Calibri" panose="020F0502020204030204" pitchFamily="34" charset="0"/>
              </a:rPr>
              <a:t>Plenary: Jun ‘10 Q3</a:t>
            </a:r>
          </a:p>
        </p:txBody>
      </p:sp>
      <p:sp>
        <p:nvSpPr>
          <p:cNvPr id="5" name="Rectangle 4"/>
          <p:cNvSpPr/>
          <p:nvPr/>
        </p:nvSpPr>
        <p:spPr>
          <a:xfrm>
            <a:off x="0" y="-1"/>
            <a:ext cx="9108504" cy="307777"/>
          </a:xfrm>
          <a:prstGeom prst="rect">
            <a:avLst/>
          </a:prstGeom>
        </p:spPr>
        <p:txBody>
          <a:bodyPr wrap="square">
            <a:spAutoFit/>
          </a:bodyPr>
          <a:lstStyle/>
          <a:p>
            <a:r>
              <a:rPr lang="en-GB" sz="1400" dirty="0" smtClean="0">
                <a:solidFill>
                  <a:schemeClr val="bg1"/>
                </a:solidFill>
              </a:rPr>
              <a:t>LO: </a:t>
            </a:r>
            <a:r>
              <a:rPr lang="en-US" sz="1400" dirty="0" smtClean="0">
                <a:solidFill>
                  <a:schemeClr val="bg1"/>
                </a:solidFill>
              </a:rPr>
              <a:t>Explain </a:t>
            </a:r>
            <a:r>
              <a:rPr lang="en-US" sz="1400" dirty="0">
                <a:solidFill>
                  <a:schemeClr val="bg1"/>
                </a:solidFill>
              </a:rPr>
              <a:t>the differences between elastic and inelastic collisions</a:t>
            </a:r>
            <a:r>
              <a:rPr lang="en-US" sz="1400" dirty="0" smtClean="0">
                <a:solidFill>
                  <a:schemeClr val="bg1"/>
                </a:solidFill>
              </a:rPr>
              <a:t>.</a:t>
            </a:r>
            <a:r>
              <a:rPr lang="en-GB" sz="1400" dirty="0" smtClean="0">
                <a:solidFill>
                  <a:schemeClr val="bg1"/>
                </a:solidFill>
              </a:rPr>
              <a:t> </a:t>
            </a:r>
            <a:endParaRPr lang="en-GB" sz="1400" dirty="0">
              <a:solidFill>
                <a:schemeClr val="bg1"/>
              </a:solidFill>
            </a:endParaRP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l="27837" t="12428" r="20578" b="3928"/>
          <a:stretch>
            <a:fillRect/>
          </a:stretch>
        </p:blipFill>
        <p:spPr bwMode="auto">
          <a:xfrm>
            <a:off x="1187450" y="0"/>
            <a:ext cx="67675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l="9563" t="38771" r="6290" b="21809"/>
          <a:stretch>
            <a:fillRect/>
          </a:stretch>
        </p:blipFill>
        <p:spPr bwMode="auto">
          <a:xfrm>
            <a:off x="-12700" y="2122488"/>
            <a:ext cx="9058275"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524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458200" cy="1470025"/>
          </a:xfrm>
        </p:spPr>
        <p:txBody>
          <a:bodyPr>
            <a:normAutofit/>
          </a:bodyPr>
          <a:lstStyle/>
          <a:p>
            <a:r>
              <a:rPr lang="en-GB" b="1" dirty="0" smtClean="0">
                <a:latin typeface="Calibri" panose="020F0502020204030204" pitchFamily="34" charset="0"/>
              </a:rPr>
              <a:t>Mechanics and Materials part 1</a:t>
            </a:r>
            <a:br>
              <a:rPr lang="en-GB" b="1" dirty="0" smtClean="0">
                <a:latin typeface="Calibri" panose="020F0502020204030204" pitchFamily="34" charset="0"/>
              </a:rPr>
            </a:br>
            <a:r>
              <a:rPr lang="en-GB" b="1" dirty="0" smtClean="0">
                <a:latin typeface="Calibri" panose="020F0502020204030204" pitchFamily="34" charset="0"/>
              </a:rPr>
              <a:t>23: </a:t>
            </a:r>
            <a:r>
              <a:rPr lang="en-GB" b="1" dirty="0" smtClean="0">
                <a:latin typeface="Calibri" panose="020F0502020204030204" pitchFamily="34" charset="0"/>
              </a:rPr>
              <a:t>Explosions</a:t>
            </a:r>
            <a:endParaRPr lang="en-GB" b="1" dirty="0">
              <a:latin typeface="Calibri" panose="020F0502020204030204" pitchFamily="34" charset="0"/>
            </a:endParaRPr>
          </a:p>
        </p:txBody>
      </p:sp>
      <p:sp>
        <p:nvSpPr>
          <p:cNvPr id="3" name="Subtitle 2"/>
          <p:cNvSpPr>
            <a:spLocks noGrp="1"/>
          </p:cNvSpPr>
          <p:nvPr>
            <p:ph type="subTitle" idx="1"/>
          </p:nvPr>
        </p:nvSpPr>
        <p:spPr/>
        <p:txBody>
          <a:bodyPr/>
          <a:lstStyle/>
          <a:p>
            <a:r>
              <a:rPr lang="en-GB" dirty="0" smtClean="0"/>
              <a:t>LO: Describe the energy and momentum changes in an explosions.</a:t>
            </a:r>
            <a:endParaRPr lang="en-GB" dirty="0"/>
          </a:p>
        </p:txBody>
      </p:sp>
      <p:pic>
        <p:nvPicPr>
          <p:cNvPr id="1026" name="Picture 2" descr="http://www.engin.umich.edu/aero/research/images/structu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034" y="4581128"/>
            <a:ext cx="357359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57246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5" y="476672"/>
            <a:ext cx="8713787" cy="1008112"/>
          </a:xfrm>
        </p:spPr>
        <p:txBody>
          <a:bodyPr>
            <a:normAutofit fontScale="90000"/>
          </a:bodyPr>
          <a:lstStyle/>
          <a:p>
            <a:pPr eaLnBrk="1" hangingPunct="1"/>
            <a:r>
              <a:rPr lang="en-GB" altLang="en-US" b="1" dirty="0" smtClean="0">
                <a:latin typeface="Calibri" panose="020F0502020204030204" pitchFamily="34" charset="0"/>
              </a:rPr>
              <a:t>What happens to momentum in explosions?</a:t>
            </a:r>
            <a:endParaRPr lang="en-GB" altLang="en-US" sz="4000" b="1" dirty="0" smtClean="0">
              <a:latin typeface="Calibri" panose="020F0502020204030204" pitchFamily="34" charset="0"/>
            </a:endParaRPr>
          </a:p>
        </p:txBody>
      </p:sp>
      <p:sp>
        <p:nvSpPr>
          <p:cNvPr id="11267" name="Rectangle 3"/>
          <p:cNvSpPr>
            <a:spLocks noGrp="1" noChangeArrowheads="1"/>
          </p:cNvSpPr>
          <p:nvPr>
            <p:ph type="body" idx="1"/>
          </p:nvPr>
        </p:nvSpPr>
        <p:spPr>
          <a:xfrm>
            <a:off x="323528" y="1628800"/>
            <a:ext cx="8569325" cy="4165600"/>
          </a:xfrm>
        </p:spPr>
        <p:txBody>
          <a:bodyPr>
            <a:normAutofit/>
          </a:bodyPr>
          <a:lstStyle/>
          <a:p>
            <a:pPr>
              <a:lnSpc>
                <a:spcPct val="80000"/>
              </a:lnSpc>
            </a:pPr>
            <a:r>
              <a:rPr lang="en-US" altLang="en-US" sz="2400" dirty="0">
                <a:latin typeface="Calibri" panose="020F0502020204030204" pitchFamily="34" charset="0"/>
              </a:rPr>
              <a:t>When objects fly apart after being at rest, they move in opposite directions with the same amount of momentum</a:t>
            </a:r>
          </a:p>
          <a:p>
            <a:pPr>
              <a:lnSpc>
                <a:spcPct val="80000"/>
              </a:lnSpc>
            </a:pPr>
            <a:r>
              <a:rPr lang="en-US" altLang="en-US" sz="2400" dirty="0">
                <a:latin typeface="Calibri" panose="020F0502020204030204" pitchFamily="34" charset="0"/>
              </a:rPr>
              <a:t>E.g. with the trolleys:</a:t>
            </a:r>
          </a:p>
          <a:p>
            <a:pPr>
              <a:lnSpc>
                <a:spcPct val="80000"/>
              </a:lnSpc>
            </a:pPr>
            <a:r>
              <a:rPr lang="en-US" altLang="en-US" sz="2400" dirty="0">
                <a:latin typeface="Calibri" panose="020F0502020204030204" pitchFamily="34" charset="0"/>
              </a:rPr>
              <a:t>Total initial momentum = 0</a:t>
            </a:r>
          </a:p>
          <a:p>
            <a:pPr>
              <a:lnSpc>
                <a:spcPct val="80000"/>
              </a:lnSpc>
            </a:pPr>
            <a:r>
              <a:rPr lang="en-US" altLang="en-US" sz="2400" dirty="0">
                <a:latin typeface="Calibri" panose="020F0502020204030204" pitchFamily="34" charset="0"/>
              </a:rPr>
              <a:t>Total momentum straight after explosion: </a:t>
            </a:r>
            <a:r>
              <a:rPr lang="en-US" altLang="en-US" sz="2400" dirty="0" err="1">
                <a:latin typeface="Calibri" panose="020F0502020204030204" pitchFamily="34" charset="0"/>
              </a:rPr>
              <a:t>mAvA</a:t>
            </a:r>
            <a:r>
              <a:rPr lang="en-US" altLang="en-US" sz="2400" dirty="0">
                <a:latin typeface="Calibri" panose="020F0502020204030204" pitchFamily="34" charset="0"/>
              </a:rPr>
              <a:t> + </a:t>
            </a:r>
            <a:r>
              <a:rPr lang="en-US" altLang="en-US" sz="2400" dirty="0" err="1">
                <a:latin typeface="Calibri" panose="020F0502020204030204" pitchFamily="34" charset="0"/>
              </a:rPr>
              <a:t>mBvB</a:t>
            </a:r>
            <a:endParaRPr lang="en-US" altLang="en-US" sz="2400" dirty="0">
              <a:latin typeface="Calibri" panose="020F0502020204030204" pitchFamily="34" charset="0"/>
            </a:endParaRPr>
          </a:p>
          <a:p>
            <a:pPr eaLnBrk="1" hangingPunct="1">
              <a:lnSpc>
                <a:spcPct val="80000"/>
              </a:lnSpc>
            </a:pPr>
            <a:endParaRPr lang="el-GR" altLang="en-US" sz="2400" dirty="0" smtClean="0">
              <a:latin typeface="Calibri" panose="020F0502020204030204" pitchFamily="34" charset="0"/>
            </a:endParaRPr>
          </a:p>
        </p:txBody>
      </p:sp>
      <p:sp>
        <p:nvSpPr>
          <p:cNvPr id="5" name="Rectangle 4"/>
          <p:cNvSpPr/>
          <p:nvPr/>
        </p:nvSpPr>
        <p:spPr>
          <a:xfrm>
            <a:off x="0" y="-1"/>
            <a:ext cx="9108504" cy="307777"/>
          </a:xfrm>
          <a:prstGeom prst="rect">
            <a:avLst/>
          </a:prstGeom>
        </p:spPr>
        <p:txBody>
          <a:bodyPr wrap="square">
            <a:spAutoFit/>
          </a:bodyPr>
          <a:lstStyle/>
          <a:p>
            <a:r>
              <a:rPr lang="en-GB" sz="1400" dirty="0" smtClean="0">
                <a:solidFill>
                  <a:schemeClr val="bg1"/>
                </a:solidFill>
              </a:rPr>
              <a:t>LO: </a:t>
            </a:r>
            <a:r>
              <a:rPr lang="en-US" sz="1400" dirty="0" smtClean="0">
                <a:solidFill>
                  <a:schemeClr val="bg1"/>
                </a:solidFill>
              </a:rPr>
              <a:t>Describe </a:t>
            </a:r>
            <a:r>
              <a:rPr lang="en-US" sz="1400" dirty="0">
                <a:solidFill>
                  <a:schemeClr val="bg1"/>
                </a:solidFill>
              </a:rPr>
              <a:t>the energy and momentum changes in an explosions</a:t>
            </a:r>
            <a:r>
              <a:rPr lang="en-US" sz="1400" dirty="0" smtClean="0">
                <a:solidFill>
                  <a:schemeClr val="bg1"/>
                </a:solidFill>
              </a:rPr>
              <a:t>.</a:t>
            </a:r>
            <a:r>
              <a:rPr lang="en-GB" sz="1400" dirty="0" smtClean="0">
                <a:solidFill>
                  <a:schemeClr val="bg1"/>
                </a:solidFill>
              </a:rPr>
              <a:t> </a:t>
            </a:r>
            <a:endParaRPr lang="en-GB" sz="14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094" y="1349028"/>
            <a:ext cx="6300192" cy="4725144"/>
          </a:xfrm>
          <a:prstGeom prst="rect">
            <a:avLst/>
          </a:prstGeom>
        </p:spPr>
      </p:pic>
      <p:pic>
        <p:nvPicPr>
          <p:cNvPr id="7" name="Picture 6" descr="PhysA_p16_fig2"/>
          <p:cNvPicPr>
            <a:picLocks noChangeAspect="1" noChangeArrowheads="1"/>
          </p:cNvPicPr>
          <p:nvPr/>
        </p:nvPicPr>
        <p:blipFill>
          <a:blip r:embed="rId3">
            <a:extLst>
              <a:ext uri="{28A0092B-C50C-407E-A947-70E740481C1C}">
                <a14:useLocalDpi xmlns:a14="http://schemas.microsoft.com/office/drawing/2010/main" val="0"/>
              </a:ext>
            </a:extLst>
          </a:blip>
          <a:srcRect b="17308"/>
          <a:stretch>
            <a:fillRect/>
          </a:stretch>
        </p:blipFill>
        <p:spPr bwMode="auto">
          <a:xfrm>
            <a:off x="2568252" y="3711600"/>
            <a:ext cx="40798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667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 calcmode="lin" valueType="num">
                                      <p:cBhvr additive="base">
                                        <p:cTn id="12"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67">
                                            <p:txEl>
                                              <p:pRg st="1" end="1"/>
                                            </p:txEl>
                                          </p:spTgt>
                                        </p:tgtEl>
                                        <p:attrNameLst>
                                          <p:attrName>style.visibility</p:attrName>
                                        </p:attrNameLst>
                                      </p:cBhvr>
                                      <p:to>
                                        <p:strVal val="visible"/>
                                      </p:to>
                                    </p:set>
                                    <p:anim calcmode="lin" valueType="num">
                                      <p:cBhvr additive="base">
                                        <p:cTn id="18"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267">
                                            <p:txEl>
                                              <p:pRg st="2" end="2"/>
                                            </p:txEl>
                                          </p:spTgt>
                                        </p:tgtEl>
                                        <p:attrNameLst>
                                          <p:attrName>style.visibility</p:attrName>
                                        </p:attrNameLst>
                                      </p:cBhvr>
                                      <p:to>
                                        <p:strVal val="visible"/>
                                      </p:to>
                                    </p:set>
                                    <p:anim calcmode="lin" valueType="num">
                                      <p:cBhvr additive="base">
                                        <p:cTn id="24"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267">
                                            <p:txEl>
                                              <p:pRg st="3" end="3"/>
                                            </p:txEl>
                                          </p:spTgt>
                                        </p:tgtEl>
                                        <p:attrNameLst>
                                          <p:attrName>style.visibility</p:attrName>
                                        </p:attrNameLst>
                                      </p:cBhvr>
                                      <p:to>
                                        <p:strVal val="visible"/>
                                      </p:to>
                                    </p:set>
                                    <p:anim calcmode="lin" valueType="num">
                                      <p:cBhvr additive="base">
                                        <p:cTn id="30"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Investigation discussion</a:t>
            </a:r>
            <a:endParaRPr lang="en-GB" b="1" dirty="0">
              <a:latin typeface="Calibri" panose="020F0502020204030204" pitchFamily="34" charset="0"/>
            </a:endParaRPr>
          </a:p>
        </p:txBody>
      </p:sp>
      <p:sp>
        <p:nvSpPr>
          <p:cNvPr id="3" name="Content Placeholder 2"/>
          <p:cNvSpPr>
            <a:spLocks noGrp="1"/>
          </p:cNvSpPr>
          <p:nvPr>
            <p:ph idx="1"/>
          </p:nvPr>
        </p:nvSpPr>
        <p:spPr>
          <a:xfrm>
            <a:off x="457200" y="1988840"/>
            <a:ext cx="8229600" cy="4585696"/>
          </a:xfrm>
        </p:spPr>
        <p:txBody>
          <a:bodyPr>
            <a:normAutofit fontScale="92500"/>
          </a:bodyPr>
          <a:lstStyle/>
          <a:p>
            <a:r>
              <a:rPr lang="en-GB" dirty="0" smtClean="0">
                <a:latin typeface="Calibri" panose="020F0502020204030204" pitchFamily="34" charset="0"/>
              </a:rPr>
              <a:t>How did you make sure that ‘XY’ was horizontal?</a:t>
            </a:r>
          </a:p>
          <a:p>
            <a:pPr marL="109728" lvl="0" indent="0">
              <a:buNone/>
            </a:pPr>
            <a:r>
              <a:rPr lang="en-GB" dirty="0">
                <a:latin typeface="Calibri" panose="020F0502020204030204" pitchFamily="34" charset="0"/>
              </a:rPr>
              <a:t>	</a:t>
            </a:r>
            <a:r>
              <a:rPr lang="en-GB" i="1" dirty="0" smtClean="0">
                <a:solidFill>
                  <a:schemeClr val="accent2"/>
                </a:solidFill>
              </a:rPr>
              <a:t>You should have taken vertical </a:t>
            </a:r>
            <a:r>
              <a:rPr lang="en-GB" i="1" dirty="0">
                <a:solidFill>
                  <a:schemeClr val="accent2"/>
                </a:solidFill>
              </a:rPr>
              <a:t>measurement from the bench at points X and Y. </a:t>
            </a:r>
            <a:r>
              <a:rPr lang="en-GB" i="1" dirty="0" smtClean="0">
                <a:solidFill>
                  <a:schemeClr val="accent2"/>
                </a:solidFill>
              </a:rPr>
              <a:t>Then, used </a:t>
            </a:r>
            <a:r>
              <a:rPr lang="en-GB" i="1" dirty="0">
                <a:solidFill>
                  <a:schemeClr val="accent2"/>
                </a:solidFill>
              </a:rPr>
              <a:t>a set square to ensure that the ruler is vertical</a:t>
            </a:r>
            <a:r>
              <a:rPr lang="en-GB" i="1" dirty="0" smtClean="0">
                <a:solidFill>
                  <a:schemeClr val="accent2"/>
                </a:solidFill>
              </a:rPr>
              <a:t>.</a:t>
            </a:r>
          </a:p>
          <a:p>
            <a:pPr marL="109728" lvl="0" indent="0">
              <a:buNone/>
            </a:pPr>
            <a:endParaRPr lang="en-GB" i="1" dirty="0"/>
          </a:p>
          <a:p>
            <a:r>
              <a:rPr lang="en-GB" dirty="0" smtClean="0">
                <a:latin typeface="Calibri" panose="020F0502020204030204" pitchFamily="34" charset="0"/>
              </a:rPr>
              <a:t>What is the equation for the line of your graph?</a:t>
            </a:r>
          </a:p>
          <a:p>
            <a:pPr marL="109728" indent="0">
              <a:buNone/>
            </a:pPr>
            <a:r>
              <a:rPr lang="en-GB" dirty="0">
                <a:latin typeface="Calibri" panose="020F0502020204030204" pitchFamily="34" charset="0"/>
              </a:rPr>
              <a:t>	</a:t>
            </a:r>
            <a:r>
              <a:rPr lang="en-GB" i="1" dirty="0">
                <a:solidFill>
                  <a:schemeClr val="accent2"/>
                </a:solidFill>
              </a:rPr>
              <a:t>Drawing a closed triangle of the forces, or resolving the forces into their components, shows that mg = F</a:t>
            </a:r>
            <a:r>
              <a:rPr lang="en-GB" i="1" baseline="30000" dirty="0">
                <a:solidFill>
                  <a:schemeClr val="accent2"/>
                </a:solidFill>
              </a:rPr>
              <a:t> </a:t>
            </a:r>
            <a:r>
              <a:rPr lang="en-GB" i="1" dirty="0">
                <a:solidFill>
                  <a:schemeClr val="accent2"/>
                </a:solidFill>
              </a:rPr>
              <a:t>sin</a:t>
            </a:r>
            <a:r>
              <a:rPr lang="en-GB" i="1" baseline="30000" dirty="0">
                <a:solidFill>
                  <a:schemeClr val="accent2"/>
                </a:solidFill>
              </a:rPr>
              <a:t> </a:t>
            </a:r>
            <a:r>
              <a:rPr lang="en-GB" i="1" dirty="0">
                <a:solidFill>
                  <a:schemeClr val="accent2"/>
                </a:solidFill>
              </a:rPr>
              <a:t>θ. This is the equation of the graph (in the form y = mx + c), where sin</a:t>
            </a:r>
            <a:r>
              <a:rPr lang="en-GB" i="1" baseline="30000" dirty="0">
                <a:solidFill>
                  <a:schemeClr val="accent2"/>
                </a:solidFill>
              </a:rPr>
              <a:t> </a:t>
            </a:r>
            <a:r>
              <a:rPr lang="en-GB" i="1" dirty="0">
                <a:solidFill>
                  <a:schemeClr val="accent2"/>
                </a:solidFill>
              </a:rPr>
              <a:t>θ is the gradient.</a:t>
            </a:r>
          </a:p>
          <a:p>
            <a:pPr marL="109728" indent="0">
              <a:buNone/>
            </a:pPr>
            <a:endParaRPr lang="en-GB" dirty="0">
              <a:latin typeface="Calibri" panose="020F0502020204030204" pitchFamily="34" charset="0"/>
            </a:endParaRPr>
          </a:p>
          <a:p>
            <a:pPr marL="109728" indent="0">
              <a:buNone/>
            </a:pPr>
            <a:endParaRPr lang="en-GB" dirty="0">
              <a:latin typeface="Calibri" panose="020F0502020204030204" pitchFamily="34" charset="0"/>
            </a:endParaRPr>
          </a:p>
        </p:txBody>
      </p:sp>
      <p:sp>
        <p:nvSpPr>
          <p:cNvPr id="4" name="Rectangle 3"/>
          <p:cNvSpPr/>
          <p:nvPr/>
        </p:nvSpPr>
        <p:spPr>
          <a:xfrm>
            <a:off x="0" y="0"/>
            <a:ext cx="9108504" cy="338554"/>
          </a:xfrm>
          <a:prstGeom prst="rect">
            <a:avLst/>
          </a:prstGeom>
        </p:spPr>
        <p:txBody>
          <a:bodyPr wrap="square">
            <a:spAutoFit/>
          </a:bodyPr>
          <a:lstStyle/>
          <a:p>
            <a:r>
              <a:rPr lang="en-GB" sz="1600" dirty="0" smtClean="0">
                <a:solidFill>
                  <a:schemeClr val="bg1"/>
                </a:solidFill>
              </a:rPr>
              <a:t>LO: State the difference between scalars and vectors. Explain how we add and resolve vectors.</a:t>
            </a:r>
            <a:endParaRPr lang="en-GB" sz="1600" dirty="0">
              <a:solidFill>
                <a:schemeClr val="bg1"/>
              </a:solidFill>
            </a:endParaRPr>
          </a:p>
        </p:txBody>
      </p:sp>
    </p:spTree>
    <p:extLst>
      <p:ext uri="{BB962C8B-B14F-4D97-AF65-F5344CB8AC3E}">
        <p14:creationId xmlns:p14="http://schemas.microsoft.com/office/powerpoint/2010/main" val="60461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5" y="476672"/>
            <a:ext cx="8713787" cy="1008112"/>
          </a:xfrm>
        </p:spPr>
        <p:txBody>
          <a:bodyPr>
            <a:normAutofit/>
          </a:bodyPr>
          <a:lstStyle/>
          <a:p>
            <a:pPr eaLnBrk="1" hangingPunct="1"/>
            <a:r>
              <a:rPr lang="en-GB" altLang="en-US" sz="4000" b="1" dirty="0" smtClean="0">
                <a:latin typeface="Calibri" panose="020F0502020204030204" pitchFamily="34" charset="0"/>
              </a:rPr>
              <a:t>Explosions and trolleys</a:t>
            </a:r>
          </a:p>
        </p:txBody>
      </p:sp>
      <p:sp>
        <p:nvSpPr>
          <p:cNvPr id="11267" name="Rectangle 3"/>
          <p:cNvSpPr>
            <a:spLocks noGrp="1" noChangeArrowheads="1"/>
          </p:cNvSpPr>
          <p:nvPr>
            <p:ph type="body" idx="1"/>
          </p:nvPr>
        </p:nvSpPr>
        <p:spPr>
          <a:xfrm>
            <a:off x="323528" y="1484784"/>
            <a:ext cx="8569325" cy="5040560"/>
          </a:xfrm>
        </p:spPr>
        <p:txBody>
          <a:bodyPr>
            <a:normAutofit/>
          </a:bodyPr>
          <a:lstStyle/>
          <a:p>
            <a:pPr lvl="1">
              <a:lnSpc>
                <a:spcPct val="80000"/>
              </a:lnSpc>
            </a:pPr>
            <a:r>
              <a:rPr lang="en-GB" altLang="en-US" sz="2400" dirty="0">
                <a:latin typeface="Calibri" panose="020F0502020204030204" pitchFamily="34" charset="0"/>
              </a:rPr>
              <a:t>Total initial momentum = 0</a:t>
            </a:r>
          </a:p>
          <a:p>
            <a:pPr lvl="1">
              <a:lnSpc>
                <a:spcPct val="80000"/>
              </a:lnSpc>
            </a:pPr>
            <a:r>
              <a:rPr lang="en-GB" altLang="en-US" sz="2400" dirty="0">
                <a:latin typeface="Calibri" panose="020F0502020204030204" pitchFamily="34" charset="0"/>
              </a:rPr>
              <a:t>Total momentum straight after explosion: </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A</a:t>
            </a:r>
            <a:r>
              <a:rPr lang="en-GB" altLang="en-US" sz="2400" dirty="0" err="1">
                <a:latin typeface="Calibri" panose="020F0502020204030204" pitchFamily="34" charset="0"/>
              </a:rPr>
              <a:t>v</a:t>
            </a:r>
            <a:r>
              <a:rPr lang="en-GB" altLang="en-US" sz="2400" baseline="-25000" dirty="0" err="1">
                <a:latin typeface="Calibri" panose="020F0502020204030204" pitchFamily="34" charset="0"/>
              </a:rPr>
              <a:t>A</a:t>
            </a:r>
            <a:r>
              <a:rPr lang="en-GB" altLang="en-US" sz="2400" dirty="0">
                <a:latin typeface="Calibri" panose="020F0502020204030204" pitchFamily="34" charset="0"/>
              </a:rPr>
              <a:t> + </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B</a:t>
            </a:r>
            <a:r>
              <a:rPr lang="en-GB" altLang="en-US" sz="2400" dirty="0" err="1">
                <a:latin typeface="Calibri" panose="020F0502020204030204" pitchFamily="34" charset="0"/>
              </a:rPr>
              <a:t>v</a:t>
            </a:r>
            <a:r>
              <a:rPr lang="en-GB" altLang="en-US" sz="2400" baseline="-25000" dirty="0" err="1">
                <a:latin typeface="Calibri" panose="020F0502020204030204" pitchFamily="34" charset="0"/>
              </a:rPr>
              <a:t>B</a:t>
            </a:r>
            <a:endParaRPr lang="en-GB" altLang="en-US" sz="2400" baseline="-25000" dirty="0">
              <a:latin typeface="Calibri" panose="020F0502020204030204" pitchFamily="34" charset="0"/>
            </a:endParaRPr>
          </a:p>
          <a:p>
            <a:pPr>
              <a:lnSpc>
                <a:spcPct val="80000"/>
              </a:lnSpc>
            </a:pPr>
            <a:endParaRPr lang="en-GB" altLang="en-US" dirty="0">
              <a:latin typeface="Calibri" panose="020F0502020204030204" pitchFamily="34" charset="0"/>
            </a:endParaRPr>
          </a:p>
          <a:p>
            <a:pPr>
              <a:lnSpc>
                <a:spcPct val="80000"/>
              </a:lnSpc>
              <a:buFontTx/>
              <a:buChar char="•"/>
            </a:pPr>
            <a:r>
              <a:rPr lang="en-GB" altLang="en-US" dirty="0">
                <a:latin typeface="Calibri" panose="020F0502020204030204" pitchFamily="34" charset="0"/>
              </a:rPr>
              <a:t>Due to the principle of conservation of momentum:</a:t>
            </a:r>
          </a:p>
          <a:p>
            <a:pPr lvl="1">
              <a:lnSpc>
                <a:spcPct val="80000"/>
              </a:lnSpc>
            </a:pPr>
            <a:r>
              <a:rPr lang="en-GB" altLang="en-US" sz="2400" dirty="0" err="1">
                <a:latin typeface="Calibri" panose="020F0502020204030204" pitchFamily="34" charset="0"/>
              </a:rPr>
              <a:t>m</a:t>
            </a:r>
            <a:r>
              <a:rPr lang="en-GB" altLang="en-US" sz="2400" baseline="-25000" dirty="0" err="1">
                <a:latin typeface="Calibri" panose="020F0502020204030204" pitchFamily="34" charset="0"/>
              </a:rPr>
              <a:t>A</a:t>
            </a:r>
            <a:r>
              <a:rPr lang="en-GB" altLang="en-US" sz="2400" dirty="0" err="1">
                <a:latin typeface="Calibri" panose="020F0502020204030204" pitchFamily="34" charset="0"/>
              </a:rPr>
              <a:t>v</a:t>
            </a:r>
            <a:r>
              <a:rPr lang="en-GB" altLang="en-US" sz="2400" baseline="-25000" dirty="0" err="1">
                <a:latin typeface="Calibri" panose="020F0502020204030204" pitchFamily="34" charset="0"/>
              </a:rPr>
              <a:t>A</a:t>
            </a:r>
            <a:r>
              <a:rPr lang="en-GB" altLang="en-US" sz="2400" dirty="0">
                <a:latin typeface="Calibri" panose="020F0502020204030204" pitchFamily="34" charset="0"/>
              </a:rPr>
              <a:t> + </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B</a:t>
            </a:r>
            <a:r>
              <a:rPr lang="en-GB" altLang="en-US" sz="2400" dirty="0" err="1">
                <a:latin typeface="Calibri" panose="020F0502020204030204" pitchFamily="34" charset="0"/>
              </a:rPr>
              <a:t>v</a:t>
            </a:r>
            <a:r>
              <a:rPr lang="en-GB" altLang="en-US" sz="2400" baseline="-25000" dirty="0" err="1">
                <a:latin typeface="Calibri" panose="020F0502020204030204" pitchFamily="34" charset="0"/>
              </a:rPr>
              <a:t>B</a:t>
            </a:r>
            <a:r>
              <a:rPr lang="en-GB" altLang="en-US" sz="2400" baseline="-25000" dirty="0">
                <a:latin typeface="Calibri" panose="020F0502020204030204" pitchFamily="34" charset="0"/>
              </a:rPr>
              <a:t>  </a:t>
            </a:r>
            <a:r>
              <a:rPr lang="en-GB" altLang="en-US" sz="2400" dirty="0">
                <a:latin typeface="Calibri" panose="020F0502020204030204" pitchFamily="34" charset="0"/>
              </a:rPr>
              <a:t>= 0</a:t>
            </a:r>
          </a:p>
          <a:p>
            <a:pPr lvl="1">
              <a:lnSpc>
                <a:spcPct val="80000"/>
              </a:lnSpc>
            </a:pPr>
            <a:r>
              <a:rPr lang="en-GB" altLang="en-US" sz="2400" dirty="0">
                <a:latin typeface="Calibri" panose="020F0502020204030204" pitchFamily="34" charset="0"/>
              </a:rPr>
              <a:t>Therefore </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B</a:t>
            </a:r>
            <a:r>
              <a:rPr lang="en-GB" altLang="en-US" sz="2400" dirty="0" err="1">
                <a:latin typeface="Calibri" panose="020F0502020204030204" pitchFamily="34" charset="0"/>
              </a:rPr>
              <a:t>v</a:t>
            </a:r>
            <a:r>
              <a:rPr lang="en-GB" altLang="en-US" sz="2400" baseline="-25000" dirty="0" err="1">
                <a:latin typeface="Calibri" panose="020F0502020204030204" pitchFamily="34" charset="0"/>
              </a:rPr>
              <a:t>B</a:t>
            </a:r>
            <a:r>
              <a:rPr lang="en-GB" altLang="en-US" sz="2400" dirty="0">
                <a:latin typeface="Calibri" panose="020F0502020204030204" pitchFamily="34" charset="0"/>
              </a:rPr>
              <a:t> = -</a:t>
            </a:r>
            <a:r>
              <a:rPr lang="en-GB" altLang="en-US" sz="2400" dirty="0" err="1">
                <a:latin typeface="Calibri" panose="020F0502020204030204" pitchFamily="34" charset="0"/>
              </a:rPr>
              <a:t>m</a:t>
            </a:r>
            <a:r>
              <a:rPr lang="en-GB" altLang="en-US" sz="2400" baseline="-25000" dirty="0" err="1">
                <a:latin typeface="Calibri" panose="020F0502020204030204" pitchFamily="34" charset="0"/>
              </a:rPr>
              <a:t>A</a:t>
            </a:r>
            <a:r>
              <a:rPr lang="en-GB" altLang="en-US" sz="2400" dirty="0" err="1">
                <a:latin typeface="Calibri" panose="020F0502020204030204" pitchFamily="34" charset="0"/>
              </a:rPr>
              <a:t>v</a:t>
            </a:r>
            <a:r>
              <a:rPr lang="en-GB" altLang="en-US" sz="2400" baseline="-25000" dirty="0" err="1">
                <a:latin typeface="Calibri" panose="020F0502020204030204" pitchFamily="34" charset="0"/>
              </a:rPr>
              <a:t>A</a:t>
            </a:r>
            <a:endParaRPr lang="en-GB" altLang="en-US" sz="2400" dirty="0">
              <a:latin typeface="Calibri" panose="020F0502020204030204" pitchFamily="34" charset="0"/>
            </a:endParaRPr>
          </a:p>
          <a:p>
            <a:pPr lvl="1">
              <a:lnSpc>
                <a:spcPct val="80000"/>
              </a:lnSpc>
            </a:pPr>
            <a:r>
              <a:rPr lang="en-GB" altLang="en-US" sz="2400" dirty="0">
                <a:latin typeface="Calibri" panose="020F0502020204030204" pitchFamily="34" charset="0"/>
              </a:rPr>
              <a:t>(the minus tells us they move in opposite directions)</a:t>
            </a:r>
          </a:p>
          <a:p>
            <a:pPr>
              <a:lnSpc>
                <a:spcPct val="80000"/>
              </a:lnSpc>
              <a:buFontTx/>
              <a:buChar char="•"/>
            </a:pPr>
            <a:endParaRPr lang="en-GB" altLang="en-US" dirty="0">
              <a:latin typeface="Calibri" panose="020F0502020204030204" pitchFamily="34" charset="0"/>
            </a:endParaRPr>
          </a:p>
          <a:p>
            <a:pPr>
              <a:lnSpc>
                <a:spcPct val="80000"/>
              </a:lnSpc>
              <a:buFontTx/>
              <a:buChar char="•"/>
            </a:pPr>
            <a:r>
              <a:rPr lang="en-GB" altLang="en-US" u="sng" dirty="0" smtClean="0">
                <a:latin typeface="Calibri" panose="020F0502020204030204" pitchFamily="34" charset="0"/>
              </a:rPr>
              <a:t>Now complete the all of the ‘Explosions’ questions I have given you </a:t>
            </a:r>
            <a:r>
              <a:rPr lang="en-GB" altLang="en-US" u="sng" dirty="0" smtClean="0">
                <a:latin typeface="Calibri" panose="020F0502020204030204" pitchFamily="34" charset="0"/>
                <a:sym typeface="Wingdings" panose="05000000000000000000" pitchFamily="2" charset="2"/>
              </a:rPr>
              <a:t></a:t>
            </a:r>
            <a:endParaRPr lang="en-GB" altLang="en-US" baseline="30000" dirty="0">
              <a:latin typeface="Calibri" panose="020F0502020204030204" pitchFamily="34" charset="0"/>
            </a:endParaRPr>
          </a:p>
          <a:p>
            <a:pPr eaLnBrk="1" hangingPunct="1">
              <a:lnSpc>
                <a:spcPct val="80000"/>
              </a:lnSpc>
            </a:pPr>
            <a:endParaRPr lang="el-GR" altLang="en-US" sz="3200" dirty="0" smtClean="0">
              <a:latin typeface="Calibri" panose="020F0502020204030204" pitchFamily="34" charset="0"/>
            </a:endParaRPr>
          </a:p>
        </p:txBody>
      </p:sp>
      <p:sp>
        <p:nvSpPr>
          <p:cNvPr id="5" name="Rectangle 4"/>
          <p:cNvSpPr/>
          <p:nvPr/>
        </p:nvSpPr>
        <p:spPr>
          <a:xfrm>
            <a:off x="0" y="-1"/>
            <a:ext cx="9108504" cy="307777"/>
          </a:xfrm>
          <a:prstGeom prst="rect">
            <a:avLst/>
          </a:prstGeom>
        </p:spPr>
        <p:txBody>
          <a:bodyPr wrap="square">
            <a:spAutoFit/>
          </a:bodyPr>
          <a:lstStyle/>
          <a:p>
            <a:r>
              <a:rPr lang="en-GB" sz="1400" dirty="0" smtClean="0">
                <a:solidFill>
                  <a:schemeClr val="bg1"/>
                </a:solidFill>
              </a:rPr>
              <a:t>LO: </a:t>
            </a:r>
            <a:r>
              <a:rPr lang="en-US" sz="1400" dirty="0" smtClean="0">
                <a:solidFill>
                  <a:schemeClr val="bg1"/>
                </a:solidFill>
              </a:rPr>
              <a:t>Describe </a:t>
            </a:r>
            <a:r>
              <a:rPr lang="en-US" sz="1400" dirty="0">
                <a:solidFill>
                  <a:schemeClr val="bg1"/>
                </a:solidFill>
              </a:rPr>
              <a:t>the energy and momentum changes in an explosions</a:t>
            </a:r>
            <a:r>
              <a:rPr lang="en-US" sz="1400" dirty="0" smtClean="0">
                <a:solidFill>
                  <a:schemeClr val="bg1"/>
                </a:solidFill>
              </a:rPr>
              <a:t>.</a:t>
            </a:r>
            <a:r>
              <a:rPr lang="en-GB" sz="1400" dirty="0" smtClean="0">
                <a:solidFill>
                  <a:schemeClr val="bg1"/>
                </a:solidFill>
              </a:rPr>
              <a:t> </a:t>
            </a:r>
            <a:endParaRPr lang="en-GB" sz="1400" dirty="0">
              <a:solidFill>
                <a:schemeClr val="bg1"/>
              </a:solidFill>
            </a:endParaRPr>
          </a:p>
        </p:txBody>
      </p:sp>
    </p:spTree>
    <p:extLst>
      <p:ext uri="{BB962C8B-B14F-4D97-AF65-F5344CB8AC3E}">
        <p14:creationId xmlns:p14="http://schemas.microsoft.com/office/powerpoint/2010/main" val="2154769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 calcmode="lin" valueType="num">
                                      <p:cBhvr additive="base">
                                        <p:cTn id="19"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 calcmode="lin" valueType="num">
                                      <p:cBhvr additive="base">
                                        <p:cTn id="23"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26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anim calcmode="lin" valueType="num">
                                      <p:cBhvr additive="base">
                                        <p:cTn id="2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26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anim calcmode="lin" valueType="num">
                                      <p:cBhvr additive="base">
                                        <p:cTn id="31"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8" end="8"/>
                                            </p:txEl>
                                          </p:spTgt>
                                        </p:tgtEl>
                                        <p:attrNameLst>
                                          <p:attrName>style.visibility</p:attrName>
                                        </p:attrNameLst>
                                      </p:cBhvr>
                                      <p:to>
                                        <p:strVal val="visible"/>
                                      </p:to>
                                    </p:set>
                                    <p:anim calcmode="lin" valueType="num">
                                      <p:cBhvr additive="base">
                                        <p:cTn id="37"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595" y="476672"/>
            <a:ext cx="8713787" cy="1008112"/>
          </a:xfrm>
        </p:spPr>
        <p:txBody>
          <a:bodyPr>
            <a:normAutofit/>
          </a:bodyPr>
          <a:lstStyle/>
          <a:p>
            <a:pPr eaLnBrk="1" hangingPunct="1"/>
            <a:r>
              <a:rPr lang="en-GB" altLang="en-US" sz="4000" b="1" dirty="0" smtClean="0">
                <a:latin typeface="Calibri" panose="020F0502020204030204" pitchFamily="34" charset="0"/>
              </a:rPr>
              <a:t>Answers and Plenary</a:t>
            </a:r>
          </a:p>
        </p:txBody>
      </p:sp>
      <p:sp>
        <p:nvSpPr>
          <p:cNvPr id="11267" name="Rectangle 3"/>
          <p:cNvSpPr>
            <a:spLocks noGrp="1" noChangeArrowheads="1"/>
          </p:cNvSpPr>
          <p:nvPr>
            <p:ph type="body" idx="1"/>
          </p:nvPr>
        </p:nvSpPr>
        <p:spPr>
          <a:xfrm>
            <a:off x="15596" y="1196752"/>
            <a:ext cx="9092908" cy="5661248"/>
          </a:xfrm>
        </p:spPr>
        <p:txBody>
          <a:bodyPr>
            <a:normAutofit fontScale="62500" lnSpcReduction="20000"/>
          </a:bodyPr>
          <a:lstStyle/>
          <a:p>
            <a:pPr marL="566928" lvl="0" indent="-457200">
              <a:buFont typeface="+mj-lt"/>
              <a:buAutoNum type="arabicPeriod"/>
            </a:pPr>
            <a:r>
              <a:rPr lang="en-GB" sz="2400" dirty="0">
                <a:latin typeface="Calibri" panose="020F0502020204030204" pitchFamily="34" charset="0"/>
              </a:rPr>
              <a:t>0.375 kg</a:t>
            </a:r>
          </a:p>
          <a:p>
            <a:pPr marL="566928" lvl="0" indent="-457200">
              <a:buFont typeface="+mj-lt"/>
              <a:buAutoNum type="arabicPeriod"/>
            </a:pPr>
            <a:r>
              <a:rPr lang="en-GB" sz="2400" dirty="0">
                <a:latin typeface="Calibri" panose="020F0502020204030204" pitchFamily="34" charset="0"/>
              </a:rPr>
              <a:t>15 ms</a:t>
            </a:r>
            <a:r>
              <a:rPr lang="en-GB" sz="2400" baseline="30000" dirty="0">
                <a:latin typeface="Calibri" panose="020F0502020204030204" pitchFamily="34" charset="0"/>
              </a:rPr>
              <a:t>-1</a:t>
            </a:r>
            <a:endParaRPr lang="en-GB" sz="2400" dirty="0">
              <a:latin typeface="Calibri" panose="020F0502020204030204" pitchFamily="34" charset="0"/>
            </a:endParaRPr>
          </a:p>
          <a:p>
            <a:pPr marL="566928" lvl="0" indent="-457200">
              <a:buFont typeface="+mj-lt"/>
              <a:buAutoNum type="arabicPeriod"/>
            </a:pPr>
            <a:r>
              <a:rPr lang="en-GB" sz="2400" dirty="0">
                <a:latin typeface="Calibri" panose="020F0502020204030204" pitchFamily="34" charset="0"/>
              </a:rPr>
              <a:t>3 ms</a:t>
            </a:r>
            <a:r>
              <a:rPr lang="en-GB" sz="2400" baseline="30000" dirty="0">
                <a:latin typeface="Calibri" panose="020F0502020204030204" pitchFamily="34" charset="0"/>
              </a:rPr>
              <a:t>-1</a:t>
            </a:r>
            <a:endParaRPr lang="en-GB" sz="2400" dirty="0">
              <a:latin typeface="Calibri" panose="020F0502020204030204" pitchFamily="34" charset="0"/>
            </a:endParaRPr>
          </a:p>
          <a:p>
            <a:pPr marL="566928" lvl="0" indent="-457200">
              <a:buFont typeface="+mj-lt"/>
              <a:buAutoNum type="arabicPeriod"/>
            </a:pPr>
            <a:r>
              <a:rPr lang="en-GB" sz="2400" dirty="0">
                <a:latin typeface="Calibri" panose="020F0502020204030204" pitchFamily="34" charset="0"/>
              </a:rPr>
              <a:t>3.40 x 10</a:t>
            </a:r>
            <a:r>
              <a:rPr lang="en-GB" sz="2400" baseline="30000" dirty="0">
                <a:latin typeface="Calibri" panose="020F0502020204030204" pitchFamily="34" charset="0"/>
              </a:rPr>
              <a:t>5</a:t>
            </a:r>
            <a:r>
              <a:rPr lang="en-GB" sz="2400" dirty="0">
                <a:latin typeface="Calibri" panose="020F0502020204030204" pitchFamily="34" charset="0"/>
              </a:rPr>
              <a:t> ms</a:t>
            </a:r>
            <a:r>
              <a:rPr lang="en-GB" sz="2400" baseline="30000" dirty="0">
                <a:latin typeface="Calibri" panose="020F0502020204030204" pitchFamily="34" charset="0"/>
              </a:rPr>
              <a:t>-1</a:t>
            </a:r>
            <a:endParaRPr lang="en-GB" sz="2400" dirty="0">
              <a:latin typeface="Calibri" panose="020F0502020204030204" pitchFamily="34" charset="0"/>
            </a:endParaRPr>
          </a:p>
          <a:p>
            <a:pPr marL="566928" lvl="0" indent="-457200">
              <a:buFont typeface="+mj-lt"/>
              <a:buAutoNum type="arabicPeriod"/>
            </a:pPr>
            <a:r>
              <a:rPr lang="en-GB" sz="2400" dirty="0">
                <a:latin typeface="Calibri" panose="020F0502020204030204" pitchFamily="34" charset="0"/>
              </a:rPr>
              <a:t>0.417 ms</a:t>
            </a:r>
            <a:r>
              <a:rPr lang="en-GB" sz="2400" baseline="30000" dirty="0">
                <a:latin typeface="Calibri" panose="020F0502020204030204" pitchFamily="34" charset="0"/>
              </a:rPr>
              <a:t>-1</a:t>
            </a:r>
            <a:endParaRPr lang="en-GB" sz="2400" dirty="0">
              <a:latin typeface="Calibri" panose="020F0502020204030204" pitchFamily="34" charset="0"/>
            </a:endParaRPr>
          </a:p>
          <a:p>
            <a:pPr marL="566928" lvl="0" indent="-457200">
              <a:buFont typeface="+mj-lt"/>
              <a:buAutoNum type="arabicPeriod"/>
            </a:pPr>
            <a:r>
              <a:rPr lang="en-GB" sz="2400" dirty="0">
                <a:latin typeface="Calibri" panose="020F0502020204030204" pitchFamily="34" charset="0"/>
              </a:rPr>
              <a:t>0.284 kg</a:t>
            </a:r>
          </a:p>
          <a:p>
            <a:pPr marL="566928" lvl="0" indent="-457200">
              <a:buFont typeface="+mj-lt"/>
              <a:buAutoNum type="arabicPeriod"/>
            </a:pPr>
            <a:r>
              <a:rPr lang="en-GB" sz="2400" dirty="0">
                <a:latin typeface="Calibri" panose="020F0502020204030204" pitchFamily="34" charset="0"/>
              </a:rPr>
              <a:t>4 x 10 </a:t>
            </a:r>
            <a:r>
              <a:rPr lang="en-GB" sz="2400" baseline="30000" dirty="0">
                <a:latin typeface="Calibri" panose="020F0502020204030204" pitchFamily="34" charset="0"/>
              </a:rPr>
              <a:t>6</a:t>
            </a:r>
            <a:r>
              <a:rPr lang="en-GB" sz="2400" dirty="0">
                <a:latin typeface="Calibri" panose="020F0502020204030204" pitchFamily="34" charset="0"/>
              </a:rPr>
              <a:t> N  Increases as mass decreases</a:t>
            </a:r>
          </a:p>
          <a:p>
            <a:pPr marL="566928" lvl="0" indent="-457200">
              <a:buFont typeface="+mj-lt"/>
              <a:buAutoNum type="arabicPeriod"/>
            </a:pPr>
            <a:r>
              <a:rPr lang="en-GB" sz="2400" dirty="0">
                <a:latin typeface="Calibri" panose="020F0502020204030204" pitchFamily="34" charset="0"/>
              </a:rPr>
              <a:t>a) 1.5 </a:t>
            </a:r>
            <a:r>
              <a:rPr lang="en-GB" sz="2400" dirty="0" smtClean="0">
                <a:latin typeface="Calibri" panose="020F0502020204030204" pitchFamily="34" charset="0"/>
              </a:rPr>
              <a:t>ms</a:t>
            </a:r>
            <a:r>
              <a:rPr lang="en-GB" sz="2400" baseline="30000" dirty="0" smtClean="0">
                <a:latin typeface="Calibri" panose="020F0502020204030204" pitchFamily="34" charset="0"/>
              </a:rPr>
              <a:t>-1</a:t>
            </a:r>
            <a:r>
              <a:rPr lang="en-GB" sz="2400" dirty="0">
                <a:latin typeface="Calibri" panose="020F0502020204030204" pitchFamily="34" charset="0"/>
              </a:rPr>
              <a:t>	</a:t>
            </a:r>
            <a:r>
              <a:rPr lang="en-GB" sz="2400" dirty="0" smtClean="0">
                <a:latin typeface="Calibri" panose="020F0502020204030204" pitchFamily="34" charset="0"/>
              </a:rPr>
              <a:t>b</a:t>
            </a:r>
            <a:r>
              <a:rPr lang="en-GB" sz="2400" dirty="0">
                <a:latin typeface="Calibri" panose="020F0502020204030204" pitchFamily="34" charset="0"/>
              </a:rPr>
              <a:t>) 2.25 + 1.5 = 3.75 J</a:t>
            </a:r>
          </a:p>
          <a:p>
            <a:pPr marL="566928" indent="-457200">
              <a:buFont typeface="+mj-lt"/>
              <a:buAutoNum type="arabicPeriod"/>
            </a:pPr>
            <a:r>
              <a:rPr lang="en-GB" sz="2400" dirty="0" smtClean="0">
                <a:latin typeface="Calibri" panose="020F0502020204030204" pitchFamily="34" charset="0"/>
              </a:rPr>
              <a:t>807 </a:t>
            </a:r>
            <a:r>
              <a:rPr lang="en-GB" sz="2400" dirty="0">
                <a:latin typeface="Calibri" panose="020F0502020204030204" pitchFamily="34" charset="0"/>
              </a:rPr>
              <a:t>kms</a:t>
            </a:r>
            <a:r>
              <a:rPr lang="en-GB" sz="2400" baseline="30000" dirty="0">
                <a:latin typeface="Calibri" panose="020F0502020204030204" pitchFamily="34" charset="0"/>
              </a:rPr>
              <a:t>-1</a:t>
            </a:r>
            <a:endParaRPr lang="en-GB" sz="2400" dirty="0">
              <a:latin typeface="Calibri" panose="020F0502020204030204" pitchFamily="34" charset="0"/>
            </a:endParaRPr>
          </a:p>
          <a:p>
            <a:pPr marL="566928" indent="-457200">
              <a:buFont typeface="+mj-lt"/>
              <a:buAutoNum type="arabicPeriod"/>
            </a:pPr>
            <a:r>
              <a:rPr lang="en-GB" sz="2400" dirty="0" smtClean="0">
                <a:latin typeface="Calibri" panose="020F0502020204030204" pitchFamily="34" charset="0"/>
              </a:rPr>
              <a:t>a</a:t>
            </a:r>
            <a:r>
              <a:rPr lang="en-GB" sz="2400" dirty="0">
                <a:latin typeface="Calibri" panose="020F0502020204030204" pitchFamily="34" charset="0"/>
              </a:rPr>
              <a:t>) 3 x less mass means 3 x more v so 60 </a:t>
            </a:r>
            <a:r>
              <a:rPr lang="en-GB" sz="2400" dirty="0" smtClean="0">
                <a:latin typeface="Calibri" panose="020F0502020204030204" pitchFamily="34" charset="0"/>
              </a:rPr>
              <a:t>ms</a:t>
            </a:r>
            <a:r>
              <a:rPr lang="en-GB" sz="2400" baseline="30000" dirty="0" smtClean="0">
                <a:latin typeface="Calibri" panose="020F0502020204030204" pitchFamily="34" charset="0"/>
              </a:rPr>
              <a:t>-1	</a:t>
            </a:r>
            <a:r>
              <a:rPr lang="en-GB" sz="2400" dirty="0" smtClean="0">
                <a:latin typeface="Calibri" panose="020F0502020204030204" pitchFamily="34" charset="0"/>
              </a:rPr>
              <a:t>b</a:t>
            </a:r>
            <a:r>
              <a:rPr lang="en-GB" sz="2400" dirty="0">
                <a:latin typeface="Calibri" panose="020F0502020204030204" pitchFamily="34" charset="0"/>
              </a:rPr>
              <a:t>) </a:t>
            </a:r>
            <a:r>
              <a:rPr lang="en-GB" sz="2400" dirty="0" err="1">
                <a:latin typeface="Calibri" panose="020F0502020204030204" pitchFamily="34" charset="0"/>
              </a:rPr>
              <a:t>KE</a:t>
            </a:r>
            <a:r>
              <a:rPr lang="en-GB" sz="2400" baseline="-25000" dirty="0" err="1">
                <a:latin typeface="Calibri" panose="020F0502020204030204" pitchFamily="34" charset="0"/>
              </a:rPr>
              <a:t>total</a:t>
            </a:r>
            <a:r>
              <a:rPr lang="en-GB" sz="2400" dirty="0">
                <a:latin typeface="Calibri" panose="020F0502020204030204" pitchFamily="34" charset="0"/>
              </a:rPr>
              <a:t> = (0.5 x 3M</a:t>
            </a:r>
            <a:r>
              <a:rPr lang="en-GB" sz="2400" baseline="-25000" dirty="0">
                <a:latin typeface="Calibri" panose="020F0502020204030204" pitchFamily="34" charset="0"/>
              </a:rPr>
              <a:t>B</a:t>
            </a:r>
            <a:r>
              <a:rPr lang="en-GB" sz="2400" dirty="0">
                <a:latin typeface="Calibri" panose="020F0502020204030204" pitchFamily="34" charset="0"/>
              </a:rPr>
              <a:t> x 20</a:t>
            </a:r>
            <a:r>
              <a:rPr lang="en-GB" sz="2400" baseline="30000" dirty="0">
                <a:latin typeface="Calibri" panose="020F0502020204030204" pitchFamily="34" charset="0"/>
              </a:rPr>
              <a:t>2</a:t>
            </a:r>
            <a:r>
              <a:rPr lang="en-GB" sz="2400" dirty="0">
                <a:latin typeface="Calibri" panose="020F0502020204030204" pitchFamily="34" charset="0"/>
              </a:rPr>
              <a:t>) + (0.5M</a:t>
            </a:r>
            <a:r>
              <a:rPr lang="en-GB" sz="2400" baseline="-25000" dirty="0">
                <a:latin typeface="Calibri" panose="020F0502020204030204" pitchFamily="34" charset="0"/>
              </a:rPr>
              <a:t>B</a:t>
            </a:r>
            <a:r>
              <a:rPr lang="en-GB" sz="2400" dirty="0">
                <a:latin typeface="Calibri" panose="020F0502020204030204" pitchFamily="34" charset="0"/>
              </a:rPr>
              <a:t> x 60</a:t>
            </a:r>
            <a:r>
              <a:rPr lang="en-GB" sz="2400" baseline="30000" dirty="0">
                <a:latin typeface="Calibri" panose="020F0502020204030204" pitchFamily="34" charset="0"/>
              </a:rPr>
              <a:t>2</a:t>
            </a:r>
            <a:r>
              <a:rPr lang="en-GB" sz="2400" dirty="0" smtClean="0">
                <a:latin typeface="Calibri" panose="020F0502020204030204" pitchFamily="34" charset="0"/>
              </a:rPr>
              <a:t>)</a:t>
            </a:r>
          </a:p>
          <a:p>
            <a:pPr marL="402336" lvl="1" indent="0">
              <a:buNone/>
            </a:pPr>
            <a:r>
              <a:rPr lang="en-GB" sz="2200" dirty="0" smtClean="0">
                <a:latin typeface="Calibri" panose="020F0502020204030204" pitchFamily="34" charset="0"/>
              </a:rPr>
              <a:t>= </a:t>
            </a:r>
            <a:r>
              <a:rPr lang="en-GB" sz="2200" dirty="0">
                <a:latin typeface="Calibri" panose="020F0502020204030204" pitchFamily="34" charset="0"/>
              </a:rPr>
              <a:t>600M</a:t>
            </a:r>
            <a:r>
              <a:rPr lang="en-GB" sz="2200" baseline="-25000" dirty="0">
                <a:latin typeface="Calibri" panose="020F0502020204030204" pitchFamily="34" charset="0"/>
              </a:rPr>
              <a:t>B</a:t>
            </a:r>
            <a:r>
              <a:rPr lang="en-GB" sz="2200" dirty="0">
                <a:latin typeface="Calibri" panose="020F0502020204030204" pitchFamily="34" charset="0"/>
              </a:rPr>
              <a:t> +  </a:t>
            </a:r>
            <a:r>
              <a:rPr lang="en-GB" sz="2200" dirty="0" smtClean="0">
                <a:latin typeface="Calibri" panose="020F0502020204030204" pitchFamily="34" charset="0"/>
              </a:rPr>
              <a:t>1800M</a:t>
            </a:r>
            <a:r>
              <a:rPr lang="en-GB" sz="2200" baseline="-25000" dirty="0" smtClean="0">
                <a:latin typeface="Calibri" panose="020F0502020204030204" pitchFamily="34" charset="0"/>
              </a:rPr>
              <a:t>B</a:t>
            </a:r>
            <a:endParaRPr lang="en-GB" sz="2200" dirty="0">
              <a:latin typeface="Calibri" panose="020F0502020204030204" pitchFamily="34" charset="0"/>
            </a:endParaRPr>
          </a:p>
          <a:p>
            <a:pPr marL="402336" lvl="1" indent="0">
              <a:buNone/>
            </a:pPr>
            <a:r>
              <a:rPr lang="en-GB" sz="2400" dirty="0" smtClean="0">
                <a:latin typeface="Calibri" panose="020F0502020204030204" pitchFamily="34" charset="0"/>
              </a:rPr>
              <a:t>So </a:t>
            </a:r>
            <a:r>
              <a:rPr lang="en-GB" sz="2400" dirty="0">
                <a:latin typeface="Calibri" panose="020F0502020204030204" pitchFamily="34" charset="0"/>
              </a:rPr>
              <a:t>A has (600/(600+1800)) x 100 = </a:t>
            </a:r>
            <a:r>
              <a:rPr lang="en-GB" sz="2400" dirty="0" smtClean="0">
                <a:latin typeface="Calibri" panose="020F0502020204030204" pitchFamily="34" charset="0"/>
              </a:rPr>
              <a:t>25%</a:t>
            </a:r>
          </a:p>
          <a:p>
            <a:pPr marL="566928" indent="-457200">
              <a:buFont typeface="+mj-lt"/>
              <a:buAutoNum type="arabicPeriod"/>
            </a:pPr>
            <a:r>
              <a:rPr lang="en-GB" dirty="0" smtClean="0">
                <a:latin typeface="Calibri" panose="020F0502020204030204" pitchFamily="34" charset="0"/>
              </a:rPr>
              <a:t>Estimate </a:t>
            </a:r>
            <a:r>
              <a:rPr lang="en-GB" dirty="0">
                <a:latin typeface="Calibri" panose="020F0502020204030204" pitchFamily="34" charset="0"/>
              </a:rPr>
              <a:t>average mass of person m = 50 kg (NB Population will contain many children) </a:t>
            </a:r>
          </a:p>
          <a:p>
            <a:pPr marL="109728" indent="0">
              <a:buNone/>
            </a:pPr>
            <a:r>
              <a:rPr lang="en-GB" sz="2400" dirty="0">
                <a:latin typeface="Calibri" panose="020F0502020204030204" pitchFamily="34" charset="0"/>
              </a:rPr>
              <a:t>Jump height _h = 0.2 m Take-off speed </a:t>
            </a:r>
            <a:r>
              <a:rPr lang="en-GB" sz="2400" i="1" dirty="0">
                <a:latin typeface="Calibri" panose="020F0502020204030204" pitchFamily="34" charset="0"/>
              </a:rPr>
              <a:t>ghv</a:t>
            </a:r>
            <a:r>
              <a:rPr lang="en-GB" sz="2400" dirty="0">
                <a:latin typeface="Calibri" panose="020F0502020204030204" pitchFamily="34" charset="0"/>
              </a:rPr>
              <a:t>2= so 2.0102</a:t>
            </a:r>
            <a:r>
              <a:rPr lang="en-GB" sz="2400" i="1" dirty="0">
                <a:latin typeface="Calibri" panose="020F0502020204030204" pitchFamily="34" charset="0"/>
              </a:rPr>
              <a:t>xxv</a:t>
            </a:r>
            <a:r>
              <a:rPr lang="en-GB" sz="2400" dirty="0">
                <a:latin typeface="Calibri" panose="020F0502020204030204" pitchFamily="34" charset="0"/>
              </a:rPr>
              <a:t>= = 2 m s-1 (accept any reasonable method or blind guess of about 1 to 3 m s-1) </a:t>
            </a:r>
          </a:p>
          <a:p>
            <a:pPr marL="109728" indent="0">
              <a:buNone/>
            </a:pPr>
            <a:r>
              <a:rPr lang="en-GB" sz="2400" dirty="0">
                <a:latin typeface="Calibri" panose="020F0502020204030204" pitchFamily="34" charset="0"/>
              </a:rPr>
              <a:t>Total upward momentum of all jumpers: </a:t>
            </a:r>
          </a:p>
          <a:p>
            <a:pPr marL="109728" indent="0">
              <a:buNone/>
            </a:pPr>
            <a:r>
              <a:rPr lang="en-GB" sz="2400" dirty="0">
                <a:latin typeface="Calibri" panose="020F0502020204030204" pitchFamily="34" charset="0"/>
              </a:rPr>
              <a:t>p =1.3 x 109 x 50 kg x 2 m s-1 = 1.3 x 1011 kg m s-1 </a:t>
            </a:r>
          </a:p>
          <a:p>
            <a:pPr marL="109728" indent="0">
              <a:buNone/>
            </a:pPr>
            <a:r>
              <a:rPr lang="en-GB" sz="2400" dirty="0">
                <a:latin typeface="Calibri" panose="020F0502020204030204" pitchFamily="34" charset="0"/>
              </a:rPr>
              <a:t>To conserve momentum, Earth must acquire equal momentum in the opposite direction. </a:t>
            </a:r>
          </a:p>
          <a:p>
            <a:pPr marL="109728" indent="0">
              <a:buNone/>
            </a:pPr>
            <a:r>
              <a:rPr lang="en-GB" sz="2400" dirty="0">
                <a:latin typeface="Calibri" panose="020F0502020204030204" pitchFamily="34" charset="0"/>
              </a:rPr>
              <a:t>Earth, mass M, acquires speed v = p/M = 1 x 3 x 1011 / 6 x 1024 = ≈ 2 x 10-14 m s-1 i.e. velocity of the Earth is negligible. An elastic or inelastic jump? </a:t>
            </a:r>
          </a:p>
          <a:p>
            <a:pPr eaLnBrk="1" hangingPunct="1">
              <a:lnSpc>
                <a:spcPct val="80000"/>
              </a:lnSpc>
            </a:pPr>
            <a:endParaRPr lang="en-GB" altLang="en-US" sz="2400" dirty="0" smtClean="0">
              <a:latin typeface="Calibri" panose="020F0502020204030204" pitchFamily="34" charset="0"/>
            </a:endParaRPr>
          </a:p>
          <a:p>
            <a:pPr eaLnBrk="1" hangingPunct="1">
              <a:lnSpc>
                <a:spcPct val="80000"/>
              </a:lnSpc>
            </a:pPr>
            <a:r>
              <a:rPr lang="en-GB" altLang="en-US" sz="2400" dirty="0" smtClean="0">
                <a:latin typeface="Calibri" panose="020F0502020204030204" pitchFamily="34" charset="0"/>
              </a:rPr>
              <a:t>If you finish all of the questions, read through and highlight / underline / make notes on the chapter summary I have given you.</a:t>
            </a:r>
          </a:p>
          <a:p>
            <a:pPr eaLnBrk="1" hangingPunct="1">
              <a:lnSpc>
                <a:spcPct val="80000"/>
              </a:lnSpc>
            </a:pPr>
            <a:endParaRPr lang="en-GB" altLang="en-US" sz="2400" dirty="0">
              <a:latin typeface="Calibri" panose="020F0502020204030204" pitchFamily="34" charset="0"/>
            </a:endParaRPr>
          </a:p>
          <a:p>
            <a:pPr eaLnBrk="1" hangingPunct="1">
              <a:lnSpc>
                <a:spcPct val="80000"/>
              </a:lnSpc>
            </a:pPr>
            <a:r>
              <a:rPr lang="en-GB" altLang="en-US" sz="2400" dirty="0" smtClean="0">
                <a:latin typeface="Calibri" panose="020F0502020204030204" pitchFamily="34" charset="0"/>
              </a:rPr>
              <a:t>Your test will be on:</a:t>
            </a:r>
          </a:p>
          <a:p>
            <a:pPr lvl="1">
              <a:lnSpc>
                <a:spcPct val="80000"/>
              </a:lnSpc>
            </a:pPr>
            <a:r>
              <a:rPr lang="en-GB" altLang="en-US" sz="2200" dirty="0" smtClean="0">
                <a:latin typeface="Calibri" panose="020F0502020204030204" pitchFamily="34" charset="0"/>
              </a:rPr>
              <a:t>Monday 25</a:t>
            </a:r>
            <a:r>
              <a:rPr lang="en-GB" altLang="en-US" sz="2200" baseline="30000" dirty="0" smtClean="0">
                <a:latin typeface="Calibri" panose="020F0502020204030204" pitchFamily="34" charset="0"/>
              </a:rPr>
              <a:t>th</a:t>
            </a:r>
            <a:r>
              <a:rPr lang="en-GB" altLang="en-US" sz="2200" dirty="0" smtClean="0">
                <a:latin typeface="Calibri" panose="020F0502020204030204" pitchFamily="34" charset="0"/>
              </a:rPr>
              <a:t> April for 12PHA</a:t>
            </a:r>
          </a:p>
          <a:p>
            <a:pPr lvl="1">
              <a:lnSpc>
                <a:spcPct val="80000"/>
              </a:lnSpc>
            </a:pPr>
            <a:r>
              <a:rPr lang="en-GB" altLang="en-US" sz="2200" dirty="0" smtClean="0">
                <a:latin typeface="Calibri" panose="020F0502020204030204" pitchFamily="34" charset="0"/>
              </a:rPr>
              <a:t>Friday 29</a:t>
            </a:r>
            <a:r>
              <a:rPr lang="en-GB" altLang="en-US" sz="2200" baseline="30000" dirty="0" smtClean="0">
                <a:latin typeface="Calibri" panose="020F0502020204030204" pitchFamily="34" charset="0"/>
              </a:rPr>
              <a:t>th</a:t>
            </a:r>
            <a:r>
              <a:rPr lang="en-GB" altLang="en-US" sz="2200" dirty="0" smtClean="0">
                <a:latin typeface="Calibri" panose="020F0502020204030204" pitchFamily="34" charset="0"/>
              </a:rPr>
              <a:t> April for 12PHD</a:t>
            </a:r>
            <a:endParaRPr lang="el-GR" altLang="en-US" sz="2200" dirty="0" smtClean="0">
              <a:latin typeface="Calibri" panose="020F0502020204030204" pitchFamily="34" charset="0"/>
            </a:endParaRPr>
          </a:p>
        </p:txBody>
      </p:sp>
      <p:sp>
        <p:nvSpPr>
          <p:cNvPr id="5" name="Rectangle 4"/>
          <p:cNvSpPr/>
          <p:nvPr/>
        </p:nvSpPr>
        <p:spPr>
          <a:xfrm>
            <a:off x="0" y="-1"/>
            <a:ext cx="9108504" cy="307777"/>
          </a:xfrm>
          <a:prstGeom prst="rect">
            <a:avLst/>
          </a:prstGeom>
        </p:spPr>
        <p:txBody>
          <a:bodyPr wrap="square">
            <a:spAutoFit/>
          </a:bodyPr>
          <a:lstStyle/>
          <a:p>
            <a:r>
              <a:rPr lang="en-GB" sz="1400" dirty="0" smtClean="0">
                <a:solidFill>
                  <a:schemeClr val="bg1"/>
                </a:solidFill>
              </a:rPr>
              <a:t>LO: </a:t>
            </a:r>
            <a:r>
              <a:rPr lang="en-US" sz="1400" dirty="0" smtClean="0">
                <a:solidFill>
                  <a:schemeClr val="bg1"/>
                </a:solidFill>
              </a:rPr>
              <a:t>Describe </a:t>
            </a:r>
            <a:r>
              <a:rPr lang="en-US" sz="1400" dirty="0">
                <a:solidFill>
                  <a:schemeClr val="bg1"/>
                </a:solidFill>
              </a:rPr>
              <a:t>the energy and momentum changes in an explosions</a:t>
            </a:r>
            <a:r>
              <a:rPr lang="en-US" sz="1400" dirty="0" smtClean="0">
                <a:solidFill>
                  <a:schemeClr val="bg1"/>
                </a:solidFill>
              </a:rPr>
              <a:t>.</a:t>
            </a:r>
            <a:r>
              <a:rPr lang="en-GB" sz="1400" dirty="0" smtClean="0">
                <a:solidFill>
                  <a:schemeClr val="bg1"/>
                </a:solidFill>
              </a:rPr>
              <a:t> </a:t>
            </a:r>
            <a:endParaRPr lang="en-GB" sz="1400" dirty="0">
              <a:solidFill>
                <a:schemeClr val="bg1"/>
              </a:solidFill>
            </a:endParaRPr>
          </a:p>
        </p:txBody>
      </p:sp>
    </p:spTree>
    <p:extLst>
      <p:ext uri="{BB962C8B-B14F-4D97-AF65-F5344CB8AC3E}">
        <p14:creationId xmlns:p14="http://schemas.microsoft.com/office/powerpoint/2010/main" val="378975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267">
                                            <p:txEl>
                                              <p:pRg st="6" end="6"/>
                                            </p:txEl>
                                          </p:spTgt>
                                        </p:tgtEl>
                                        <p:attrNameLst>
                                          <p:attrName>style.visibility</p:attrName>
                                        </p:attrNameLst>
                                      </p:cBhvr>
                                      <p:to>
                                        <p:strVal val="visible"/>
                                      </p:to>
                                    </p:set>
                                    <p:anim calcmode="lin" valueType="num">
                                      <p:cBhvr additive="base">
                                        <p:cTn id="43"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267">
                                            <p:txEl>
                                              <p:pRg st="7" end="7"/>
                                            </p:txEl>
                                          </p:spTgt>
                                        </p:tgtEl>
                                        <p:attrNameLst>
                                          <p:attrName>style.visibility</p:attrName>
                                        </p:attrNameLst>
                                      </p:cBhvr>
                                      <p:to>
                                        <p:strVal val="visible"/>
                                      </p:to>
                                    </p:set>
                                    <p:anim calcmode="lin" valueType="num">
                                      <p:cBhvr additive="base">
                                        <p:cTn id="49"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267">
                                            <p:txEl>
                                              <p:pRg st="8" end="8"/>
                                            </p:txEl>
                                          </p:spTgt>
                                        </p:tgtEl>
                                        <p:attrNameLst>
                                          <p:attrName>style.visibility</p:attrName>
                                        </p:attrNameLst>
                                      </p:cBhvr>
                                      <p:to>
                                        <p:strVal val="visible"/>
                                      </p:to>
                                    </p:set>
                                    <p:anim calcmode="lin" valueType="num">
                                      <p:cBhvr additive="base">
                                        <p:cTn id="55"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267">
                                            <p:txEl>
                                              <p:pRg st="9" end="9"/>
                                            </p:txEl>
                                          </p:spTgt>
                                        </p:tgtEl>
                                        <p:attrNameLst>
                                          <p:attrName>style.visibility</p:attrName>
                                        </p:attrNameLst>
                                      </p:cBhvr>
                                      <p:to>
                                        <p:strVal val="visible"/>
                                      </p:to>
                                    </p:set>
                                    <p:anim calcmode="lin" valueType="num">
                                      <p:cBhvr additive="base">
                                        <p:cTn id="61" dur="5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267">
                                            <p:txEl>
                                              <p:pRg st="9" end="9"/>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1267">
                                            <p:txEl>
                                              <p:pRg st="10" end="10"/>
                                            </p:txEl>
                                          </p:spTgt>
                                        </p:tgtEl>
                                        <p:attrNameLst>
                                          <p:attrName>style.visibility</p:attrName>
                                        </p:attrNameLst>
                                      </p:cBhvr>
                                      <p:to>
                                        <p:strVal val="visible"/>
                                      </p:to>
                                    </p:set>
                                    <p:anim calcmode="lin" valueType="num">
                                      <p:cBhvr additive="base">
                                        <p:cTn id="65" dur="500" fill="hold"/>
                                        <p:tgtEl>
                                          <p:spTgt spid="11267">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1267">
                                            <p:txEl>
                                              <p:pRg st="10" end="10"/>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1267">
                                            <p:txEl>
                                              <p:pRg st="11" end="11"/>
                                            </p:txEl>
                                          </p:spTgt>
                                        </p:tgtEl>
                                        <p:attrNameLst>
                                          <p:attrName>style.visibility</p:attrName>
                                        </p:attrNameLst>
                                      </p:cBhvr>
                                      <p:to>
                                        <p:strVal val="visible"/>
                                      </p:to>
                                    </p:set>
                                    <p:anim calcmode="lin" valueType="num">
                                      <p:cBhvr additive="base">
                                        <p:cTn id="69" dur="500" fill="hold"/>
                                        <p:tgtEl>
                                          <p:spTgt spid="11267">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126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1267">
                                            <p:txEl>
                                              <p:pRg st="12" end="12"/>
                                            </p:txEl>
                                          </p:spTgt>
                                        </p:tgtEl>
                                        <p:attrNameLst>
                                          <p:attrName>style.visibility</p:attrName>
                                        </p:attrNameLst>
                                      </p:cBhvr>
                                      <p:to>
                                        <p:strVal val="visible"/>
                                      </p:to>
                                    </p:set>
                                    <p:anim calcmode="lin" valueType="num">
                                      <p:cBhvr additive="base">
                                        <p:cTn id="75" dur="500" fill="hold"/>
                                        <p:tgtEl>
                                          <p:spTgt spid="11267">
                                            <p:txEl>
                                              <p:pRg st="12" end="1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26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1267">
                                            <p:txEl>
                                              <p:pRg st="13" end="13"/>
                                            </p:txEl>
                                          </p:spTgt>
                                        </p:tgtEl>
                                        <p:attrNameLst>
                                          <p:attrName>style.visibility</p:attrName>
                                        </p:attrNameLst>
                                      </p:cBhvr>
                                      <p:to>
                                        <p:strVal val="visible"/>
                                      </p:to>
                                    </p:set>
                                    <p:anim calcmode="lin" valueType="num">
                                      <p:cBhvr additive="base">
                                        <p:cTn id="81" dur="500" fill="hold"/>
                                        <p:tgtEl>
                                          <p:spTgt spid="11267">
                                            <p:txEl>
                                              <p:pRg st="13" end="1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126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1267">
                                            <p:txEl>
                                              <p:pRg st="14" end="14"/>
                                            </p:txEl>
                                          </p:spTgt>
                                        </p:tgtEl>
                                        <p:attrNameLst>
                                          <p:attrName>style.visibility</p:attrName>
                                        </p:attrNameLst>
                                      </p:cBhvr>
                                      <p:to>
                                        <p:strVal val="visible"/>
                                      </p:to>
                                    </p:set>
                                    <p:anim calcmode="lin" valueType="num">
                                      <p:cBhvr additive="base">
                                        <p:cTn id="87" dur="500" fill="hold"/>
                                        <p:tgtEl>
                                          <p:spTgt spid="11267">
                                            <p:txEl>
                                              <p:pRg st="14" end="14"/>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1267">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1267">
                                            <p:txEl>
                                              <p:pRg st="15" end="15"/>
                                            </p:txEl>
                                          </p:spTgt>
                                        </p:tgtEl>
                                        <p:attrNameLst>
                                          <p:attrName>style.visibility</p:attrName>
                                        </p:attrNameLst>
                                      </p:cBhvr>
                                      <p:to>
                                        <p:strVal val="visible"/>
                                      </p:to>
                                    </p:set>
                                    <p:anim calcmode="lin" valueType="num">
                                      <p:cBhvr additive="base">
                                        <p:cTn id="93" dur="500" fill="hold"/>
                                        <p:tgtEl>
                                          <p:spTgt spid="11267">
                                            <p:txEl>
                                              <p:pRg st="15" end="15"/>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1267">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1267">
                                            <p:txEl>
                                              <p:pRg st="16" end="16"/>
                                            </p:txEl>
                                          </p:spTgt>
                                        </p:tgtEl>
                                        <p:attrNameLst>
                                          <p:attrName>style.visibility</p:attrName>
                                        </p:attrNameLst>
                                      </p:cBhvr>
                                      <p:to>
                                        <p:strVal val="visible"/>
                                      </p:to>
                                    </p:set>
                                    <p:anim calcmode="lin" valueType="num">
                                      <p:cBhvr additive="base">
                                        <p:cTn id="99" dur="500" fill="hold"/>
                                        <p:tgtEl>
                                          <p:spTgt spid="11267">
                                            <p:txEl>
                                              <p:pRg st="16" end="16"/>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1267">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1267">
                                            <p:txEl>
                                              <p:pRg st="17" end="17"/>
                                            </p:txEl>
                                          </p:spTgt>
                                        </p:tgtEl>
                                        <p:attrNameLst>
                                          <p:attrName>style.visibility</p:attrName>
                                        </p:attrNameLst>
                                      </p:cBhvr>
                                      <p:to>
                                        <p:strVal val="visible"/>
                                      </p:to>
                                    </p:set>
                                    <p:anim calcmode="lin" valueType="num">
                                      <p:cBhvr additive="base">
                                        <p:cTn id="105" dur="500" fill="hold"/>
                                        <p:tgtEl>
                                          <p:spTgt spid="11267">
                                            <p:txEl>
                                              <p:pRg st="17" end="17"/>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11267">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1267">
                                            <p:txEl>
                                              <p:pRg st="19" end="19"/>
                                            </p:txEl>
                                          </p:spTgt>
                                        </p:tgtEl>
                                        <p:attrNameLst>
                                          <p:attrName>style.visibility</p:attrName>
                                        </p:attrNameLst>
                                      </p:cBhvr>
                                      <p:to>
                                        <p:strVal val="visible"/>
                                      </p:to>
                                    </p:set>
                                    <p:anim calcmode="lin" valueType="num">
                                      <p:cBhvr additive="base">
                                        <p:cTn id="111" dur="500" fill="hold"/>
                                        <p:tgtEl>
                                          <p:spTgt spid="11267">
                                            <p:txEl>
                                              <p:pRg st="19" end="19"/>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11267">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1267">
                                            <p:txEl>
                                              <p:pRg st="21" end="21"/>
                                            </p:txEl>
                                          </p:spTgt>
                                        </p:tgtEl>
                                        <p:attrNameLst>
                                          <p:attrName>style.visibility</p:attrName>
                                        </p:attrNameLst>
                                      </p:cBhvr>
                                      <p:to>
                                        <p:strVal val="visible"/>
                                      </p:to>
                                    </p:set>
                                    <p:anim calcmode="lin" valueType="num">
                                      <p:cBhvr additive="base">
                                        <p:cTn id="117" dur="500" fill="hold"/>
                                        <p:tgtEl>
                                          <p:spTgt spid="11267">
                                            <p:txEl>
                                              <p:pRg st="21" end="21"/>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11267">
                                            <p:txEl>
                                              <p:pRg st="21" end="21"/>
                                            </p:txEl>
                                          </p:spTgt>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11267">
                                            <p:txEl>
                                              <p:pRg st="22" end="22"/>
                                            </p:txEl>
                                          </p:spTgt>
                                        </p:tgtEl>
                                        <p:attrNameLst>
                                          <p:attrName>style.visibility</p:attrName>
                                        </p:attrNameLst>
                                      </p:cBhvr>
                                      <p:to>
                                        <p:strVal val="visible"/>
                                      </p:to>
                                    </p:set>
                                    <p:anim calcmode="lin" valueType="num">
                                      <p:cBhvr additive="base">
                                        <p:cTn id="121" dur="500" fill="hold"/>
                                        <p:tgtEl>
                                          <p:spTgt spid="11267">
                                            <p:txEl>
                                              <p:pRg st="22" end="22"/>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1267">
                                            <p:txEl>
                                              <p:pRg st="22" end="22"/>
                                            </p:txEl>
                                          </p:spTgt>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11267">
                                            <p:txEl>
                                              <p:pRg st="23" end="23"/>
                                            </p:txEl>
                                          </p:spTgt>
                                        </p:tgtEl>
                                        <p:attrNameLst>
                                          <p:attrName>style.visibility</p:attrName>
                                        </p:attrNameLst>
                                      </p:cBhvr>
                                      <p:to>
                                        <p:strVal val="visible"/>
                                      </p:to>
                                    </p:set>
                                    <p:anim calcmode="lin" valueType="num">
                                      <p:cBhvr additive="base">
                                        <p:cTn id="125" dur="500" fill="hold"/>
                                        <p:tgtEl>
                                          <p:spTgt spid="11267">
                                            <p:txEl>
                                              <p:pRg st="23" end="23"/>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11267">
                                            <p:txEl>
                                              <p:pRg st="23" end="2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Example equilibrium: girl on a swing</a:t>
            </a:r>
            <a:endParaRPr lang="en-GB" b="1" dirty="0">
              <a:latin typeface="Calibri" panose="020F0502020204030204" pitchFamily="34" charset="0"/>
            </a:endParaRPr>
          </a:p>
        </p:txBody>
      </p:sp>
      <p:sp>
        <p:nvSpPr>
          <p:cNvPr id="4" name="Rectangle 3"/>
          <p:cNvSpPr/>
          <p:nvPr/>
        </p:nvSpPr>
        <p:spPr>
          <a:xfrm>
            <a:off x="0" y="0"/>
            <a:ext cx="9108504" cy="338554"/>
          </a:xfrm>
          <a:prstGeom prst="rect">
            <a:avLst/>
          </a:prstGeom>
        </p:spPr>
        <p:txBody>
          <a:bodyPr wrap="square">
            <a:spAutoFit/>
          </a:bodyPr>
          <a:lstStyle/>
          <a:p>
            <a:r>
              <a:rPr lang="en-GB" sz="1600" dirty="0" smtClean="0">
                <a:solidFill>
                  <a:schemeClr val="bg1"/>
                </a:solidFill>
              </a:rPr>
              <a:t>LO: State the difference between scalars and vectors. Explain how we add and resolve vectors.</a:t>
            </a:r>
            <a:endParaRPr lang="en-GB" sz="1600" dirty="0">
              <a:solidFill>
                <a:schemeClr val="bg1"/>
              </a:solidFill>
            </a:endParaRPr>
          </a:p>
        </p:txBody>
      </p:sp>
      <p:sp>
        <p:nvSpPr>
          <p:cNvPr id="5" name="Rectangle 3"/>
          <p:cNvSpPr txBox="1">
            <a:spLocks noChangeArrowheads="1"/>
          </p:cNvSpPr>
          <p:nvPr/>
        </p:nvSpPr>
        <p:spPr>
          <a:xfrm>
            <a:off x="5364163" y="1831504"/>
            <a:ext cx="3333750" cy="4621684"/>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nSpc>
                <a:spcPct val="80000"/>
              </a:lnSpc>
              <a:buFontTx/>
              <a:buChar char="•"/>
            </a:pPr>
            <a:r>
              <a:rPr lang="en-GB" altLang="en-US" sz="2400" dirty="0" smtClean="0">
                <a:latin typeface="Calibri" panose="020F0502020204030204" pitchFamily="34" charset="0"/>
              </a:rPr>
              <a:t>For the resultant force to be zero, each pair of forces must be balanced</a:t>
            </a:r>
          </a:p>
          <a:p>
            <a:pPr>
              <a:lnSpc>
                <a:spcPct val="80000"/>
              </a:lnSpc>
              <a:buFontTx/>
              <a:buChar char="•"/>
            </a:pPr>
            <a:endParaRPr lang="en-GB" altLang="en-US" sz="2400" dirty="0" smtClean="0">
              <a:latin typeface="Calibri" panose="020F0502020204030204" pitchFamily="34" charset="0"/>
            </a:endParaRPr>
          </a:p>
          <a:p>
            <a:pPr>
              <a:lnSpc>
                <a:spcPct val="80000"/>
              </a:lnSpc>
              <a:buFontTx/>
              <a:buChar char="•"/>
            </a:pPr>
            <a:r>
              <a:rPr lang="en-GB" altLang="en-US" sz="2400" dirty="0" smtClean="0">
                <a:latin typeface="Calibri" panose="020F0502020204030204" pitchFamily="34" charset="0"/>
              </a:rPr>
              <a:t>There are three forces in total, and each must be balanced in the opposite direction</a:t>
            </a:r>
          </a:p>
          <a:p>
            <a:pPr>
              <a:lnSpc>
                <a:spcPct val="80000"/>
              </a:lnSpc>
              <a:buFontTx/>
              <a:buChar char="•"/>
            </a:pPr>
            <a:endParaRPr lang="en-GB" altLang="en-US" sz="2400" dirty="0" smtClean="0">
              <a:latin typeface="Calibri" panose="020F0502020204030204" pitchFamily="34" charset="0"/>
            </a:endParaRPr>
          </a:p>
          <a:p>
            <a:pPr>
              <a:lnSpc>
                <a:spcPct val="80000"/>
              </a:lnSpc>
              <a:buFontTx/>
              <a:buChar char="•"/>
            </a:pPr>
            <a:r>
              <a:rPr lang="en-GB" altLang="en-US" sz="2400" dirty="0" smtClean="0">
                <a:latin typeface="Calibri" panose="020F0502020204030204" pitchFamily="34" charset="0"/>
              </a:rPr>
              <a:t>You then need to use Pythagoras and Trigonometry to resolve T…</a:t>
            </a:r>
          </a:p>
        </p:txBody>
      </p:sp>
      <p:sp>
        <p:nvSpPr>
          <p:cNvPr id="6" name="Line 5"/>
          <p:cNvSpPr>
            <a:spLocks noChangeShapeType="1"/>
          </p:cNvSpPr>
          <p:nvPr/>
        </p:nvSpPr>
        <p:spPr bwMode="auto">
          <a:xfrm flipH="1">
            <a:off x="250825" y="4149725"/>
            <a:ext cx="2160588" cy="0"/>
          </a:xfrm>
          <a:prstGeom prst="line">
            <a:avLst/>
          </a:prstGeom>
          <a:noFill/>
          <a:ln w="38100">
            <a:solidFill>
              <a:srgbClr val="CC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 name="Line 6"/>
          <p:cNvSpPr>
            <a:spLocks noChangeShapeType="1"/>
          </p:cNvSpPr>
          <p:nvPr/>
        </p:nvSpPr>
        <p:spPr bwMode="auto">
          <a:xfrm>
            <a:off x="2411413" y="4149725"/>
            <a:ext cx="2160587" cy="0"/>
          </a:xfrm>
          <a:prstGeom prst="line">
            <a:avLst/>
          </a:prstGeom>
          <a:noFill/>
          <a:ln w="38100">
            <a:solidFill>
              <a:srgbClr val="CC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Line 8"/>
          <p:cNvSpPr>
            <a:spLocks noChangeShapeType="1"/>
          </p:cNvSpPr>
          <p:nvPr/>
        </p:nvSpPr>
        <p:spPr bwMode="auto">
          <a:xfrm flipH="1">
            <a:off x="2411413" y="4149725"/>
            <a:ext cx="0" cy="1439863"/>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Line 9"/>
          <p:cNvSpPr>
            <a:spLocks noChangeShapeType="1"/>
          </p:cNvSpPr>
          <p:nvPr/>
        </p:nvSpPr>
        <p:spPr bwMode="auto">
          <a:xfrm flipH="1" flipV="1">
            <a:off x="2411413" y="2708275"/>
            <a:ext cx="0" cy="144145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Line 10"/>
          <p:cNvSpPr>
            <a:spLocks noChangeShapeType="1"/>
          </p:cNvSpPr>
          <p:nvPr/>
        </p:nvSpPr>
        <p:spPr bwMode="auto">
          <a:xfrm flipH="1">
            <a:off x="250825" y="4149725"/>
            <a:ext cx="2160588" cy="1439863"/>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11"/>
          <p:cNvSpPr>
            <a:spLocks noChangeShapeType="1"/>
          </p:cNvSpPr>
          <p:nvPr/>
        </p:nvSpPr>
        <p:spPr bwMode="auto">
          <a:xfrm flipV="1">
            <a:off x="2411413" y="2708275"/>
            <a:ext cx="2160587" cy="1441450"/>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Text Box 12"/>
          <p:cNvSpPr txBox="1">
            <a:spLocks noChangeArrowheads="1"/>
          </p:cNvSpPr>
          <p:nvPr/>
        </p:nvSpPr>
        <p:spPr bwMode="auto">
          <a:xfrm>
            <a:off x="395288" y="3644900"/>
            <a:ext cx="1152525" cy="366713"/>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dirty="0"/>
              <a:t>Force, F</a:t>
            </a:r>
            <a:r>
              <a:rPr lang="en-GB" altLang="en-US" baseline="-25000" dirty="0"/>
              <a:t>1</a:t>
            </a:r>
          </a:p>
        </p:txBody>
      </p:sp>
      <p:sp>
        <p:nvSpPr>
          <p:cNvPr id="13" name="Text Box 13"/>
          <p:cNvSpPr txBox="1">
            <a:spLocks noChangeArrowheads="1"/>
          </p:cNvSpPr>
          <p:nvPr/>
        </p:nvSpPr>
        <p:spPr bwMode="auto">
          <a:xfrm>
            <a:off x="2555875" y="5229225"/>
            <a:ext cx="1439863" cy="366713"/>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a:t>Weight, W</a:t>
            </a:r>
            <a:endParaRPr lang="en-GB" altLang="en-US" baseline="-25000"/>
          </a:p>
        </p:txBody>
      </p:sp>
      <p:sp>
        <p:nvSpPr>
          <p:cNvPr id="14" name="Text Box 14"/>
          <p:cNvSpPr txBox="1">
            <a:spLocks noChangeArrowheads="1"/>
          </p:cNvSpPr>
          <p:nvPr/>
        </p:nvSpPr>
        <p:spPr bwMode="auto">
          <a:xfrm>
            <a:off x="3635375" y="3357563"/>
            <a:ext cx="1296988" cy="366712"/>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dirty="0"/>
              <a:t>Tension, T</a:t>
            </a:r>
            <a:endParaRPr lang="en-GB" altLang="en-US" baseline="-25000" dirty="0"/>
          </a:p>
        </p:txBody>
      </p:sp>
      <p:sp>
        <p:nvSpPr>
          <p:cNvPr id="15" name="Text Box 15"/>
          <p:cNvSpPr txBox="1">
            <a:spLocks noChangeArrowheads="1"/>
          </p:cNvSpPr>
          <p:nvPr/>
        </p:nvSpPr>
        <p:spPr bwMode="auto">
          <a:xfrm>
            <a:off x="3851275" y="4292600"/>
            <a:ext cx="936625" cy="366713"/>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a:t>Tsin</a:t>
            </a:r>
            <a:r>
              <a:rPr lang="en-GB" altLang="en-US">
                <a:latin typeface="Arial" panose="020B0604020202020204" pitchFamily="34" charset="0"/>
              </a:rPr>
              <a:t>Ɵ</a:t>
            </a:r>
            <a:endParaRPr lang="en-GB" altLang="en-US" baseline="-25000">
              <a:latin typeface="Arial" panose="020B0604020202020204" pitchFamily="34" charset="0"/>
            </a:endParaRPr>
          </a:p>
        </p:txBody>
      </p:sp>
      <p:sp>
        <p:nvSpPr>
          <p:cNvPr id="16" name="Text Box 16"/>
          <p:cNvSpPr txBox="1">
            <a:spLocks noChangeArrowheads="1"/>
          </p:cNvSpPr>
          <p:nvPr/>
        </p:nvSpPr>
        <p:spPr bwMode="auto">
          <a:xfrm>
            <a:off x="2484438" y="2492375"/>
            <a:ext cx="936625" cy="366713"/>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a:t>Tcos</a:t>
            </a:r>
            <a:r>
              <a:rPr lang="en-GB" altLang="en-US">
                <a:latin typeface="Arial" panose="020B0604020202020204" pitchFamily="34" charset="0"/>
              </a:rPr>
              <a:t>Ɵ</a:t>
            </a:r>
            <a:endParaRPr lang="en-GB" altLang="en-US" baseline="-25000">
              <a:latin typeface="Arial" panose="020B0604020202020204" pitchFamily="34" charset="0"/>
            </a:endParaRPr>
          </a:p>
        </p:txBody>
      </p:sp>
      <p:sp>
        <p:nvSpPr>
          <p:cNvPr id="17" name="Text Box 17"/>
          <p:cNvSpPr txBox="1">
            <a:spLocks noChangeArrowheads="1"/>
          </p:cNvSpPr>
          <p:nvPr/>
        </p:nvSpPr>
        <p:spPr bwMode="auto">
          <a:xfrm>
            <a:off x="539750" y="5595938"/>
            <a:ext cx="1655763" cy="6413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a:t>Resultant of F</a:t>
            </a:r>
            <a:r>
              <a:rPr lang="en-GB" altLang="en-US" baseline="-25000"/>
              <a:t>1</a:t>
            </a:r>
            <a:r>
              <a:rPr lang="en-GB" altLang="en-US"/>
              <a:t> and W</a:t>
            </a:r>
            <a:endParaRPr lang="en-GB" altLang="en-US" baseline="-25000">
              <a:latin typeface="Arial" panose="020B0604020202020204" pitchFamily="34" charset="0"/>
            </a:endParaRPr>
          </a:p>
        </p:txBody>
      </p:sp>
      <p:sp>
        <p:nvSpPr>
          <p:cNvPr id="18" name="TextBox 17"/>
          <p:cNvSpPr txBox="1"/>
          <p:nvPr/>
        </p:nvSpPr>
        <p:spPr>
          <a:xfrm>
            <a:off x="0" y="6453336"/>
            <a:ext cx="9108504"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2000" dirty="0" smtClean="0">
                <a:latin typeface="Calibri" panose="020F0502020204030204" pitchFamily="34" charset="0"/>
              </a:rPr>
              <a:t>Now try it yourselves using </a:t>
            </a:r>
            <a:r>
              <a:rPr lang="en-GB" sz="2000" dirty="0" err="1" smtClean="0">
                <a:latin typeface="Calibri" panose="020F0502020204030204" pitchFamily="34" charset="0"/>
              </a:rPr>
              <a:t>pg</a:t>
            </a:r>
            <a:r>
              <a:rPr lang="en-GB" sz="2000" dirty="0" smtClean="0">
                <a:latin typeface="Calibri" panose="020F0502020204030204" pitchFamily="34" charset="0"/>
              </a:rPr>
              <a:t> 30-31 of ‘Maths Skills for A-level Physics’</a:t>
            </a:r>
            <a:endParaRPr lang="en-GB" sz="2000" dirty="0">
              <a:latin typeface="Calibri" panose="020F0502020204030204" pitchFamily="34" charset="0"/>
            </a:endParaRPr>
          </a:p>
        </p:txBody>
      </p:sp>
    </p:spTree>
    <p:extLst>
      <p:ext uri="{BB962C8B-B14F-4D97-AF65-F5344CB8AC3E}">
        <p14:creationId xmlns:p14="http://schemas.microsoft.com/office/powerpoint/2010/main" val="112017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animBg="1"/>
      <p:bldP spid="7" grpId="0" uiExpand="1" animBg="1"/>
      <p:bldP spid="8" grpId="0" uiExpand="1" animBg="1"/>
      <p:bldP spid="9" grpId="0" uiExpand="1" animBg="1"/>
      <p:bldP spid="10" grpId="0" uiExpand="1" animBg="1"/>
      <p:bldP spid="11" grpId="0" uiExpand="1" animBg="1"/>
      <p:bldP spid="12" grpId="0" animBg="1"/>
      <p:bldP spid="13" grpId="0" animBg="1"/>
      <p:bldP spid="14"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Plenary questions:</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4873728"/>
          </a:xfrm>
        </p:spPr>
        <p:txBody>
          <a:bodyPr>
            <a:normAutofit fontScale="85000" lnSpcReduction="10000"/>
          </a:bodyPr>
          <a:lstStyle/>
          <a:p>
            <a:pPr marL="109728" indent="0">
              <a:buNone/>
            </a:pPr>
            <a:r>
              <a:rPr lang="en-GB" dirty="0" smtClean="0">
                <a:latin typeface="Calibri" panose="020F0502020204030204" pitchFamily="34" charset="0"/>
              </a:rPr>
              <a:t>These should be completed on your </a:t>
            </a:r>
            <a:r>
              <a:rPr lang="en-GB" dirty="0" err="1" smtClean="0">
                <a:latin typeface="Calibri" panose="020F0502020204030204" pitchFamily="34" charset="0"/>
              </a:rPr>
              <a:t>mwbs</a:t>
            </a:r>
            <a:r>
              <a:rPr lang="en-GB" dirty="0" smtClean="0">
                <a:latin typeface="Calibri" panose="020F0502020204030204" pitchFamily="34" charset="0"/>
              </a:rPr>
              <a:t>:</a:t>
            </a:r>
          </a:p>
          <a:p>
            <a:pPr marL="109728" indent="0">
              <a:buNone/>
            </a:pPr>
            <a:endParaRPr lang="en-GB" dirty="0">
              <a:latin typeface="Calibri" panose="020F0502020204030204" pitchFamily="34" charset="0"/>
            </a:endParaRPr>
          </a:p>
          <a:p>
            <a:pPr marL="624078" lvl="0" indent="-514350">
              <a:buFont typeface="+mj-lt"/>
              <a:buAutoNum type="arabicPeriod"/>
            </a:pPr>
            <a:r>
              <a:rPr lang="en-GB" dirty="0">
                <a:latin typeface="Calibri" panose="020F0502020204030204" pitchFamily="34" charset="0"/>
              </a:rPr>
              <a:t>Show with a vector triangle that an object is in equilibrium if only these forces are acting on it: 12 N acting east, 5.0 N acting north, 13 N at 23° anticlockwise from west.</a:t>
            </a:r>
          </a:p>
          <a:p>
            <a:pPr marL="624078" lvl="0" indent="-514350">
              <a:buFont typeface="+mj-lt"/>
              <a:buAutoNum type="arabicPeriod"/>
            </a:pPr>
            <a:r>
              <a:rPr lang="en-GB" dirty="0">
                <a:latin typeface="Calibri" panose="020F0502020204030204" pitchFamily="34" charset="0"/>
              </a:rPr>
              <a:t>These three forces are in equilibrium: 7.1 N acting west, 14.6 N acting South and an unknown force F acting 64° anticlockwise from East. Draw a free body force diagram to show these forces and find the magnitude of force F.</a:t>
            </a:r>
          </a:p>
          <a:p>
            <a:pPr marL="624078" lvl="0" indent="-514350">
              <a:buFont typeface="+mj-lt"/>
              <a:buAutoNum type="arabicPeriod"/>
            </a:pPr>
            <a:r>
              <a:rPr lang="en-GB" dirty="0">
                <a:latin typeface="Calibri" panose="020F0502020204030204" pitchFamily="34" charset="0"/>
              </a:rPr>
              <a:t>If a body is in equilibrium, what is the sum of all the forces acting on it?</a:t>
            </a:r>
          </a:p>
          <a:p>
            <a:pPr marL="624078" indent="-514350">
              <a:buFont typeface="+mj-lt"/>
              <a:buAutoNum type="arabicPeriod"/>
            </a:pPr>
            <a:r>
              <a:rPr lang="en-GB" dirty="0">
                <a:latin typeface="Calibri" panose="020F0502020204030204" pitchFamily="34" charset="0"/>
              </a:rPr>
              <a:t>Explain what equilibrium means in the context of moving objects.</a:t>
            </a:r>
          </a:p>
        </p:txBody>
      </p:sp>
      <p:sp>
        <p:nvSpPr>
          <p:cNvPr id="4" name="Rectangle 3"/>
          <p:cNvSpPr/>
          <p:nvPr/>
        </p:nvSpPr>
        <p:spPr>
          <a:xfrm>
            <a:off x="0" y="0"/>
            <a:ext cx="9108504" cy="338554"/>
          </a:xfrm>
          <a:prstGeom prst="rect">
            <a:avLst/>
          </a:prstGeom>
        </p:spPr>
        <p:txBody>
          <a:bodyPr wrap="square">
            <a:spAutoFit/>
          </a:bodyPr>
          <a:lstStyle/>
          <a:p>
            <a:r>
              <a:rPr lang="en-GB" sz="1600" dirty="0" smtClean="0">
                <a:solidFill>
                  <a:schemeClr val="bg1"/>
                </a:solidFill>
              </a:rPr>
              <a:t>LO: State the difference between scalars and vectors. Explain how we add and resolve vectors.</a:t>
            </a:r>
            <a:endParaRPr lang="en-GB" sz="1600" dirty="0">
              <a:solidFill>
                <a:schemeClr val="bg1"/>
              </a:solidFill>
            </a:endParaRPr>
          </a:p>
        </p:txBody>
      </p:sp>
    </p:spTree>
    <p:extLst>
      <p:ext uri="{BB962C8B-B14F-4D97-AF65-F5344CB8AC3E}">
        <p14:creationId xmlns:p14="http://schemas.microsoft.com/office/powerpoint/2010/main" val="193522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458200" cy="1470025"/>
          </a:xfrm>
        </p:spPr>
        <p:txBody>
          <a:bodyPr/>
          <a:lstStyle/>
          <a:p>
            <a:r>
              <a:rPr lang="en-GB" b="1" dirty="0" smtClean="0">
                <a:latin typeface="Calibri" panose="020F0502020204030204" pitchFamily="34" charset="0"/>
              </a:rPr>
              <a:t>Mechanics and Materials part 1</a:t>
            </a:r>
            <a:br>
              <a:rPr lang="en-GB" b="1" dirty="0" smtClean="0">
                <a:latin typeface="Calibri" panose="020F0502020204030204" pitchFamily="34" charset="0"/>
              </a:rPr>
            </a:br>
            <a:r>
              <a:rPr lang="en-GB" b="1" dirty="0" smtClean="0">
                <a:latin typeface="Calibri" panose="020F0502020204030204" pitchFamily="34" charset="0"/>
              </a:rPr>
              <a:t>3 – The Principal of Moments</a:t>
            </a:r>
            <a:endParaRPr lang="en-GB" b="1" dirty="0">
              <a:latin typeface="Calibri" panose="020F0502020204030204" pitchFamily="34" charset="0"/>
            </a:endParaRPr>
          </a:p>
        </p:txBody>
      </p:sp>
      <p:sp>
        <p:nvSpPr>
          <p:cNvPr id="3" name="Subtitle 2"/>
          <p:cNvSpPr>
            <a:spLocks noGrp="1"/>
          </p:cNvSpPr>
          <p:nvPr>
            <p:ph type="subTitle" idx="1"/>
          </p:nvPr>
        </p:nvSpPr>
        <p:spPr/>
        <p:txBody>
          <a:bodyPr/>
          <a:lstStyle/>
          <a:p>
            <a:r>
              <a:rPr lang="en-GB" dirty="0" smtClean="0"/>
              <a:t>LO: Explain what the principal of moments is and demonstrate this experimentally</a:t>
            </a:r>
            <a:endParaRPr lang="en-GB" dirty="0"/>
          </a:p>
        </p:txBody>
      </p:sp>
      <p:pic>
        <p:nvPicPr>
          <p:cNvPr id="1026" name="Picture 2" descr="http://www.engin.umich.edu/aero/research/images/structu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034" y="4581128"/>
            <a:ext cx="357359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906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Starter: Balancing a ruler</a:t>
            </a:r>
            <a:endParaRPr lang="en-GB" b="1" dirty="0">
              <a:latin typeface="Calibri" panose="020F0502020204030204" pitchFamily="34" charset="0"/>
            </a:endParaRPr>
          </a:p>
        </p:txBody>
      </p:sp>
      <p:sp>
        <p:nvSpPr>
          <p:cNvPr id="3" name="Content Placeholder 2"/>
          <p:cNvSpPr>
            <a:spLocks noGrp="1"/>
          </p:cNvSpPr>
          <p:nvPr>
            <p:ph idx="1"/>
          </p:nvPr>
        </p:nvSpPr>
        <p:spPr>
          <a:xfrm>
            <a:off x="251520" y="1700808"/>
            <a:ext cx="8651304" cy="4873728"/>
          </a:xfrm>
        </p:spPr>
        <p:txBody>
          <a:bodyPr>
            <a:normAutofit fontScale="92500" lnSpcReduction="20000"/>
          </a:bodyPr>
          <a:lstStyle/>
          <a:p>
            <a:r>
              <a:rPr lang="en-GB" dirty="0" smtClean="0">
                <a:latin typeface="Calibri" panose="020F0502020204030204" pitchFamily="34" charset="0"/>
              </a:rPr>
              <a:t>What can I do to make this ruler balance without changing the number of masses?</a:t>
            </a:r>
          </a:p>
          <a:p>
            <a:r>
              <a:rPr lang="en-GB" dirty="0" smtClean="0">
                <a:latin typeface="Calibri" panose="020F0502020204030204" pitchFamily="34" charset="0"/>
              </a:rPr>
              <a:t>I can change the distance…</a:t>
            </a:r>
            <a:endParaRPr lang="en-GB" dirty="0">
              <a:latin typeface="Calibri" panose="020F0502020204030204" pitchFamily="34" charset="0"/>
            </a:endParaRPr>
          </a:p>
          <a:p>
            <a:r>
              <a:rPr lang="en-GB" dirty="0" smtClean="0">
                <a:latin typeface="Calibri" panose="020F0502020204030204" pitchFamily="34" charset="0"/>
              </a:rPr>
              <a:t>By changing the distance, you have changed the turning force. The turning force is the moment.</a:t>
            </a:r>
          </a:p>
          <a:p>
            <a:pPr marL="109728" indent="0">
              <a:buNone/>
            </a:pPr>
            <a:endParaRPr lang="en-GB" dirty="0">
              <a:latin typeface="Calibri" panose="020F0502020204030204" pitchFamily="34" charset="0"/>
            </a:endParaRPr>
          </a:p>
          <a:p>
            <a:pPr marL="109728" indent="0">
              <a:buNone/>
            </a:pPr>
            <a:r>
              <a:rPr lang="en-GB" dirty="0" smtClean="0">
                <a:latin typeface="Calibri" panose="020F0502020204030204" pitchFamily="34" charset="0"/>
              </a:rPr>
              <a:t>Moment (Nm) = Force (N) x distance (m)</a:t>
            </a:r>
          </a:p>
          <a:p>
            <a:pPr marL="109728" indent="0">
              <a:buNone/>
            </a:pPr>
            <a:endParaRPr lang="en-GB" dirty="0">
              <a:latin typeface="Calibri" panose="020F0502020204030204" pitchFamily="34" charset="0"/>
            </a:endParaRPr>
          </a:p>
          <a:p>
            <a:pPr marL="109728" indent="0">
              <a:buNone/>
            </a:pPr>
            <a:r>
              <a:rPr lang="en-GB" dirty="0" smtClean="0">
                <a:latin typeface="Calibri" panose="020F0502020204030204" pitchFamily="34" charset="0"/>
              </a:rPr>
              <a:t>The principal of moments states that for an object to be balanced, the clockwise moment must be equal to the anticlockwise moment.</a:t>
            </a:r>
          </a:p>
          <a:p>
            <a:pPr marL="109728" indent="0">
              <a:buNone/>
            </a:pPr>
            <a:endParaRPr lang="en-GB" b="1" dirty="0">
              <a:latin typeface="Calibri" panose="020F0502020204030204" pitchFamily="34" charset="0"/>
            </a:endParaRPr>
          </a:p>
          <a:p>
            <a:pPr marL="109728" indent="0">
              <a:buNone/>
            </a:pPr>
            <a:r>
              <a:rPr lang="en-GB" b="1" dirty="0" smtClean="0">
                <a:solidFill>
                  <a:srgbClr val="FF0000"/>
                </a:solidFill>
                <a:latin typeface="Calibri" panose="020F0502020204030204" pitchFamily="34" charset="0"/>
              </a:rPr>
              <a:t>Sum of clockwise moments = Sum of anticlockwise moments</a:t>
            </a:r>
          </a:p>
        </p:txBody>
      </p:sp>
      <p:sp>
        <p:nvSpPr>
          <p:cNvPr id="4" name="Rectangle 3"/>
          <p:cNvSpPr/>
          <p:nvPr/>
        </p:nvSpPr>
        <p:spPr>
          <a:xfrm>
            <a:off x="0" y="0"/>
            <a:ext cx="9108504" cy="584775"/>
          </a:xfrm>
          <a:prstGeom prst="rect">
            <a:avLst/>
          </a:prstGeom>
        </p:spPr>
        <p:txBody>
          <a:bodyPr wrap="square">
            <a:spAutoFit/>
          </a:bodyPr>
          <a:lstStyle/>
          <a:p>
            <a:r>
              <a:rPr lang="en-GB" sz="1600" dirty="0" smtClean="0">
                <a:solidFill>
                  <a:schemeClr val="bg1"/>
                </a:solidFill>
              </a:rPr>
              <a:t>LO</a:t>
            </a:r>
            <a:r>
              <a:rPr lang="en-GB" sz="1600" dirty="0">
                <a:solidFill>
                  <a:schemeClr val="bg1"/>
                </a:solidFill>
              </a:rPr>
              <a:t>: Explain what the principal of moments is and demonstrate this experimentally</a:t>
            </a:r>
          </a:p>
          <a:p>
            <a:endParaRPr lang="en-GB" sz="1600" dirty="0">
              <a:solidFill>
                <a:schemeClr val="bg1"/>
              </a:solidFill>
            </a:endParaRPr>
          </a:p>
        </p:txBody>
      </p:sp>
    </p:spTree>
    <p:extLst>
      <p:ext uri="{BB962C8B-B14F-4D97-AF65-F5344CB8AC3E}">
        <p14:creationId xmlns:p14="http://schemas.microsoft.com/office/powerpoint/2010/main" val="156732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Starter: Definitions</a:t>
            </a:r>
            <a:endParaRPr lang="en-GB" b="1" dirty="0">
              <a:latin typeface="Calibri" panose="020F0502020204030204" pitchFamily="34" charset="0"/>
            </a:endParaRPr>
          </a:p>
        </p:txBody>
      </p:sp>
      <p:sp>
        <p:nvSpPr>
          <p:cNvPr id="3" name="Content Placeholder 2"/>
          <p:cNvSpPr>
            <a:spLocks noGrp="1"/>
          </p:cNvSpPr>
          <p:nvPr>
            <p:ph idx="1"/>
          </p:nvPr>
        </p:nvSpPr>
        <p:spPr>
          <a:xfrm>
            <a:off x="457200" y="1988840"/>
            <a:ext cx="8229600" cy="4585696"/>
          </a:xfrm>
        </p:spPr>
        <p:txBody>
          <a:bodyPr>
            <a:normAutofit lnSpcReduction="10000"/>
          </a:bodyPr>
          <a:lstStyle/>
          <a:p>
            <a:r>
              <a:rPr lang="en-GB" dirty="0" smtClean="0">
                <a:latin typeface="Calibri" panose="020F0502020204030204" pitchFamily="34" charset="0"/>
              </a:rPr>
              <a:t>What is a ‘scalar’ quantity?</a:t>
            </a:r>
          </a:p>
          <a:p>
            <a:r>
              <a:rPr lang="en-GB" dirty="0" smtClean="0">
                <a:latin typeface="Calibri" panose="020F0502020204030204" pitchFamily="34" charset="0"/>
              </a:rPr>
              <a:t>What is a ‘vector’ quantity?</a:t>
            </a:r>
          </a:p>
          <a:p>
            <a:endParaRPr lang="en-GB" dirty="0">
              <a:latin typeface="Calibri" panose="020F0502020204030204" pitchFamily="34" charset="0"/>
            </a:endParaRPr>
          </a:p>
          <a:p>
            <a:r>
              <a:rPr lang="en-GB" dirty="0" smtClean="0">
                <a:latin typeface="Calibri" panose="020F0502020204030204" pitchFamily="34" charset="0"/>
              </a:rPr>
              <a:t>A scalar is a physical quantity which only has a magnitude (size), </a:t>
            </a:r>
            <a:r>
              <a:rPr lang="en-GB" b="1" dirty="0" smtClean="0">
                <a:latin typeface="Calibri" panose="020F0502020204030204" pitchFamily="34" charset="0"/>
              </a:rPr>
              <a:t>NOT</a:t>
            </a:r>
            <a:r>
              <a:rPr lang="en-GB" dirty="0" smtClean="0">
                <a:latin typeface="Calibri" panose="020F0502020204030204" pitchFamily="34" charset="0"/>
              </a:rPr>
              <a:t> a direction.</a:t>
            </a:r>
          </a:p>
          <a:p>
            <a:r>
              <a:rPr lang="en-GB" dirty="0" smtClean="0">
                <a:latin typeface="Calibri" panose="020F0502020204030204" pitchFamily="34" charset="0"/>
              </a:rPr>
              <a:t>A vector is a physical quantity which has </a:t>
            </a:r>
            <a:r>
              <a:rPr lang="en-GB" b="1" dirty="0" smtClean="0">
                <a:latin typeface="Calibri" panose="020F0502020204030204" pitchFamily="34" charset="0"/>
              </a:rPr>
              <a:t>BOTH</a:t>
            </a:r>
            <a:r>
              <a:rPr lang="en-GB" dirty="0" smtClean="0">
                <a:latin typeface="Calibri" panose="020F0502020204030204" pitchFamily="34" charset="0"/>
              </a:rPr>
              <a:t> a magnitude and a direction.</a:t>
            </a:r>
          </a:p>
          <a:p>
            <a:endParaRPr lang="en-GB" dirty="0">
              <a:latin typeface="Calibri" panose="020F0502020204030204" pitchFamily="34" charset="0"/>
            </a:endParaRPr>
          </a:p>
          <a:p>
            <a:r>
              <a:rPr lang="en-GB" dirty="0" smtClean="0">
                <a:latin typeface="Calibri" panose="020F0502020204030204" pitchFamily="34" charset="0"/>
              </a:rPr>
              <a:t>Can you think of any examples of scalars and vectors?</a:t>
            </a:r>
            <a:endParaRPr lang="en-GB" dirty="0">
              <a:latin typeface="Calibri" panose="020F0502020204030204" pitchFamily="34" charset="0"/>
            </a:endParaRPr>
          </a:p>
        </p:txBody>
      </p:sp>
      <p:sp>
        <p:nvSpPr>
          <p:cNvPr id="4" name="Rectangle 3"/>
          <p:cNvSpPr/>
          <p:nvPr/>
        </p:nvSpPr>
        <p:spPr>
          <a:xfrm>
            <a:off x="0" y="0"/>
            <a:ext cx="9108504" cy="338554"/>
          </a:xfrm>
          <a:prstGeom prst="rect">
            <a:avLst/>
          </a:prstGeom>
        </p:spPr>
        <p:txBody>
          <a:bodyPr wrap="square">
            <a:spAutoFit/>
          </a:bodyPr>
          <a:lstStyle/>
          <a:p>
            <a:r>
              <a:rPr lang="en-GB" sz="1600" dirty="0" smtClean="0">
                <a:solidFill>
                  <a:schemeClr val="bg1"/>
                </a:solidFill>
              </a:rPr>
              <a:t>LO: State the difference between scalars and vectors. Explain how we add and resolve vectors.</a:t>
            </a:r>
            <a:endParaRPr lang="en-GB" sz="1600" dirty="0">
              <a:solidFill>
                <a:schemeClr val="bg1"/>
              </a:solidFill>
            </a:endParaRPr>
          </a:p>
        </p:txBody>
      </p:sp>
    </p:spTree>
    <p:extLst>
      <p:ext uri="{BB962C8B-B14F-4D97-AF65-F5344CB8AC3E}">
        <p14:creationId xmlns:p14="http://schemas.microsoft.com/office/powerpoint/2010/main" val="365921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Calculating the mass of a ruler</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1008112"/>
          </a:xfrm>
        </p:spPr>
        <p:txBody>
          <a:bodyPr>
            <a:normAutofit/>
          </a:bodyPr>
          <a:lstStyle/>
          <a:p>
            <a:r>
              <a:rPr lang="en-GB" dirty="0" smtClean="0">
                <a:latin typeface="Calibri" panose="020F0502020204030204" pitchFamily="34" charset="0"/>
              </a:rPr>
              <a:t>We have to know where the centre of mass is, then…</a:t>
            </a:r>
            <a:endParaRPr lang="en-GB" dirty="0">
              <a:latin typeface="Calibri" panose="020F0502020204030204" pitchFamily="34" charset="0"/>
            </a:endParaRPr>
          </a:p>
        </p:txBody>
      </p:sp>
      <p:sp>
        <p:nvSpPr>
          <p:cNvPr id="4" name="Rectangle 3"/>
          <p:cNvSpPr/>
          <p:nvPr/>
        </p:nvSpPr>
        <p:spPr>
          <a:xfrm>
            <a:off x="0" y="0"/>
            <a:ext cx="9108504" cy="584775"/>
          </a:xfrm>
          <a:prstGeom prst="rect">
            <a:avLst/>
          </a:prstGeom>
        </p:spPr>
        <p:txBody>
          <a:bodyPr wrap="square">
            <a:spAutoFit/>
          </a:bodyPr>
          <a:lstStyle/>
          <a:p>
            <a:r>
              <a:rPr lang="en-GB" sz="1600" dirty="0" smtClean="0">
                <a:solidFill>
                  <a:schemeClr val="bg1"/>
                </a:solidFill>
              </a:rPr>
              <a:t>LO</a:t>
            </a:r>
            <a:r>
              <a:rPr lang="en-GB" sz="1600" dirty="0">
                <a:solidFill>
                  <a:schemeClr val="bg1"/>
                </a:solidFill>
              </a:rPr>
              <a:t>: Explain what the principal of moments is and demonstrate this experimentally</a:t>
            </a:r>
          </a:p>
          <a:p>
            <a:endParaRPr lang="en-GB" sz="1600" dirty="0">
              <a:solidFill>
                <a:schemeClr val="bg1"/>
              </a:solidFill>
            </a:endParaRPr>
          </a:p>
        </p:txBody>
      </p:sp>
      <p:grpSp>
        <p:nvGrpSpPr>
          <p:cNvPr id="5" name="Group 7"/>
          <p:cNvGrpSpPr>
            <a:grpSpLocks/>
          </p:cNvGrpSpPr>
          <p:nvPr/>
        </p:nvGrpSpPr>
        <p:grpSpPr bwMode="auto">
          <a:xfrm>
            <a:off x="2700338" y="2636838"/>
            <a:ext cx="4032250" cy="3967162"/>
            <a:chOff x="1701" y="2024"/>
            <a:chExt cx="2540" cy="2499"/>
          </a:xfrm>
        </p:grpSpPr>
        <p:pic>
          <p:nvPicPr>
            <p:cNvPr id="6" name="Picture 5" descr="MC90029092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544487">
              <a:off x="1701" y="2024"/>
              <a:ext cx="2540" cy="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a:spLocks noChangeArrowheads="1"/>
            </p:cNvSpPr>
            <p:nvPr/>
          </p:nvSpPr>
          <p:spPr bwMode="auto">
            <a:xfrm>
              <a:off x="2925" y="3207"/>
              <a:ext cx="182" cy="18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n-US" altLang="en-US"/>
            </a:p>
          </p:txBody>
        </p:sp>
      </p:grpSp>
      <p:sp>
        <p:nvSpPr>
          <p:cNvPr id="8" name="Rectangle 8"/>
          <p:cNvSpPr>
            <a:spLocks noChangeArrowheads="1"/>
          </p:cNvSpPr>
          <p:nvPr/>
        </p:nvSpPr>
        <p:spPr bwMode="auto">
          <a:xfrm>
            <a:off x="2411413" y="5734050"/>
            <a:ext cx="792162" cy="574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n-US" altLang="en-US"/>
          </a:p>
        </p:txBody>
      </p:sp>
      <p:sp>
        <p:nvSpPr>
          <p:cNvPr id="9" name="Line 9"/>
          <p:cNvSpPr>
            <a:spLocks noChangeShapeType="1"/>
          </p:cNvSpPr>
          <p:nvPr/>
        </p:nvSpPr>
        <p:spPr bwMode="auto">
          <a:xfrm flipV="1">
            <a:off x="2771775" y="3933825"/>
            <a:ext cx="0" cy="1800225"/>
          </a:xfrm>
          <a:prstGeom prst="line">
            <a:avLst/>
          </a:prstGeom>
          <a:noFill/>
          <a:ln w="38100">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AutoShape 10"/>
          <p:cNvSpPr>
            <a:spLocks noChangeArrowheads="1"/>
          </p:cNvSpPr>
          <p:nvPr/>
        </p:nvSpPr>
        <p:spPr bwMode="auto">
          <a:xfrm>
            <a:off x="3492500" y="5013325"/>
            <a:ext cx="431800" cy="1584325"/>
          </a:xfrm>
          <a:prstGeom prst="triangle">
            <a:avLst>
              <a:gd name="adj" fmla="val 50000"/>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n-US" altLang="en-US"/>
          </a:p>
        </p:txBody>
      </p:sp>
      <p:sp>
        <p:nvSpPr>
          <p:cNvPr id="11" name="Text Box 11"/>
          <p:cNvSpPr txBox="1">
            <a:spLocks noChangeArrowheads="1"/>
          </p:cNvSpPr>
          <p:nvPr/>
        </p:nvSpPr>
        <p:spPr bwMode="auto">
          <a:xfrm>
            <a:off x="2484438" y="5734050"/>
            <a:ext cx="6477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spcBef>
                <a:spcPct val="50000"/>
              </a:spcBef>
            </a:pPr>
            <a:r>
              <a:rPr lang="en-GB" altLang="en-US" sz="1400"/>
              <a:t>W = 100g</a:t>
            </a:r>
          </a:p>
        </p:txBody>
      </p:sp>
      <p:sp>
        <p:nvSpPr>
          <p:cNvPr id="12" name="Line 12"/>
          <p:cNvSpPr>
            <a:spLocks noChangeShapeType="1"/>
          </p:cNvSpPr>
          <p:nvPr/>
        </p:nvSpPr>
        <p:spPr bwMode="auto">
          <a:xfrm>
            <a:off x="2771775" y="4005263"/>
            <a:ext cx="2016125" cy="0"/>
          </a:xfrm>
          <a:prstGeom prst="line">
            <a:avLst/>
          </a:prstGeom>
          <a:noFill/>
          <a:ln w="38100">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13"/>
          <p:cNvSpPr>
            <a:spLocks noChangeShapeType="1"/>
          </p:cNvSpPr>
          <p:nvPr/>
        </p:nvSpPr>
        <p:spPr bwMode="auto">
          <a:xfrm flipV="1">
            <a:off x="3708400" y="3789363"/>
            <a:ext cx="0" cy="36036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Line 14"/>
          <p:cNvSpPr>
            <a:spLocks noChangeShapeType="1"/>
          </p:cNvSpPr>
          <p:nvPr/>
        </p:nvSpPr>
        <p:spPr bwMode="auto">
          <a:xfrm flipV="1">
            <a:off x="4787900" y="3789363"/>
            <a:ext cx="0" cy="36036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15"/>
          <p:cNvSpPr>
            <a:spLocks noChangeShapeType="1"/>
          </p:cNvSpPr>
          <p:nvPr/>
        </p:nvSpPr>
        <p:spPr bwMode="auto">
          <a:xfrm>
            <a:off x="4787900" y="5084763"/>
            <a:ext cx="0" cy="936625"/>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Text Box 16"/>
          <p:cNvSpPr txBox="1">
            <a:spLocks noChangeArrowheads="1"/>
          </p:cNvSpPr>
          <p:nvPr/>
        </p:nvSpPr>
        <p:spPr bwMode="auto">
          <a:xfrm>
            <a:off x="4859338" y="5300663"/>
            <a:ext cx="1225550" cy="6413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spcBef>
                <a:spcPct val="50000"/>
              </a:spcBef>
            </a:pPr>
            <a:r>
              <a:rPr lang="en-GB" altLang="en-US"/>
              <a:t>Weight of beam</a:t>
            </a:r>
          </a:p>
        </p:txBody>
      </p:sp>
      <p:sp>
        <p:nvSpPr>
          <p:cNvPr id="17" name="Text Box 17"/>
          <p:cNvSpPr txBox="1">
            <a:spLocks noChangeArrowheads="1"/>
          </p:cNvSpPr>
          <p:nvPr/>
        </p:nvSpPr>
        <p:spPr bwMode="auto">
          <a:xfrm>
            <a:off x="2411413" y="3573463"/>
            <a:ext cx="1225550" cy="366712"/>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spcBef>
                <a:spcPct val="50000"/>
              </a:spcBef>
            </a:pPr>
            <a:r>
              <a:rPr lang="en-GB" altLang="en-US"/>
              <a:t>d = 10 cm</a:t>
            </a:r>
          </a:p>
        </p:txBody>
      </p:sp>
      <p:sp>
        <p:nvSpPr>
          <p:cNvPr id="18" name="Text Box 18"/>
          <p:cNvSpPr txBox="1">
            <a:spLocks noChangeArrowheads="1"/>
          </p:cNvSpPr>
          <p:nvPr/>
        </p:nvSpPr>
        <p:spPr bwMode="auto">
          <a:xfrm>
            <a:off x="3779838" y="3573463"/>
            <a:ext cx="1225550" cy="366712"/>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spcBef>
                <a:spcPct val="50000"/>
              </a:spcBef>
            </a:pPr>
            <a:r>
              <a:rPr lang="en-GB" altLang="en-US"/>
              <a:t>d = 15 cm</a:t>
            </a:r>
          </a:p>
        </p:txBody>
      </p:sp>
      <p:sp>
        <p:nvSpPr>
          <p:cNvPr id="19" name="Text Box 19"/>
          <p:cNvSpPr txBox="1">
            <a:spLocks noChangeArrowheads="1"/>
          </p:cNvSpPr>
          <p:nvPr/>
        </p:nvSpPr>
        <p:spPr bwMode="auto">
          <a:xfrm>
            <a:off x="7380288" y="3716338"/>
            <a:ext cx="1225550" cy="64135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spcBef>
                <a:spcPct val="50000"/>
              </a:spcBef>
            </a:pPr>
            <a:r>
              <a:rPr lang="en-GB" altLang="en-US"/>
              <a:t>Centre of mass!</a:t>
            </a:r>
          </a:p>
        </p:txBody>
      </p:sp>
      <p:sp>
        <p:nvSpPr>
          <p:cNvPr id="20" name="Line 20"/>
          <p:cNvSpPr>
            <a:spLocks noChangeShapeType="1"/>
          </p:cNvSpPr>
          <p:nvPr/>
        </p:nvSpPr>
        <p:spPr bwMode="auto">
          <a:xfrm flipH="1">
            <a:off x="4787900" y="4149725"/>
            <a:ext cx="2663825" cy="503238"/>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07466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Investigation: Density of a metre ruler</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4873728"/>
          </a:xfrm>
        </p:spPr>
        <p:txBody>
          <a:bodyPr>
            <a:normAutofit/>
          </a:bodyPr>
          <a:lstStyle/>
          <a:p>
            <a:r>
              <a:rPr lang="en-GB" dirty="0">
                <a:latin typeface="Calibri" panose="020F0502020204030204" pitchFamily="34" charset="0"/>
              </a:rPr>
              <a:t>You have ~ 20 minutes for the practical part of this investigation</a:t>
            </a:r>
          </a:p>
          <a:p>
            <a:r>
              <a:rPr lang="en-GB" dirty="0">
                <a:latin typeface="Calibri" panose="020F0502020204030204" pitchFamily="34" charset="0"/>
              </a:rPr>
              <a:t>10 min to measure volume</a:t>
            </a:r>
          </a:p>
          <a:p>
            <a:r>
              <a:rPr lang="en-GB" dirty="0">
                <a:latin typeface="Calibri" panose="020F0502020204030204" pitchFamily="34" charset="0"/>
              </a:rPr>
              <a:t>10 min to measure mass</a:t>
            </a:r>
          </a:p>
          <a:p>
            <a:r>
              <a:rPr lang="en-GB" dirty="0">
                <a:latin typeface="Calibri" panose="020F0502020204030204" pitchFamily="34" charset="0"/>
              </a:rPr>
              <a:t>Then complete the questions</a:t>
            </a:r>
          </a:p>
          <a:p>
            <a:endParaRPr lang="en-GB" dirty="0">
              <a:latin typeface="Calibri" panose="020F0502020204030204" pitchFamily="34" charset="0"/>
            </a:endParaRPr>
          </a:p>
          <a:p>
            <a:r>
              <a:rPr lang="en-GB" dirty="0">
                <a:latin typeface="Calibri" panose="020F0502020204030204" pitchFamily="34" charset="0"/>
              </a:rPr>
              <a:t>Useful equations:</a:t>
            </a:r>
          </a:p>
          <a:p>
            <a:r>
              <a:rPr lang="en-GB" dirty="0">
                <a:latin typeface="Calibri" panose="020F0502020204030204" pitchFamily="34" charset="0"/>
              </a:rPr>
              <a:t>Volume = length x width x depth</a:t>
            </a:r>
          </a:p>
          <a:p>
            <a:r>
              <a:rPr lang="en-GB" dirty="0">
                <a:latin typeface="Calibri" panose="020F0502020204030204" pitchFamily="34" charset="0"/>
              </a:rPr>
              <a:t>Density = mass / volume</a:t>
            </a:r>
          </a:p>
          <a:p>
            <a:r>
              <a:rPr lang="en-GB" dirty="0">
                <a:latin typeface="Calibri" panose="020F0502020204030204" pitchFamily="34" charset="0"/>
              </a:rPr>
              <a:t>Moment = force x perpendicular distance</a:t>
            </a:r>
          </a:p>
          <a:p>
            <a:endParaRPr lang="en-GB" dirty="0">
              <a:latin typeface="Calibri" panose="020F0502020204030204" pitchFamily="34" charset="0"/>
            </a:endParaRPr>
          </a:p>
        </p:txBody>
      </p:sp>
      <p:sp>
        <p:nvSpPr>
          <p:cNvPr id="4" name="Rectangle 3"/>
          <p:cNvSpPr/>
          <p:nvPr/>
        </p:nvSpPr>
        <p:spPr>
          <a:xfrm>
            <a:off x="0" y="0"/>
            <a:ext cx="9108504" cy="584775"/>
          </a:xfrm>
          <a:prstGeom prst="rect">
            <a:avLst/>
          </a:prstGeom>
        </p:spPr>
        <p:txBody>
          <a:bodyPr wrap="square">
            <a:spAutoFit/>
          </a:bodyPr>
          <a:lstStyle/>
          <a:p>
            <a:r>
              <a:rPr lang="en-GB" sz="1600" dirty="0" smtClean="0">
                <a:solidFill>
                  <a:schemeClr val="bg1"/>
                </a:solidFill>
              </a:rPr>
              <a:t>LO</a:t>
            </a:r>
            <a:r>
              <a:rPr lang="en-GB" sz="1600" dirty="0">
                <a:solidFill>
                  <a:schemeClr val="bg1"/>
                </a:solidFill>
              </a:rPr>
              <a:t>: Explain what the principal of moments is and demonstrate this experimentally</a:t>
            </a:r>
          </a:p>
          <a:p>
            <a:endParaRPr lang="en-GB" sz="1600" dirty="0">
              <a:solidFill>
                <a:schemeClr val="bg1"/>
              </a:solidFill>
            </a:endParaRPr>
          </a:p>
        </p:txBody>
      </p:sp>
      <p:pic>
        <p:nvPicPr>
          <p:cNvPr id="5" name="Picture 5" descr="MP90031425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010" y="2492897"/>
            <a:ext cx="1405903" cy="401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66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332656"/>
            <a:ext cx="8229600" cy="1066800"/>
          </a:xfrm>
        </p:spPr>
        <p:txBody>
          <a:bodyPr/>
          <a:lstStyle/>
          <a:p>
            <a:r>
              <a:rPr lang="en-GB" b="1" dirty="0" smtClean="0">
                <a:latin typeface="Calibri" panose="020F0502020204030204" pitchFamily="34" charset="0"/>
              </a:rPr>
              <a:t>Plenary: TAP Moments questions</a:t>
            </a:r>
            <a:endParaRPr lang="en-GB" b="1" dirty="0">
              <a:latin typeface="Calibri" panose="020F0502020204030204" pitchFamily="34" charset="0"/>
            </a:endParaRPr>
          </a:p>
        </p:txBody>
      </p:sp>
      <p:sp>
        <p:nvSpPr>
          <p:cNvPr id="3" name="Content Placeholder 2"/>
          <p:cNvSpPr>
            <a:spLocks noGrp="1"/>
          </p:cNvSpPr>
          <p:nvPr>
            <p:ph idx="1"/>
          </p:nvPr>
        </p:nvSpPr>
        <p:spPr>
          <a:xfrm>
            <a:off x="251520" y="1340768"/>
            <a:ext cx="8686800" cy="5517232"/>
          </a:xfrm>
        </p:spPr>
        <p:txBody>
          <a:bodyPr>
            <a:normAutofit fontScale="62500" lnSpcReduction="20000"/>
          </a:bodyPr>
          <a:lstStyle/>
          <a:p>
            <a:pPr marL="109728" indent="0">
              <a:buNone/>
            </a:pPr>
            <a:r>
              <a:rPr lang="en-GB" dirty="0">
                <a:latin typeface="Calibri" panose="020F0502020204030204" pitchFamily="34" charset="0"/>
              </a:rPr>
              <a:t>1 	Taking moments about the feet.</a:t>
            </a:r>
          </a:p>
          <a:p>
            <a:pPr marL="109728" indent="0">
              <a:buNone/>
            </a:pPr>
            <a:endParaRPr lang="en-GB" dirty="0">
              <a:latin typeface="Calibri" panose="020F0502020204030204" pitchFamily="34" charset="0"/>
            </a:endParaRPr>
          </a:p>
          <a:p>
            <a:pPr marL="109728" indent="0">
              <a:buNone/>
            </a:pPr>
            <a:r>
              <a:rPr lang="en-GB" dirty="0">
                <a:latin typeface="Calibri" panose="020F0502020204030204" pitchFamily="34" charset="0"/>
              </a:rPr>
              <a:t>600 x 2 = W x 1.5 so W = 800 N</a:t>
            </a:r>
          </a:p>
          <a:p>
            <a:pPr marL="109728" indent="0">
              <a:buNone/>
            </a:pPr>
            <a:endParaRPr lang="en-GB" dirty="0">
              <a:latin typeface="Calibri" panose="020F0502020204030204" pitchFamily="34" charset="0"/>
            </a:endParaRPr>
          </a:p>
          <a:p>
            <a:pPr marL="109728" indent="0">
              <a:buNone/>
            </a:pPr>
            <a:r>
              <a:rPr lang="en-GB" dirty="0">
                <a:latin typeface="Calibri" panose="020F0502020204030204" pitchFamily="34" charset="0"/>
              </a:rPr>
              <a:t>2 	Taking moments around the left hand edge of the beam near the wall</a:t>
            </a:r>
          </a:p>
          <a:p>
            <a:pPr marL="109728" indent="0">
              <a:buNone/>
            </a:pPr>
            <a:r>
              <a:rPr lang="en-GB" dirty="0">
                <a:latin typeface="Calibri" panose="020F0502020204030204" pitchFamily="34" charset="0"/>
              </a:rPr>
              <a:t>(a)	T sin 30° x 0.5 = 200 x 0.5 so T sin 30° = 200 and T = 400N</a:t>
            </a:r>
          </a:p>
          <a:p>
            <a:pPr marL="109728" indent="0">
              <a:buNone/>
            </a:pPr>
            <a:r>
              <a:rPr lang="en-GB" dirty="0">
                <a:latin typeface="Calibri" panose="020F0502020204030204" pitchFamily="34" charset="0"/>
              </a:rPr>
              <a:t>(b) 	T sin 30° x 0.5 = 200 x 0.25 so T x 0.5 = 50 and T = 200N</a:t>
            </a:r>
          </a:p>
          <a:p>
            <a:pPr marL="109728" indent="0">
              <a:buNone/>
            </a:pPr>
            <a:r>
              <a:rPr lang="en-GB" dirty="0">
                <a:latin typeface="Calibri" panose="020F0502020204030204" pitchFamily="34" charset="0"/>
              </a:rPr>
              <a:t>(c) 	T sin 30° x 0.5 = (200 x 0.5) + (200 x 0.25) = 150 so T = 600N</a:t>
            </a:r>
          </a:p>
          <a:p>
            <a:pPr marL="109728" indent="0">
              <a:buNone/>
            </a:pPr>
            <a:r>
              <a:rPr lang="en-GB" dirty="0">
                <a:latin typeface="Calibri" panose="020F0502020204030204" pitchFamily="34" charset="0"/>
              </a:rPr>
              <a:t>(d) 	T sin 50° x 0.25 = (200 x 0.5) + (200 x 0.25) =150 so T = 783N</a:t>
            </a:r>
          </a:p>
          <a:p>
            <a:pPr marL="109728" indent="0">
              <a:buNone/>
            </a:pPr>
            <a:endParaRPr lang="en-GB" dirty="0">
              <a:latin typeface="Calibri" panose="020F0502020204030204" pitchFamily="34" charset="0"/>
            </a:endParaRPr>
          </a:p>
          <a:p>
            <a:pPr marL="109728" indent="0">
              <a:buNone/>
            </a:pPr>
            <a:r>
              <a:rPr lang="en-GB" dirty="0">
                <a:latin typeface="Calibri" panose="020F0502020204030204" pitchFamily="34" charset="0"/>
              </a:rPr>
              <a:t>3 	Taking moments about the LHS and working in </a:t>
            </a:r>
            <a:r>
              <a:rPr lang="en-GB" dirty="0" err="1">
                <a:latin typeface="Calibri" panose="020F0502020204030204" pitchFamily="34" charset="0"/>
              </a:rPr>
              <a:t>kN.</a:t>
            </a:r>
            <a:endParaRPr lang="en-GB" dirty="0">
              <a:latin typeface="Calibri" panose="020F0502020204030204" pitchFamily="34" charset="0"/>
            </a:endParaRPr>
          </a:p>
          <a:p>
            <a:pPr marL="109728" indent="0">
              <a:buNone/>
            </a:pPr>
            <a:endParaRPr lang="en-GB" dirty="0">
              <a:latin typeface="Calibri" panose="020F0502020204030204" pitchFamily="34" charset="0"/>
            </a:endParaRPr>
          </a:p>
          <a:p>
            <a:pPr marL="109728" indent="0">
              <a:buNone/>
            </a:pPr>
            <a:r>
              <a:rPr lang="en-GB" dirty="0">
                <a:latin typeface="Calibri" panose="020F0502020204030204" pitchFamily="34" charset="0"/>
              </a:rPr>
              <a:t>(7 x 4 </a:t>
            </a:r>
            <a:r>
              <a:rPr lang="en-GB" dirty="0" err="1">
                <a:latin typeface="Calibri" panose="020F0502020204030204" pitchFamily="34" charset="0"/>
              </a:rPr>
              <a:t>kN</a:t>
            </a:r>
            <a:r>
              <a:rPr lang="en-GB" dirty="0">
                <a:latin typeface="Calibri" panose="020F0502020204030204" pitchFamily="34" charset="0"/>
              </a:rPr>
              <a:t>) + (10.5 x 10 </a:t>
            </a:r>
            <a:r>
              <a:rPr lang="en-GB" dirty="0" err="1">
                <a:latin typeface="Calibri" panose="020F0502020204030204" pitchFamily="34" charset="0"/>
              </a:rPr>
              <a:t>kN</a:t>
            </a:r>
            <a:r>
              <a:rPr lang="en-GB" dirty="0">
                <a:latin typeface="Calibri" panose="020F0502020204030204" pitchFamily="34" charset="0"/>
              </a:rPr>
              <a:t>) + (15.75 x 8 </a:t>
            </a:r>
            <a:r>
              <a:rPr lang="en-GB" dirty="0" err="1">
                <a:latin typeface="Calibri" panose="020F0502020204030204" pitchFamily="34" charset="0"/>
              </a:rPr>
              <a:t>kN</a:t>
            </a:r>
            <a:r>
              <a:rPr lang="en-GB" dirty="0">
                <a:latin typeface="Calibri" panose="020F0502020204030204" pitchFamily="34" charset="0"/>
              </a:rPr>
              <a:t>) = vertical force x 21</a:t>
            </a:r>
          </a:p>
          <a:p>
            <a:pPr marL="109728" indent="0">
              <a:buNone/>
            </a:pPr>
            <a:r>
              <a:rPr lang="en-GB" dirty="0">
                <a:latin typeface="Calibri" panose="020F0502020204030204" pitchFamily="34" charset="0"/>
              </a:rPr>
              <a:t>28 + 105 + 126 = 259.  So vertical force = 259/21 = 12.3 </a:t>
            </a:r>
            <a:r>
              <a:rPr lang="en-GB" dirty="0" err="1">
                <a:latin typeface="Calibri" panose="020F0502020204030204" pitchFamily="34" charset="0"/>
              </a:rPr>
              <a:t>kN</a:t>
            </a:r>
            <a:endParaRPr lang="en-GB" dirty="0">
              <a:latin typeface="Calibri" panose="020F0502020204030204" pitchFamily="34" charset="0"/>
            </a:endParaRPr>
          </a:p>
          <a:p>
            <a:pPr marL="109728" indent="0">
              <a:buNone/>
            </a:pPr>
            <a:endParaRPr lang="en-GB" dirty="0">
              <a:latin typeface="Calibri" panose="020F0502020204030204" pitchFamily="34" charset="0"/>
            </a:endParaRPr>
          </a:p>
          <a:p>
            <a:pPr marL="109728" indent="0">
              <a:buNone/>
            </a:pPr>
            <a:r>
              <a:rPr lang="en-GB" dirty="0">
                <a:latin typeface="Calibri" panose="020F0502020204030204" pitchFamily="34" charset="0"/>
              </a:rPr>
              <a:t>A similar calculation can be performed by taking moments around the RHS of the bridge.</a:t>
            </a:r>
          </a:p>
          <a:p>
            <a:pPr marL="109728" indent="0">
              <a:buNone/>
            </a:pPr>
            <a:endParaRPr lang="en-GB" dirty="0">
              <a:latin typeface="Calibri" panose="020F0502020204030204" pitchFamily="34" charset="0"/>
            </a:endParaRPr>
          </a:p>
          <a:p>
            <a:pPr marL="109728" indent="0">
              <a:buNone/>
            </a:pPr>
            <a:r>
              <a:rPr lang="en-GB" dirty="0">
                <a:latin typeface="Calibri" panose="020F0502020204030204" pitchFamily="34" charset="0"/>
              </a:rPr>
              <a:t>Alternatively In equilibrium upward force = Downward force </a:t>
            </a:r>
          </a:p>
          <a:p>
            <a:pPr marL="109728" indent="0">
              <a:buNone/>
            </a:pPr>
            <a:r>
              <a:rPr lang="en-GB" dirty="0">
                <a:latin typeface="Calibri" panose="020F0502020204030204" pitchFamily="34" charset="0"/>
              </a:rPr>
              <a:t>So 22 </a:t>
            </a:r>
            <a:r>
              <a:rPr lang="en-GB" dirty="0" err="1">
                <a:latin typeface="Calibri" panose="020F0502020204030204" pitchFamily="34" charset="0"/>
              </a:rPr>
              <a:t>kN</a:t>
            </a:r>
            <a:r>
              <a:rPr lang="en-GB" dirty="0">
                <a:latin typeface="Calibri" panose="020F0502020204030204" pitchFamily="34" charset="0"/>
              </a:rPr>
              <a:t> = 12.3 </a:t>
            </a:r>
            <a:r>
              <a:rPr lang="en-GB" dirty="0" err="1">
                <a:latin typeface="Calibri" panose="020F0502020204030204" pitchFamily="34" charset="0"/>
              </a:rPr>
              <a:t>kN</a:t>
            </a:r>
            <a:r>
              <a:rPr lang="en-GB" dirty="0">
                <a:latin typeface="Calibri" panose="020F0502020204030204" pitchFamily="34" charset="0"/>
              </a:rPr>
              <a:t> + force on RHS of bridge.  Force = 9.7 </a:t>
            </a:r>
            <a:r>
              <a:rPr lang="en-GB" dirty="0" err="1">
                <a:latin typeface="Calibri" panose="020F0502020204030204" pitchFamily="34" charset="0"/>
              </a:rPr>
              <a:t>kN</a:t>
            </a:r>
            <a:endParaRPr lang="en-GB" dirty="0">
              <a:latin typeface="Calibri" panose="020F0502020204030204" pitchFamily="34" charset="0"/>
            </a:endParaRPr>
          </a:p>
          <a:p>
            <a:pPr marL="109728" indent="0">
              <a:buNone/>
            </a:pPr>
            <a:endParaRPr lang="en-GB" dirty="0">
              <a:latin typeface="Calibri" panose="020F0502020204030204" pitchFamily="34" charset="0"/>
            </a:endParaRPr>
          </a:p>
          <a:p>
            <a:pPr marL="109728" indent="0">
              <a:buNone/>
            </a:pPr>
            <a:r>
              <a:rPr lang="en-GB" dirty="0">
                <a:latin typeface="Calibri" panose="020F0502020204030204" pitchFamily="34" charset="0"/>
              </a:rPr>
              <a:t>(b) 	The weight of the bridge has been ignored so upward forces will be larger.</a:t>
            </a:r>
          </a:p>
          <a:p>
            <a:pPr marL="109728" indent="0">
              <a:buNone/>
            </a:pPr>
            <a:endParaRPr lang="en-GB" dirty="0">
              <a:latin typeface="Calibri" panose="020F0502020204030204" pitchFamily="34" charset="0"/>
            </a:endParaRPr>
          </a:p>
          <a:p>
            <a:pPr marL="109728" indent="0">
              <a:buNone/>
            </a:pPr>
            <a:endParaRPr lang="en-GB" dirty="0">
              <a:latin typeface="Calibri" panose="020F0502020204030204" pitchFamily="34" charset="0"/>
            </a:endParaRPr>
          </a:p>
        </p:txBody>
      </p:sp>
      <p:sp>
        <p:nvSpPr>
          <p:cNvPr id="4" name="Rectangle 3"/>
          <p:cNvSpPr/>
          <p:nvPr/>
        </p:nvSpPr>
        <p:spPr>
          <a:xfrm>
            <a:off x="0" y="0"/>
            <a:ext cx="9108504" cy="584775"/>
          </a:xfrm>
          <a:prstGeom prst="rect">
            <a:avLst/>
          </a:prstGeom>
        </p:spPr>
        <p:txBody>
          <a:bodyPr wrap="square">
            <a:spAutoFit/>
          </a:bodyPr>
          <a:lstStyle/>
          <a:p>
            <a:r>
              <a:rPr lang="en-GB" sz="1600" dirty="0" smtClean="0">
                <a:solidFill>
                  <a:schemeClr val="bg1"/>
                </a:solidFill>
              </a:rPr>
              <a:t>LO</a:t>
            </a:r>
            <a:r>
              <a:rPr lang="en-GB" sz="1600" dirty="0">
                <a:solidFill>
                  <a:schemeClr val="bg1"/>
                </a:solidFill>
              </a:rPr>
              <a:t>: Explain what the principal of moments is and demonstrate this experimentally</a:t>
            </a:r>
          </a:p>
          <a:p>
            <a:endParaRPr lang="en-GB" sz="1600" dirty="0">
              <a:solidFill>
                <a:schemeClr val="bg1"/>
              </a:solidFill>
            </a:endParaRPr>
          </a:p>
        </p:txBody>
      </p:sp>
    </p:spTree>
    <p:extLst>
      <p:ext uri="{BB962C8B-B14F-4D97-AF65-F5344CB8AC3E}">
        <p14:creationId xmlns:p14="http://schemas.microsoft.com/office/powerpoint/2010/main" val="307466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500"/>
                                        <p:tgtEl>
                                          <p:spTgt spid="3">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Effect transition="in" filter="fade">
                                      <p:cBhvr>
                                        <p:cTn id="57" dur="500"/>
                                        <p:tgtEl>
                                          <p:spTgt spid="3">
                                            <p:txEl>
                                              <p:pRg st="15" end="1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7" end="17"/>
                                            </p:txEl>
                                          </p:spTgt>
                                        </p:tgtEl>
                                        <p:attrNameLst>
                                          <p:attrName>style.visibility</p:attrName>
                                        </p:attrNameLst>
                                      </p:cBhvr>
                                      <p:to>
                                        <p:strVal val="visible"/>
                                      </p:to>
                                    </p:set>
                                    <p:animEffect transition="in" filter="fade">
                                      <p:cBhvr>
                                        <p:cTn id="62" dur="500"/>
                                        <p:tgtEl>
                                          <p:spTgt spid="3">
                                            <p:txEl>
                                              <p:pRg st="17" end="1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8" end="18"/>
                                            </p:txEl>
                                          </p:spTgt>
                                        </p:tgtEl>
                                        <p:attrNameLst>
                                          <p:attrName>style.visibility</p:attrName>
                                        </p:attrNameLst>
                                      </p:cBhvr>
                                      <p:to>
                                        <p:strVal val="visible"/>
                                      </p:to>
                                    </p:set>
                                    <p:animEffect transition="in" filter="fade">
                                      <p:cBhvr>
                                        <p:cTn id="67" dur="500"/>
                                        <p:tgtEl>
                                          <p:spTgt spid="3">
                                            <p:txEl>
                                              <p:pRg st="18" end="1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20" end="20"/>
                                            </p:txEl>
                                          </p:spTgt>
                                        </p:tgtEl>
                                        <p:attrNameLst>
                                          <p:attrName>style.visibility</p:attrName>
                                        </p:attrNameLst>
                                      </p:cBhvr>
                                      <p:to>
                                        <p:strVal val="visible"/>
                                      </p:to>
                                    </p:set>
                                    <p:animEffect transition="in" filter="fade">
                                      <p:cBhvr>
                                        <p:cTn id="72" dur="5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More answers…</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4873728"/>
          </a:xfrm>
        </p:spPr>
        <p:txBody>
          <a:bodyPr>
            <a:normAutofit/>
          </a:bodyPr>
          <a:lstStyle/>
          <a:p>
            <a:pPr marL="109728" indent="0">
              <a:buNone/>
            </a:pPr>
            <a:r>
              <a:rPr lang="en-GB" dirty="0">
                <a:latin typeface="Calibri" panose="020F0502020204030204" pitchFamily="34" charset="0"/>
              </a:rPr>
              <a:t>4 	Taking moments about corner A</a:t>
            </a:r>
          </a:p>
          <a:p>
            <a:pPr marL="109728" indent="0">
              <a:buNone/>
            </a:pPr>
            <a:r>
              <a:rPr lang="en-GB" dirty="0">
                <a:latin typeface="Calibri" panose="020F0502020204030204" pitchFamily="34" charset="0"/>
              </a:rPr>
              <a:t>(a)	T x 3 = W x 1 so 2.0 x 106 x 3.0 = W   so W = 6 x 106 N</a:t>
            </a:r>
          </a:p>
          <a:p>
            <a:pPr marL="109728" indent="0">
              <a:buNone/>
            </a:pPr>
            <a:r>
              <a:rPr lang="en-GB" dirty="0">
                <a:latin typeface="Calibri" panose="020F0502020204030204" pitchFamily="34" charset="0"/>
              </a:rPr>
              <a:t>Taking moments about corner B.</a:t>
            </a:r>
          </a:p>
          <a:p>
            <a:pPr marL="109728" indent="0">
              <a:buNone/>
            </a:pPr>
            <a:r>
              <a:rPr lang="en-GB" dirty="0">
                <a:latin typeface="Calibri" panose="020F0502020204030204" pitchFamily="34" charset="0"/>
              </a:rPr>
              <a:t>(b) 	T x 3 = (W x 1.5) + (1.6 X 105 x 0.5) so 6 x 106 = 1.5 W + 8 x 104 and W = 3.95 x 106 N</a:t>
            </a:r>
          </a:p>
          <a:p>
            <a:pPr marL="109728" indent="0">
              <a:buNone/>
            </a:pPr>
            <a:r>
              <a:rPr lang="en-GB" dirty="0">
                <a:latin typeface="Calibri" panose="020F0502020204030204" pitchFamily="34" charset="0"/>
              </a:rPr>
              <a:t>(c) 	Not if it were the same type of concrete</a:t>
            </a:r>
          </a:p>
          <a:p>
            <a:pPr marL="109728" indent="0">
              <a:buNone/>
            </a:pPr>
            <a:endParaRPr lang="en-GB" dirty="0">
              <a:latin typeface="Calibri" panose="020F0502020204030204" pitchFamily="34" charset="0"/>
            </a:endParaRPr>
          </a:p>
        </p:txBody>
      </p:sp>
      <p:sp>
        <p:nvSpPr>
          <p:cNvPr id="4" name="Rectangle 3"/>
          <p:cNvSpPr/>
          <p:nvPr/>
        </p:nvSpPr>
        <p:spPr>
          <a:xfrm>
            <a:off x="0" y="0"/>
            <a:ext cx="9108504" cy="584775"/>
          </a:xfrm>
          <a:prstGeom prst="rect">
            <a:avLst/>
          </a:prstGeom>
        </p:spPr>
        <p:txBody>
          <a:bodyPr wrap="square">
            <a:spAutoFit/>
          </a:bodyPr>
          <a:lstStyle/>
          <a:p>
            <a:r>
              <a:rPr lang="en-GB" sz="1600" dirty="0" smtClean="0">
                <a:solidFill>
                  <a:schemeClr val="bg1"/>
                </a:solidFill>
              </a:rPr>
              <a:t>LO</a:t>
            </a:r>
            <a:r>
              <a:rPr lang="en-GB" sz="1600" dirty="0">
                <a:solidFill>
                  <a:schemeClr val="bg1"/>
                </a:solidFill>
              </a:rPr>
              <a:t>: Explain what the principal of moments is and demonstrate this experimentally</a:t>
            </a:r>
          </a:p>
          <a:p>
            <a:endParaRPr lang="en-GB" sz="1600" dirty="0">
              <a:solidFill>
                <a:schemeClr val="bg1"/>
              </a:solidFill>
            </a:endParaRPr>
          </a:p>
        </p:txBody>
      </p:sp>
    </p:spTree>
    <p:extLst>
      <p:ext uri="{BB962C8B-B14F-4D97-AF65-F5344CB8AC3E}">
        <p14:creationId xmlns:p14="http://schemas.microsoft.com/office/powerpoint/2010/main" val="307466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458200" cy="1470025"/>
          </a:xfrm>
        </p:spPr>
        <p:txBody>
          <a:bodyPr/>
          <a:lstStyle/>
          <a:p>
            <a:r>
              <a:rPr lang="en-GB" b="1" dirty="0" smtClean="0">
                <a:latin typeface="Calibri" panose="020F0502020204030204" pitchFamily="34" charset="0"/>
              </a:rPr>
              <a:t>Mechanics and Materials part 1</a:t>
            </a:r>
            <a:br>
              <a:rPr lang="en-GB" b="1" dirty="0" smtClean="0">
                <a:latin typeface="Calibri" panose="020F0502020204030204" pitchFamily="34" charset="0"/>
              </a:rPr>
            </a:br>
            <a:r>
              <a:rPr lang="en-GB" b="1" dirty="0" smtClean="0">
                <a:latin typeface="Calibri" panose="020F0502020204030204" pitchFamily="34" charset="0"/>
              </a:rPr>
              <a:t>4 – More on Moments</a:t>
            </a:r>
            <a:endParaRPr lang="en-GB" b="1" dirty="0">
              <a:latin typeface="Calibri" panose="020F0502020204030204" pitchFamily="34" charset="0"/>
            </a:endParaRPr>
          </a:p>
        </p:txBody>
      </p:sp>
      <p:sp>
        <p:nvSpPr>
          <p:cNvPr id="3" name="Subtitle 2"/>
          <p:cNvSpPr>
            <a:spLocks noGrp="1"/>
          </p:cNvSpPr>
          <p:nvPr>
            <p:ph type="subTitle" idx="1"/>
          </p:nvPr>
        </p:nvSpPr>
        <p:spPr/>
        <p:txBody>
          <a:bodyPr/>
          <a:lstStyle/>
          <a:p>
            <a:r>
              <a:rPr lang="en-GB" dirty="0" smtClean="0"/>
              <a:t>LO: Define a ‘couple’ and use the principal of moments in situations with more than one point of support.</a:t>
            </a:r>
            <a:endParaRPr lang="en-GB" dirty="0"/>
          </a:p>
        </p:txBody>
      </p:sp>
      <p:pic>
        <p:nvPicPr>
          <p:cNvPr id="1026" name="Picture 2" descr="http://www.engin.umich.edu/aero/research/images/structu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034" y="4581128"/>
            <a:ext cx="357359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150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55" t="27218" r="30805" b="39952"/>
          <a:stretch/>
        </p:blipFill>
        <p:spPr bwMode="auto">
          <a:xfrm>
            <a:off x="538265" y="1988840"/>
            <a:ext cx="7874216"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Starter: What’s going on here?</a:t>
            </a:r>
            <a:endParaRPr lang="en-GB" b="1" dirty="0">
              <a:latin typeface="Calibri" panose="020F0502020204030204" pitchFamily="34" charset="0"/>
            </a:endParaRPr>
          </a:p>
        </p:txBody>
      </p:sp>
      <p:sp>
        <p:nvSpPr>
          <p:cNvPr id="3" name="Content Placeholder 2"/>
          <p:cNvSpPr>
            <a:spLocks noGrp="1"/>
          </p:cNvSpPr>
          <p:nvPr>
            <p:ph idx="1"/>
          </p:nvPr>
        </p:nvSpPr>
        <p:spPr>
          <a:xfrm>
            <a:off x="179512" y="5517232"/>
            <a:ext cx="3168352" cy="1224136"/>
          </a:xfrm>
        </p:spPr>
        <p:style>
          <a:lnRef idx="2">
            <a:schemeClr val="accent1">
              <a:shade val="50000"/>
            </a:schemeClr>
          </a:lnRef>
          <a:fillRef idx="1">
            <a:schemeClr val="accent1"/>
          </a:fillRef>
          <a:effectRef idx="0">
            <a:schemeClr val="accent1"/>
          </a:effectRef>
          <a:fontRef idx="minor">
            <a:schemeClr val="lt1"/>
          </a:fontRef>
        </p:style>
        <p:txBody>
          <a:bodyPr>
            <a:normAutofit fontScale="70000" lnSpcReduction="20000"/>
          </a:bodyPr>
          <a:lstStyle/>
          <a:p>
            <a:pPr marL="109728" indent="0">
              <a:buNone/>
            </a:pPr>
            <a:r>
              <a:rPr lang="en-GB" dirty="0" smtClean="0">
                <a:latin typeface="Calibri" panose="020F0502020204030204" pitchFamily="34" charset="0"/>
              </a:rPr>
              <a:t>This acts as a ‘pivot’, so we can take clockwise and anticlockwise moments about this point.</a:t>
            </a:r>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err="1">
                <a:solidFill>
                  <a:schemeClr val="bg1"/>
                </a:solidFill>
              </a:rPr>
              <a:t>LO:Define</a:t>
            </a:r>
            <a:r>
              <a:rPr lang="en-GB" sz="1400" dirty="0">
                <a:solidFill>
                  <a:schemeClr val="bg1"/>
                </a:solidFill>
              </a:rPr>
              <a:t> a ‘couple’ and use the principal of moments in situations with more than one point of support</a:t>
            </a:r>
            <a:r>
              <a:rPr lang="en-GB" sz="1400" dirty="0" smtClean="0">
                <a:solidFill>
                  <a:schemeClr val="bg1"/>
                </a:solidFill>
              </a:rPr>
              <a:t>. </a:t>
            </a:r>
            <a:endParaRPr lang="en-GB" sz="1400" dirty="0">
              <a:solidFill>
                <a:schemeClr val="bg1"/>
              </a:solidFill>
            </a:endParaRPr>
          </a:p>
        </p:txBody>
      </p:sp>
      <p:cxnSp>
        <p:nvCxnSpPr>
          <p:cNvPr id="6" name="Straight Connector 5"/>
          <p:cNvCxnSpPr/>
          <p:nvPr/>
        </p:nvCxnSpPr>
        <p:spPr>
          <a:xfrm flipV="1">
            <a:off x="3131840" y="4581128"/>
            <a:ext cx="72008" cy="936104"/>
          </a:xfrm>
          <a:prstGeom prst="line">
            <a:avLst/>
          </a:prstGeom>
        </p:spPr>
        <p:style>
          <a:lnRef idx="3">
            <a:schemeClr val="accent1"/>
          </a:lnRef>
          <a:fillRef idx="0">
            <a:schemeClr val="accent1"/>
          </a:fillRef>
          <a:effectRef idx="2">
            <a:schemeClr val="accent1"/>
          </a:effectRef>
          <a:fontRef idx="minor">
            <a:schemeClr val="tx1"/>
          </a:fontRef>
        </p:style>
      </p:cxnSp>
      <p:sp>
        <p:nvSpPr>
          <p:cNvPr id="9" name="Content Placeholder 2"/>
          <p:cNvSpPr txBox="1">
            <a:spLocks/>
          </p:cNvSpPr>
          <p:nvPr/>
        </p:nvSpPr>
        <p:spPr>
          <a:xfrm>
            <a:off x="5931980" y="5546912"/>
            <a:ext cx="316835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ormAutofit fontScale="700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lt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lt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l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l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lt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lt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lt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lt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lt1"/>
                </a:solidFill>
                <a:latin typeface="+mn-lt"/>
                <a:ea typeface="+mn-ea"/>
                <a:cs typeface="+mn-cs"/>
              </a:defRPr>
            </a:lvl9pPr>
          </a:lstStyle>
          <a:p>
            <a:pPr marL="109728" indent="0">
              <a:buFont typeface="Georgia"/>
              <a:buNone/>
            </a:pPr>
            <a:r>
              <a:rPr lang="en-GB" dirty="0" smtClean="0">
                <a:latin typeface="Calibri" panose="020F0502020204030204" pitchFamily="34" charset="0"/>
              </a:rPr>
              <a:t>This also acts as a ‘pivot’, so we can take clockwise and anticlockwise moments about this point too.</a:t>
            </a:r>
            <a:endParaRPr lang="en-GB" dirty="0">
              <a:latin typeface="Calibri" panose="020F0502020204030204" pitchFamily="34" charset="0"/>
            </a:endParaRPr>
          </a:p>
        </p:txBody>
      </p:sp>
      <p:cxnSp>
        <p:nvCxnSpPr>
          <p:cNvPr id="10" name="Straight Connector 9"/>
          <p:cNvCxnSpPr/>
          <p:nvPr/>
        </p:nvCxnSpPr>
        <p:spPr>
          <a:xfrm flipH="1" flipV="1">
            <a:off x="6948264" y="4610808"/>
            <a:ext cx="1936044" cy="936104"/>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091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Effect transition="in" filter="fade">
                                      <p:cBhvr>
                                        <p:cTn id="17" dur="500"/>
                                        <p:tgtEl>
                                          <p:spTgt spid="9">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9"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551458"/>
            <a:ext cx="8229600" cy="720080"/>
          </a:xfrm>
        </p:spPr>
        <p:txBody>
          <a:bodyPr>
            <a:normAutofit/>
          </a:bodyPr>
          <a:lstStyle/>
          <a:p>
            <a:r>
              <a:rPr lang="en-GB" sz="2800" b="1" dirty="0" smtClean="0">
                <a:latin typeface="Calibri" panose="020F0502020204030204" pitchFamily="34" charset="0"/>
              </a:rPr>
              <a:t>Moment = Force x distance, so with two supports…</a:t>
            </a:r>
            <a:endParaRPr lang="en-GB" sz="2800" b="1"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err="1">
                <a:solidFill>
                  <a:schemeClr val="bg1"/>
                </a:solidFill>
              </a:rPr>
              <a:t>LO:Define</a:t>
            </a:r>
            <a:r>
              <a:rPr lang="en-GB" sz="1400" dirty="0">
                <a:solidFill>
                  <a:schemeClr val="bg1"/>
                </a:solidFill>
              </a:rPr>
              <a:t> a ‘couple’ and use the principal of moments in situations with more than one point of support</a:t>
            </a:r>
            <a:r>
              <a:rPr lang="en-GB" sz="1400" dirty="0" smtClean="0">
                <a:solidFill>
                  <a:schemeClr val="bg1"/>
                </a:solidFill>
              </a:rPr>
              <a:t>. </a:t>
            </a:r>
            <a:endParaRPr lang="en-GB" sz="1400" dirty="0">
              <a:solidFill>
                <a:schemeClr val="bg1"/>
              </a:solidFill>
            </a:endParaRPr>
          </a:p>
        </p:txBody>
      </p:sp>
      <p:sp>
        <p:nvSpPr>
          <p:cNvPr id="5" name="Rectangle 3"/>
          <p:cNvSpPr txBox="1">
            <a:spLocks noChangeArrowheads="1"/>
          </p:cNvSpPr>
          <p:nvPr/>
        </p:nvSpPr>
        <p:spPr>
          <a:xfrm>
            <a:off x="6840661" y="2447875"/>
            <a:ext cx="2267843" cy="4005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ormAutofit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nSpc>
                <a:spcPct val="80000"/>
              </a:lnSpc>
            </a:pPr>
            <a:r>
              <a:rPr lang="en-GB" altLang="en-US" sz="2000" dirty="0" smtClean="0">
                <a:solidFill>
                  <a:schemeClr val="bg1"/>
                </a:solidFill>
                <a:latin typeface="Calibri" panose="020F0502020204030204" pitchFamily="34" charset="0"/>
              </a:rPr>
              <a:t>The moment around pillar X:</a:t>
            </a:r>
          </a:p>
          <a:p>
            <a:pPr>
              <a:lnSpc>
                <a:spcPct val="80000"/>
              </a:lnSpc>
              <a:buFontTx/>
              <a:buChar char="•"/>
            </a:pPr>
            <a:r>
              <a:rPr lang="en-GB" altLang="en-US" sz="2000" dirty="0" smtClean="0">
                <a:solidFill>
                  <a:schemeClr val="bg1"/>
                </a:solidFill>
                <a:latin typeface="Calibri" panose="020F0502020204030204" pitchFamily="34" charset="0"/>
              </a:rPr>
              <a:t>Anticlockwise moment = </a:t>
            </a:r>
            <a:r>
              <a:rPr lang="en-GB" altLang="en-US" sz="2000" dirty="0" err="1" smtClean="0">
                <a:solidFill>
                  <a:schemeClr val="bg1"/>
                </a:solidFill>
                <a:latin typeface="Calibri" panose="020F0502020204030204" pitchFamily="34" charset="0"/>
              </a:rPr>
              <a:t>Sy</a:t>
            </a:r>
            <a:r>
              <a:rPr lang="en-GB" altLang="en-US" sz="2000" dirty="0" smtClean="0">
                <a:solidFill>
                  <a:schemeClr val="bg1"/>
                </a:solidFill>
                <a:latin typeface="Calibri" panose="020F0502020204030204" pitchFamily="34" charset="0"/>
              </a:rPr>
              <a:t> x D</a:t>
            </a:r>
          </a:p>
          <a:p>
            <a:pPr>
              <a:lnSpc>
                <a:spcPct val="80000"/>
              </a:lnSpc>
              <a:buFontTx/>
              <a:buChar char="•"/>
            </a:pPr>
            <a:r>
              <a:rPr lang="en-GB" altLang="en-US" sz="2000" dirty="0" smtClean="0">
                <a:solidFill>
                  <a:schemeClr val="bg1"/>
                </a:solidFill>
                <a:latin typeface="Calibri" panose="020F0502020204030204" pitchFamily="34" charset="0"/>
              </a:rPr>
              <a:t>Clockwise moment = W x dx</a:t>
            </a:r>
          </a:p>
          <a:p>
            <a:pPr>
              <a:lnSpc>
                <a:spcPct val="80000"/>
              </a:lnSpc>
              <a:buFontTx/>
              <a:buChar char="•"/>
            </a:pPr>
            <a:r>
              <a:rPr lang="en-GB" altLang="en-US" sz="2000" dirty="0" smtClean="0">
                <a:solidFill>
                  <a:schemeClr val="bg1"/>
                </a:solidFill>
                <a:latin typeface="Calibri" panose="020F0502020204030204" pitchFamily="34" charset="0"/>
              </a:rPr>
              <a:t>Therefore </a:t>
            </a:r>
            <a:r>
              <a:rPr lang="en-GB" altLang="en-US" sz="2000" dirty="0" err="1" smtClean="0">
                <a:solidFill>
                  <a:schemeClr val="bg1"/>
                </a:solidFill>
                <a:latin typeface="Calibri" panose="020F0502020204030204" pitchFamily="34" charset="0"/>
              </a:rPr>
              <a:t>SyD</a:t>
            </a:r>
            <a:r>
              <a:rPr lang="en-GB" altLang="en-US" sz="2000" dirty="0" smtClean="0">
                <a:solidFill>
                  <a:schemeClr val="bg1"/>
                </a:solidFill>
                <a:latin typeface="Calibri" panose="020F0502020204030204" pitchFamily="34" charset="0"/>
              </a:rPr>
              <a:t> = </a:t>
            </a:r>
            <a:r>
              <a:rPr lang="en-GB" altLang="en-US" sz="2000" dirty="0" err="1" smtClean="0">
                <a:solidFill>
                  <a:schemeClr val="bg1"/>
                </a:solidFill>
                <a:latin typeface="Calibri" panose="020F0502020204030204" pitchFamily="34" charset="0"/>
              </a:rPr>
              <a:t>Wdx</a:t>
            </a:r>
            <a:endParaRPr lang="en-GB" altLang="en-US" sz="2000" dirty="0" smtClean="0">
              <a:solidFill>
                <a:schemeClr val="bg1"/>
              </a:solidFill>
              <a:latin typeface="Calibri" panose="020F0502020204030204" pitchFamily="34" charset="0"/>
            </a:endParaRPr>
          </a:p>
          <a:p>
            <a:pPr>
              <a:lnSpc>
                <a:spcPct val="80000"/>
              </a:lnSpc>
              <a:buFontTx/>
              <a:buChar char="•"/>
            </a:pPr>
            <a:endParaRPr lang="en-GB" altLang="en-US" sz="2000" dirty="0" smtClean="0">
              <a:solidFill>
                <a:schemeClr val="bg1"/>
              </a:solidFill>
              <a:latin typeface="Calibri" panose="020F0502020204030204" pitchFamily="34" charset="0"/>
            </a:endParaRPr>
          </a:p>
          <a:p>
            <a:pPr>
              <a:lnSpc>
                <a:spcPct val="80000"/>
              </a:lnSpc>
              <a:buFontTx/>
              <a:buChar char="•"/>
            </a:pPr>
            <a:r>
              <a:rPr lang="en-GB" altLang="en-US" sz="2000" dirty="0" smtClean="0">
                <a:solidFill>
                  <a:schemeClr val="bg1"/>
                </a:solidFill>
                <a:latin typeface="Calibri" panose="020F0502020204030204" pitchFamily="34" charset="0"/>
              </a:rPr>
              <a:t>What about the moment around pillar Y?</a:t>
            </a:r>
          </a:p>
          <a:p>
            <a:pPr>
              <a:lnSpc>
                <a:spcPct val="80000"/>
              </a:lnSpc>
              <a:buFontTx/>
              <a:buChar char="•"/>
            </a:pPr>
            <a:endParaRPr lang="en-GB" altLang="en-US" sz="2000" dirty="0" smtClean="0">
              <a:solidFill>
                <a:schemeClr val="bg1"/>
              </a:solidFill>
              <a:latin typeface="Calibri" panose="020F0502020204030204" pitchFamily="34" charset="0"/>
            </a:endParaRPr>
          </a:p>
          <a:p>
            <a:pPr>
              <a:lnSpc>
                <a:spcPct val="80000"/>
              </a:lnSpc>
              <a:buFontTx/>
              <a:buChar char="•"/>
            </a:pPr>
            <a:r>
              <a:rPr lang="en-GB" altLang="en-US" sz="2000" dirty="0" err="1" smtClean="0">
                <a:solidFill>
                  <a:schemeClr val="bg1"/>
                </a:solidFill>
                <a:latin typeface="Calibri" panose="020F0502020204030204" pitchFamily="34" charset="0"/>
              </a:rPr>
              <a:t>SxD</a:t>
            </a:r>
            <a:r>
              <a:rPr lang="en-GB" altLang="en-US" sz="2000" dirty="0" smtClean="0">
                <a:solidFill>
                  <a:schemeClr val="bg1"/>
                </a:solidFill>
                <a:latin typeface="Calibri" panose="020F0502020204030204" pitchFamily="34" charset="0"/>
              </a:rPr>
              <a:t> = </a:t>
            </a:r>
            <a:r>
              <a:rPr lang="en-GB" altLang="en-US" sz="2000" dirty="0" err="1" smtClean="0">
                <a:solidFill>
                  <a:schemeClr val="bg1"/>
                </a:solidFill>
                <a:latin typeface="Calibri" panose="020F0502020204030204" pitchFamily="34" charset="0"/>
              </a:rPr>
              <a:t>Wdy</a:t>
            </a:r>
            <a:endParaRPr lang="en-GB" altLang="en-US" sz="2000" dirty="0" smtClean="0">
              <a:solidFill>
                <a:schemeClr val="bg1"/>
              </a:solidFill>
              <a:latin typeface="Calibri" panose="020F0502020204030204" pitchFamily="34" charset="0"/>
            </a:endParaRPr>
          </a:p>
        </p:txBody>
      </p:sp>
      <p:sp>
        <p:nvSpPr>
          <p:cNvPr id="6" name="Rectangle 5"/>
          <p:cNvSpPr>
            <a:spLocks noChangeArrowheads="1"/>
          </p:cNvSpPr>
          <p:nvPr/>
        </p:nvSpPr>
        <p:spPr bwMode="auto">
          <a:xfrm>
            <a:off x="1729928" y="3240038"/>
            <a:ext cx="215900" cy="2520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n-US" altLang="en-US">
              <a:latin typeface="Calibri" panose="020F0502020204030204" pitchFamily="34" charset="0"/>
            </a:endParaRPr>
          </a:p>
        </p:txBody>
      </p:sp>
      <p:sp>
        <p:nvSpPr>
          <p:cNvPr id="7" name="Rectangle 6"/>
          <p:cNvSpPr>
            <a:spLocks noChangeArrowheads="1"/>
          </p:cNvSpPr>
          <p:nvPr/>
        </p:nvSpPr>
        <p:spPr bwMode="auto">
          <a:xfrm>
            <a:off x="6554341" y="3240038"/>
            <a:ext cx="215900" cy="25209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n-US" altLang="en-US">
              <a:latin typeface="Calibri" panose="020F0502020204030204" pitchFamily="34" charset="0"/>
            </a:endParaRPr>
          </a:p>
        </p:txBody>
      </p:sp>
      <p:sp>
        <p:nvSpPr>
          <p:cNvPr id="8" name="Rectangle 7"/>
          <p:cNvSpPr>
            <a:spLocks noChangeArrowheads="1"/>
          </p:cNvSpPr>
          <p:nvPr/>
        </p:nvSpPr>
        <p:spPr bwMode="auto">
          <a:xfrm>
            <a:off x="1441003" y="3095575"/>
            <a:ext cx="5616575" cy="144463"/>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n-US" altLang="en-US">
              <a:latin typeface="Calibri" panose="020F0502020204030204" pitchFamily="34" charset="0"/>
            </a:endParaRPr>
          </a:p>
        </p:txBody>
      </p:sp>
      <p:sp>
        <p:nvSpPr>
          <p:cNvPr id="9" name="Line 8"/>
          <p:cNvSpPr>
            <a:spLocks noChangeShapeType="1"/>
          </p:cNvSpPr>
          <p:nvPr/>
        </p:nvSpPr>
        <p:spPr bwMode="auto">
          <a:xfrm>
            <a:off x="3169791" y="3240038"/>
            <a:ext cx="0" cy="1081087"/>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endParaRPr>
          </a:p>
        </p:txBody>
      </p:sp>
      <p:sp>
        <p:nvSpPr>
          <p:cNvPr id="10" name="Text Box 9"/>
          <p:cNvSpPr txBox="1">
            <a:spLocks noChangeArrowheads="1"/>
          </p:cNvSpPr>
          <p:nvPr/>
        </p:nvSpPr>
        <p:spPr bwMode="auto">
          <a:xfrm>
            <a:off x="3314253" y="3455938"/>
            <a:ext cx="1439863" cy="915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spcBef>
                <a:spcPct val="50000"/>
              </a:spcBef>
            </a:pPr>
            <a:r>
              <a:rPr lang="en-GB" altLang="en-US">
                <a:latin typeface="Calibri" panose="020F0502020204030204" pitchFamily="34" charset="0"/>
              </a:rPr>
              <a:t>Weight, </a:t>
            </a:r>
            <a:r>
              <a:rPr lang="en-GB" altLang="en-US" i="1">
                <a:latin typeface="Calibri" panose="020F0502020204030204" pitchFamily="34" charset="0"/>
              </a:rPr>
              <a:t>W</a:t>
            </a:r>
            <a:r>
              <a:rPr lang="en-GB" altLang="en-US">
                <a:latin typeface="Calibri" panose="020F0502020204030204" pitchFamily="34" charset="0"/>
              </a:rPr>
              <a:t> (Centre of mass)</a:t>
            </a:r>
          </a:p>
        </p:txBody>
      </p:sp>
      <p:sp>
        <p:nvSpPr>
          <p:cNvPr id="11" name="Line 10"/>
          <p:cNvSpPr>
            <a:spLocks noChangeShapeType="1"/>
          </p:cNvSpPr>
          <p:nvPr/>
        </p:nvSpPr>
        <p:spPr bwMode="auto">
          <a:xfrm flipV="1">
            <a:off x="6697216" y="2376438"/>
            <a:ext cx="0" cy="719137"/>
          </a:xfrm>
          <a:prstGeom prst="line">
            <a:avLst/>
          </a:prstGeom>
          <a:noFill/>
          <a:ln w="5715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endParaRPr>
          </a:p>
        </p:txBody>
      </p:sp>
      <p:sp>
        <p:nvSpPr>
          <p:cNvPr id="12" name="Line 11"/>
          <p:cNvSpPr>
            <a:spLocks noChangeShapeType="1"/>
          </p:cNvSpPr>
          <p:nvPr/>
        </p:nvSpPr>
        <p:spPr bwMode="auto">
          <a:xfrm flipV="1">
            <a:off x="1872803" y="2376438"/>
            <a:ext cx="0" cy="719137"/>
          </a:xfrm>
          <a:prstGeom prst="line">
            <a:avLst/>
          </a:prstGeom>
          <a:noFill/>
          <a:ln w="5715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endParaRPr>
          </a:p>
        </p:txBody>
      </p:sp>
      <p:sp>
        <p:nvSpPr>
          <p:cNvPr id="13" name="Text Box 12"/>
          <p:cNvSpPr txBox="1">
            <a:spLocks noChangeArrowheads="1"/>
          </p:cNvSpPr>
          <p:nvPr/>
        </p:nvSpPr>
        <p:spPr bwMode="auto">
          <a:xfrm>
            <a:off x="6265416" y="1432893"/>
            <a:ext cx="1439862" cy="915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spcBef>
                <a:spcPct val="50000"/>
              </a:spcBef>
            </a:pPr>
            <a:r>
              <a:rPr lang="en-GB" altLang="en-US" dirty="0" err="1">
                <a:latin typeface="Calibri" panose="020F0502020204030204" pitchFamily="34" charset="0"/>
              </a:rPr>
              <a:t>Sy</a:t>
            </a:r>
            <a:r>
              <a:rPr lang="en-GB" altLang="en-US" dirty="0">
                <a:latin typeface="Calibri" panose="020F0502020204030204" pitchFamily="34" charset="0"/>
              </a:rPr>
              <a:t> (support force of pillar Y)</a:t>
            </a:r>
          </a:p>
        </p:txBody>
      </p:sp>
      <p:sp>
        <p:nvSpPr>
          <p:cNvPr id="14" name="Text Box 13"/>
          <p:cNvSpPr txBox="1">
            <a:spLocks noChangeArrowheads="1"/>
          </p:cNvSpPr>
          <p:nvPr/>
        </p:nvSpPr>
        <p:spPr bwMode="auto">
          <a:xfrm>
            <a:off x="304463" y="2224981"/>
            <a:ext cx="1512887" cy="915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spcBef>
                <a:spcPct val="50000"/>
              </a:spcBef>
            </a:pPr>
            <a:r>
              <a:rPr lang="en-GB" altLang="en-US" dirty="0" err="1">
                <a:latin typeface="Calibri" panose="020F0502020204030204" pitchFamily="34" charset="0"/>
              </a:rPr>
              <a:t>Sx</a:t>
            </a:r>
            <a:r>
              <a:rPr lang="en-GB" altLang="en-US" dirty="0">
                <a:latin typeface="Calibri" panose="020F0502020204030204" pitchFamily="34" charset="0"/>
              </a:rPr>
              <a:t> (support force of pillar x)</a:t>
            </a:r>
          </a:p>
        </p:txBody>
      </p:sp>
      <p:sp>
        <p:nvSpPr>
          <p:cNvPr id="15" name="Line 14"/>
          <p:cNvSpPr>
            <a:spLocks noChangeShapeType="1"/>
          </p:cNvSpPr>
          <p:nvPr/>
        </p:nvSpPr>
        <p:spPr bwMode="auto">
          <a:xfrm>
            <a:off x="3169791" y="2808238"/>
            <a:ext cx="345598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endParaRPr>
          </a:p>
        </p:txBody>
      </p:sp>
      <p:sp>
        <p:nvSpPr>
          <p:cNvPr id="16" name="Line 15"/>
          <p:cNvSpPr>
            <a:spLocks noChangeShapeType="1"/>
          </p:cNvSpPr>
          <p:nvPr/>
        </p:nvSpPr>
        <p:spPr bwMode="auto">
          <a:xfrm flipH="1">
            <a:off x="1945828" y="2808238"/>
            <a:ext cx="1150938" cy="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endParaRPr>
          </a:p>
        </p:txBody>
      </p:sp>
      <p:sp>
        <p:nvSpPr>
          <p:cNvPr id="17" name="Text Box 16"/>
          <p:cNvSpPr txBox="1">
            <a:spLocks noChangeArrowheads="1"/>
          </p:cNvSpPr>
          <p:nvPr/>
        </p:nvSpPr>
        <p:spPr bwMode="auto">
          <a:xfrm>
            <a:off x="3673028" y="2087513"/>
            <a:ext cx="2519363"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spcBef>
                <a:spcPct val="50000"/>
              </a:spcBef>
            </a:pPr>
            <a:r>
              <a:rPr lang="en-GB" altLang="en-US">
                <a:latin typeface="Calibri" panose="020F0502020204030204" pitchFamily="34" charset="0"/>
              </a:rPr>
              <a:t>dy (distance between W and pillar Y)</a:t>
            </a:r>
          </a:p>
        </p:txBody>
      </p:sp>
      <p:sp>
        <p:nvSpPr>
          <p:cNvPr id="18" name="Text Box 17"/>
          <p:cNvSpPr txBox="1">
            <a:spLocks noChangeArrowheads="1"/>
          </p:cNvSpPr>
          <p:nvPr/>
        </p:nvSpPr>
        <p:spPr bwMode="auto">
          <a:xfrm>
            <a:off x="1926141" y="1844824"/>
            <a:ext cx="1368425" cy="9233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spcBef>
                <a:spcPct val="50000"/>
              </a:spcBef>
            </a:pPr>
            <a:r>
              <a:rPr lang="en-GB" altLang="en-US" dirty="0">
                <a:latin typeface="Calibri" panose="020F0502020204030204" pitchFamily="34" charset="0"/>
              </a:rPr>
              <a:t>dx (distance between W and pillar x)</a:t>
            </a:r>
          </a:p>
        </p:txBody>
      </p:sp>
      <p:sp>
        <p:nvSpPr>
          <p:cNvPr id="19" name="Line 18"/>
          <p:cNvSpPr>
            <a:spLocks noChangeShapeType="1"/>
          </p:cNvSpPr>
          <p:nvPr/>
        </p:nvSpPr>
        <p:spPr bwMode="auto">
          <a:xfrm>
            <a:off x="2018853" y="5545088"/>
            <a:ext cx="4535488" cy="0"/>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GB">
              <a:latin typeface="Calibri" panose="020F0502020204030204" pitchFamily="34" charset="0"/>
            </a:endParaRPr>
          </a:p>
        </p:txBody>
      </p:sp>
      <p:sp>
        <p:nvSpPr>
          <p:cNvPr id="20" name="Line 19"/>
          <p:cNvSpPr>
            <a:spLocks noChangeShapeType="1"/>
          </p:cNvSpPr>
          <p:nvPr/>
        </p:nvSpPr>
        <p:spPr bwMode="auto">
          <a:xfrm flipH="1">
            <a:off x="1944241" y="5545088"/>
            <a:ext cx="1152525" cy="0"/>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n-GB">
              <a:latin typeface="Calibri" panose="020F0502020204030204" pitchFamily="34" charset="0"/>
            </a:endParaRPr>
          </a:p>
        </p:txBody>
      </p:sp>
      <p:sp>
        <p:nvSpPr>
          <p:cNvPr id="21" name="Text Box 20"/>
          <p:cNvSpPr txBox="1">
            <a:spLocks noChangeArrowheads="1"/>
          </p:cNvSpPr>
          <p:nvPr/>
        </p:nvSpPr>
        <p:spPr bwMode="auto">
          <a:xfrm>
            <a:off x="2449066" y="5113288"/>
            <a:ext cx="3744912"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spcBef>
                <a:spcPct val="50000"/>
              </a:spcBef>
            </a:pPr>
            <a:r>
              <a:rPr lang="en-GB" altLang="en-US">
                <a:latin typeface="Calibri" panose="020F0502020204030204" pitchFamily="34" charset="0"/>
              </a:rPr>
              <a:t>D (distance between two pillars)</a:t>
            </a:r>
          </a:p>
        </p:txBody>
      </p:sp>
      <p:sp>
        <p:nvSpPr>
          <p:cNvPr id="22" name="Text Box 21"/>
          <p:cNvSpPr txBox="1">
            <a:spLocks noChangeArrowheads="1"/>
          </p:cNvSpPr>
          <p:nvPr/>
        </p:nvSpPr>
        <p:spPr bwMode="auto">
          <a:xfrm>
            <a:off x="721866" y="4321125"/>
            <a:ext cx="936625"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spcBef>
                <a:spcPct val="50000"/>
              </a:spcBef>
            </a:pPr>
            <a:r>
              <a:rPr lang="en-GB" altLang="en-US">
                <a:latin typeface="Calibri" panose="020F0502020204030204" pitchFamily="34" charset="0"/>
              </a:rPr>
              <a:t>Pillar x</a:t>
            </a:r>
          </a:p>
        </p:txBody>
      </p:sp>
      <p:sp>
        <p:nvSpPr>
          <p:cNvPr id="23" name="Text Box 22"/>
          <p:cNvSpPr txBox="1">
            <a:spLocks noChangeArrowheads="1"/>
          </p:cNvSpPr>
          <p:nvPr/>
        </p:nvSpPr>
        <p:spPr bwMode="auto">
          <a:xfrm>
            <a:off x="5546278" y="4321125"/>
            <a:ext cx="936625"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spcBef>
                <a:spcPct val="50000"/>
              </a:spcBef>
            </a:pPr>
            <a:r>
              <a:rPr lang="en-GB" altLang="en-US">
                <a:latin typeface="Calibri" panose="020F0502020204030204" pitchFamily="34" charset="0"/>
              </a:rPr>
              <a:t>Pillar Y</a:t>
            </a:r>
          </a:p>
        </p:txBody>
      </p:sp>
    </p:spTree>
    <p:extLst>
      <p:ext uri="{BB962C8B-B14F-4D97-AF65-F5344CB8AC3E}">
        <p14:creationId xmlns:p14="http://schemas.microsoft.com/office/powerpoint/2010/main" val="136335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More on moments questions</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4873728"/>
          </a:xfrm>
        </p:spPr>
        <p:txBody>
          <a:bodyPr>
            <a:normAutofit lnSpcReduction="10000"/>
          </a:bodyPr>
          <a:lstStyle/>
          <a:p>
            <a:pPr marL="109728" indent="0">
              <a:buNone/>
            </a:pPr>
            <a:r>
              <a:rPr lang="en-GB" dirty="0" smtClean="0">
                <a:latin typeface="Calibri" panose="020F0502020204030204" pitchFamily="34" charset="0"/>
              </a:rPr>
              <a:t>Complete the questions on the worksheet, you will also need to know this definition and equation:</a:t>
            </a:r>
          </a:p>
          <a:p>
            <a:pPr marL="109728" indent="0">
              <a:buNone/>
            </a:pPr>
            <a:endParaRPr lang="en-GB" dirty="0">
              <a:latin typeface="Calibri" panose="020F0502020204030204" pitchFamily="34" charset="0"/>
            </a:endParaRPr>
          </a:p>
          <a:p>
            <a:pPr marL="109728" indent="0">
              <a:buNone/>
            </a:pPr>
            <a:endParaRPr lang="en-GB" dirty="0" smtClean="0">
              <a:latin typeface="Calibri" panose="020F0502020204030204" pitchFamily="34" charset="0"/>
            </a:endParaRPr>
          </a:p>
          <a:p>
            <a:pPr marL="109728" indent="0">
              <a:buNone/>
            </a:pPr>
            <a:endParaRPr lang="en-GB" dirty="0">
              <a:latin typeface="Calibri" panose="020F0502020204030204" pitchFamily="34" charset="0"/>
            </a:endParaRPr>
          </a:p>
          <a:p>
            <a:pPr marL="109728" indent="0">
              <a:buNone/>
            </a:pPr>
            <a:endParaRPr lang="en-GB" dirty="0" smtClean="0">
              <a:latin typeface="Calibri" panose="020F0502020204030204" pitchFamily="34" charset="0"/>
            </a:endParaRPr>
          </a:p>
          <a:p>
            <a:pPr marL="109728" indent="0">
              <a:buNone/>
            </a:pPr>
            <a:endParaRPr lang="en-GB" dirty="0">
              <a:latin typeface="Calibri" panose="020F0502020204030204" pitchFamily="34" charset="0"/>
            </a:endParaRPr>
          </a:p>
          <a:p>
            <a:pPr marL="109728" indent="0">
              <a:buNone/>
            </a:pPr>
            <a:endParaRPr lang="en-GB" dirty="0" smtClean="0">
              <a:latin typeface="Calibri" panose="020F0502020204030204" pitchFamily="34" charset="0"/>
            </a:endParaRPr>
          </a:p>
          <a:p>
            <a:pPr marL="109728" indent="0">
              <a:buNone/>
            </a:pPr>
            <a:endParaRPr lang="en-GB" dirty="0">
              <a:latin typeface="Calibri" panose="020F0502020204030204" pitchFamily="34" charset="0"/>
            </a:endParaRPr>
          </a:p>
          <a:p>
            <a:pPr marL="109728" indent="0">
              <a:buNone/>
            </a:pPr>
            <a:r>
              <a:rPr lang="en-GB" dirty="0" smtClean="0">
                <a:latin typeface="Calibri" panose="020F0502020204030204" pitchFamily="34" charset="0"/>
              </a:rPr>
              <a:t>When you have finished check your answers, then complete the summary questions in the textbook.</a:t>
            </a:r>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err="1">
                <a:solidFill>
                  <a:schemeClr val="bg1"/>
                </a:solidFill>
              </a:rPr>
              <a:t>LO:Define</a:t>
            </a:r>
            <a:r>
              <a:rPr lang="en-GB" sz="1400" dirty="0">
                <a:solidFill>
                  <a:schemeClr val="bg1"/>
                </a:solidFill>
              </a:rPr>
              <a:t> a ‘couple’ and use the principal of moments in situations with more than one point of support</a:t>
            </a:r>
            <a:r>
              <a:rPr lang="en-GB" sz="1400" dirty="0" smtClean="0">
                <a:solidFill>
                  <a:schemeClr val="bg1"/>
                </a:solidFill>
              </a:rPr>
              <a:t>. </a:t>
            </a:r>
            <a:endParaRPr lang="en-GB" sz="1400" dirty="0">
              <a:solidFill>
                <a:schemeClr val="bg1"/>
              </a:solidFill>
            </a:endParaRPr>
          </a:p>
        </p:txBody>
      </p:sp>
      <p:sp>
        <p:nvSpPr>
          <p:cNvPr id="5" name="Rectangle 7"/>
          <p:cNvSpPr>
            <a:spLocks noChangeArrowheads="1"/>
          </p:cNvSpPr>
          <p:nvPr/>
        </p:nvSpPr>
        <p:spPr bwMode="auto">
          <a:xfrm>
            <a:off x="222193" y="4581128"/>
            <a:ext cx="8712200" cy="93662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lvl1pPr marL="342900" indent="-342900"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lnSpc>
                <a:spcPct val="80000"/>
              </a:lnSpc>
              <a:spcBef>
                <a:spcPct val="20000"/>
              </a:spcBef>
            </a:pPr>
            <a:r>
              <a:rPr lang="en-GB" altLang="en-US" sz="2000" dirty="0">
                <a:solidFill>
                  <a:schemeClr val="bg1"/>
                </a:solidFill>
                <a:latin typeface="Calibri" panose="020F0502020204030204" pitchFamily="34" charset="0"/>
              </a:rPr>
              <a:t>Couple = magnitude of </a:t>
            </a:r>
            <a:r>
              <a:rPr lang="en-GB" altLang="en-US" sz="2000" b="1" u="sng" dirty="0">
                <a:solidFill>
                  <a:schemeClr val="bg1"/>
                </a:solidFill>
                <a:latin typeface="Calibri" panose="020F0502020204030204" pitchFamily="34" charset="0"/>
              </a:rPr>
              <a:t>one force </a:t>
            </a:r>
            <a:r>
              <a:rPr lang="en-GB" altLang="en-US" sz="2000" dirty="0" smtClean="0">
                <a:solidFill>
                  <a:schemeClr val="bg1"/>
                </a:solidFill>
                <a:latin typeface="Calibri" panose="020F0502020204030204" pitchFamily="34" charset="0"/>
              </a:rPr>
              <a:t>	x 	perpendicular </a:t>
            </a:r>
            <a:r>
              <a:rPr lang="en-GB" altLang="en-US" sz="2000" dirty="0">
                <a:solidFill>
                  <a:schemeClr val="bg1"/>
                </a:solidFill>
                <a:latin typeface="Calibri" panose="020F0502020204030204" pitchFamily="34" charset="0"/>
              </a:rPr>
              <a:t>distance between the 				      </a:t>
            </a:r>
            <a:r>
              <a:rPr lang="en-GB" altLang="en-US" sz="2000" dirty="0" smtClean="0">
                <a:solidFill>
                  <a:schemeClr val="bg1"/>
                </a:solidFill>
                <a:latin typeface="Calibri" panose="020F0502020204030204" pitchFamily="34" charset="0"/>
              </a:rPr>
              <a:t>	two </a:t>
            </a:r>
            <a:r>
              <a:rPr lang="en-GB" altLang="en-US" sz="2000" dirty="0">
                <a:solidFill>
                  <a:schemeClr val="bg1"/>
                </a:solidFill>
                <a:latin typeface="Calibri" panose="020F0502020204030204" pitchFamily="34" charset="0"/>
              </a:rPr>
              <a:t>forces forming the couple</a:t>
            </a:r>
          </a:p>
          <a:p>
            <a:pPr eaLnBrk="1" hangingPunct="1">
              <a:lnSpc>
                <a:spcPct val="80000"/>
              </a:lnSpc>
              <a:spcBef>
                <a:spcPct val="20000"/>
              </a:spcBef>
            </a:pPr>
            <a:r>
              <a:rPr lang="en-GB" altLang="en-US" sz="2000" dirty="0">
                <a:solidFill>
                  <a:schemeClr val="bg1"/>
                </a:solidFill>
                <a:latin typeface="Calibri" panose="020F0502020204030204" pitchFamily="34" charset="0"/>
              </a:rPr>
              <a:t>(Nm)		(N)			(m)</a:t>
            </a:r>
          </a:p>
        </p:txBody>
      </p:sp>
      <p:sp>
        <p:nvSpPr>
          <p:cNvPr id="6" name="Rectangle 7"/>
          <p:cNvSpPr>
            <a:spLocks noChangeArrowheads="1"/>
          </p:cNvSpPr>
          <p:nvPr/>
        </p:nvSpPr>
        <p:spPr bwMode="auto">
          <a:xfrm>
            <a:off x="198152" y="3140968"/>
            <a:ext cx="8712200" cy="93662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lvl1pPr marL="342900" indent="-342900"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lnSpc>
                <a:spcPct val="80000"/>
              </a:lnSpc>
              <a:spcBef>
                <a:spcPct val="20000"/>
              </a:spcBef>
            </a:pPr>
            <a:r>
              <a:rPr lang="en-GB" altLang="en-US" sz="2400" dirty="0" smtClean="0">
                <a:solidFill>
                  <a:schemeClr val="bg1"/>
                </a:solidFill>
                <a:latin typeface="Calibri" panose="020F0502020204030204" pitchFamily="34" charset="0"/>
              </a:rPr>
              <a:t>A couple is a pair of equal and opposite coplanar forces. E.g. your hands on a </a:t>
            </a:r>
            <a:r>
              <a:rPr lang="en-GB" altLang="en-US" sz="2400" dirty="0" err="1" smtClean="0">
                <a:solidFill>
                  <a:schemeClr val="bg1"/>
                </a:solidFill>
                <a:latin typeface="Calibri" panose="020F0502020204030204" pitchFamily="34" charset="0"/>
              </a:rPr>
              <a:t>stearing</a:t>
            </a:r>
            <a:r>
              <a:rPr lang="en-GB" altLang="en-US" sz="2400" dirty="0" smtClean="0">
                <a:solidFill>
                  <a:schemeClr val="bg1"/>
                </a:solidFill>
                <a:latin typeface="Calibri" panose="020F0502020204030204" pitchFamily="34" charset="0"/>
              </a:rPr>
              <a:t> wheel, they act along a straight line, but one acts up and the other down. The moment of a couple is:</a:t>
            </a:r>
            <a:endParaRPr lang="en-GB" altLang="en-US"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6335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Answers</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4873728"/>
          </a:xfrm>
        </p:spPr>
        <p:txBody>
          <a:bodyPr>
            <a:normAutofit/>
          </a:bodyPr>
          <a:lstStyle/>
          <a:p>
            <a:pPr marL="109728" indent="0">
              <a:buNone/>
            </a:pPr>
            <a:r>
              <a:rPr lang="en-GB" altLang="en-US" dirty="0">
                <a:latin typeface="Calibri" panose="020F0502020204030204" pitchFamily="34" charset="0"/>
              </a:rPr>
              <a:t>1. 12 x 0.5 = 6 Nm</a:t>
            </a:r>
          </a:p>
          <a:p>
            <a:pPr marL="109728" indent="0">
              <a:buNone/>
            </a:pPr>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err="1">
                <a:solidFill>
                  <a:schemeClr val="bg1"/>
                </a:solidFill>
              </a:rPr>
              <a:t>LO:Define</a:t>
            </a:r>
            <a:r>
              <a:rPr lang="en-GB" sz="1400" dirty="0">
                <a:solidFill>
                  <a:schemeClr val="bg1"/>
                </a:solidFill>
              </a:rPr>
              <a:t> a ‘couple’ and use the principal of moments in situations with more than one point of support</a:t>
            </a:r>
            <a:r>
              <a:rPr lang="en-GB" sz="1400" dirty="0" smtClean="0">
                <a:solidFill>
                  <a:schemeClr val="bg1"/>
                </a:solidFill>
              </a:rPr>
              <a:t>. </a:t>
            </a:r>
            <a:endParaRPr lang="en-GB" sz="1400" dirty="0">
              <a:solidFill>
                <a:schemeClr val="bg1"/>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5911" t="34958" r="1570" b="27229"/>
          <a:stretch>
            <a:fillRect/>
          </a:stretch>
        </p:blipFill>
        <p:spPr bwMode="auto">
          <a:xfrm>
            <a:off x="250825" y="2420888"/>
            <a:ext cx="8642350"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l="3841" t="35896" r="1654" b="16853"/>
          <a:stretch>
            <a:fillRect/>
          </a:stretch>
        </p:blipFill>
        <p:spPr bwMode="auto">
          <a:xfrm>
            <a:off x="250825" y="4221113"/>
            <a:ext cx="8642350"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35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Plenary: Copy and complete:</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4873728"/>
          </a:xfrm>
        </p:spPr>
        <p:txBody>
          <a:bodyPr>
            <a:normAutofit fontScale="92500" lnSpcReduction="10000"/>
          </a:bodyPr>
          <a:lstStyle/>
          <a:p>
            <a:pPr marL="609600" indent="-609600">
              <a:lnSpc>
                <a:spcPct val="80000"/>
              </a:lnSpc>
              <a:buFontTx/>
              <a:buAutoNum type="arabicPeriod"/>
            </a:pPr>
            <a:r>
              <a:rPr lang="en-GB" altLang="en-US" dirty="0" smtClean="0">
                <a:latin typeface="Calibri" panose="020F0502020204030204" pitchFamily="34" charset="0"/>
              </a:rPr>
              <a:t>The moment of a force about a point is equal to force multiplied by the ……………… distance from the ……………… to that point</a:t>
            </a:r>
          </a:p>
          <a:p>
            <a:pPr marL="609600" indent="-609600">
              <a:lnSpc>
                <a:spcPct val="80000"/>
              </a:lnSpc>
              <a:buFontTx/>
              <a:buAutoNum type="arabicPeriod"/>
            </a:pPr>
            <a:r>
              <a:rPr lang="en-GB" altLang="en-US" dirty="0" smtClean="0">
                <a:latin typeface="Calibri" panose="020F0502020204030204" pitchFamily="34" charset="0"/>
              </a:rPr>
              <a:t>Moments are measure in ………………………</a:t>
            </a:r>
          </a:p>
          <a:p>
            <a:pPr marL="609600" indent="-609600">
              <a:lnSpc>
                <a:spcPct val="80000"/>
              </a:lnSpc>
              <a:buFontTx/>
              <a:buAutoNum type="arabicPeriod"/>
            </a:pPr>
            <a:r>
              <a:rPr lang="en-GB" altLang="en-US" dirty="0" smtClean="0">
                <a:latin typeface="Calibri" panose="020F0502020204030204" pitchFamily="34" charset="0"/>
              </a:rPr>
              <a:t>The principle of moments states that, if an object is in …………………………, the total …………………… moments are ……………………… to the total ……………………… moments</a:t>
            </a:r>
          </a:p>
          <a:p>
            <a:pPr marL="609600" indent="-609600">
              <a:lnSpc>
                <a:spcPct val="80000"/>
              </a:lnSpc>
              <a:buFontTx/>
              <a:buAutoNum type="arabicPeriod"/>
            </a:pPr>
            <a:r>
              <a:rPr lang="en-GB" altLang="en-US" dirty="0" smtClean="0">
                <a:latin typeface="Calibri" panose="020F0502020204030204" pitchFamily="34" charset="0"/>
              </a:rPr>
              <a:t>A couple consists of two forces of equal ……………………… acting in …………………… directions. A couple has no resultant force. It only produces a ………………………… effect.</a:t>
            </a:r>
          </a:p>
          <a:p>
            <a:pPr marL="609600" indent="-609600">
              <a:lnSpc>
                <a:spcPct val="80000"/>
              </a:lnSpc>
              <a:buFontTx/>
              <a:buAutoNum type="arabicPeriod"/>
            </a:pPr>
            <a:endParaRPr lang="en-GB" altLang="en-US" dirty="0" smtClean="0">
              <a:latin typeface="Calibri" panose="020F0502020204030204" pitchFamily="34" charset="0"/>
            </a:endParaRPr>
          </a:p>
          <a:p>
            <a:pPr marL="609600" indent="-609600">
              <a:lnSpc>
                <a:spcPct val="80000"/>
              </a:lnSpc>
              <a:buFontTx/>
              <a:buAutoNum type="arabicPeriod"/>
            </a:pPr>
            <a:r>
              <a:rPr lang="en-GB" altLang="en-US" dirty="0" smtClean="0">
                <a:latin typeface="Calibri" panose="020F0502020204030204" pitchFamily="34" charset="0"/>
              </a:rPr>
              <a:t>A weight of x N acts in an anticlockwise direction 20 cm from a pivot. This is balanced by a clockwise force of 4 N which is 45 cm from the pivot. What is force x ?</a:t>
            </a:r>
          </a:p>
          <a:p>
            <a:pPr marL="109728" indent="0">
              <a:buNone/>
            </a:pPr>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err="1">
                <a:solidFill>
                  <a:schemeClr val="bg1"/>
                </a:solidFill>
              </a:rPr>
              <a:t>LO:Define</a:t>
            </a:r>
            <a:r>
              <a:rPr lang="en-GB" sz="1400" dirty="0">
                <a:solidFill>
                  <a:schemeClr val="bg1"/>
                </a:solidFill>
              </a:rPr>
              <a:t> a ‘couple’ and use the principal of moments in situations with more than one point of support</a:t>
            </a:r>
            <a:r>
              <a:rPr lang="en-GB" sz="1400" dirty="0" smtClean="0">
                <a:solidFill>
                  <a:schemeClr val="bg1"/>
                </a:solidFill>
              </a:rPr>
              <a:t>. </a:t>
            </a:r>
            <a:endParaRPr lang="en-GB" sz="1400" dirty="0">
              <a:solidFill>
                <a:schemeClr val="bg1"/>
              </a:solidFill>
            </a:endParaRPr>
          </a:p>
        </p:txBody>
      </p:sp>
    </p:spTree>
    <p:extLst>
      <p:ext uri="{BB962C8B-B14F-4D97-AF65-F5344CB8AC3E}">
        <p14:creationId xmlns:p14="http://schemas.microsoft.com/office/powerpoint/2010/main" val="136335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Grouping scalars and vectors</a:t>
            </a:r>
            <a:endParaRPr lang="en-GB" b="1" dirty="0">
              <a:latin typeface="Calibri" panose="020F0502020204030204" pitchFamily="34" charset="0"/>
            </a:endParaRPr>
          </a:p>
        </p:txBody>
      </p:sp>
      <p:sp>
        <p:nvSpPr>
          <p:cNvPr id="3" name="Content Placeholder 2"/>
          <p:cNvSpPr>
            <a:spLocks noGrp="1"/>
          </p:cNvSpPr>
          <p:nvPr>
            <p:ph idx="1"/>
          </p:nvPr>
        </p:nvSpPr>
        <p:spPr>
          <a:xfrm>
            <a:off x="457200" y="1988840"/>
            <a:ext cx="8229600" cy="4585696"/>
          </a:xfrm>
        </p:spPr>
        <p:txBody>
          <a:bodyPr>
            <a:normAutofit fontScale="92500" lnSpcReduction="10000"/>
          </a:bodyPr>
          <a:lstStyle/>
          <a:p>
            <a:r>
              <a:rPr lang="en-GB" u="sng" dirty="0" smtClean="0">
                <a:latin typeface="Calibri" panose="020F0502020204030204" pitchFamily="34" charset="0"/>
              </a:rPr>
              <a:t>Group these quantities into scalar and vector groups:</a:t>
            </a:r>
          </a:p>
          <a:p>
            <a:endParaRPr lang="en-GB" dirty="0">
              <a:latin typeface="Calibri" panose="020F0502020204030204" pitchFamily="34" charset="0"/>
            </a:endParaRPr>
          </a:p>
          <a:p>
            <a:pPr marL="109728" indent="0">
              <a:buNone/>
            </a:pPr>
            <a:r>
              <a:rPr lang="en-GB" dirty="0" smtClean="0">
                <a:latin typeface="Calibri" panose="020F0502020204030204" pitchFamily="34" charset="0"/>
              </a:rPr>
              <a:t>Energy		Distance		Force</a:t>
            </a:r>
          </a:p>
          <a:p>
            <a:pPr marL="109728" indent="0">
              <a:buNone/>
            </a:pPr>
            <a:endParaRPr lang="en-GB" dirty="0">
              <a:latin typeface="Calibri" panose="020F0502020204030204" pitchFamily="34" charset="0"/>
            </a:endParaRPr>
          </a:p>
          <a:p>
            <a:pPr marL="109728" indent="0">
              <a:buNone/>
            </a:pPr>
            <a:r>
              <a:rPr lang="en-GB" dirty="0" smtClean="0">
                <a:latin typeface="Calibri" panose="020F0502020204030204" pitchFamily="34" charset="0"/>
              </a:rPr>
              <a:t>	Displacement		Speed		Velocity</a:t>
            </a:r>
          </a:p>
          <a:p>
            <a:pPr marL="109728" indent="0">
              <a:buNone/>
            </a:pPr>
            <a:endParaRPr lang="en-GB" dirty="0">
              <a:latin typeface="Calibri" panose="020F0502020204030204" pitchFamily="34" charset="0"/>
            </a:endParaRPr>
          </a:p>
          <a:p>
            <a:pPr marL="109728" indent="0">
              <a:buNone/>
            </a:pPr>
            <a:r>
              <a:rPr lang="en-GB" dirty="0" smtClean="0">
                <a:latin typeface="Calibri" panose="020F0502020204030204" pitchFamily="34" charset="0"/>
              </a:rPr>
              <a:t>Acceleration		Pressure		Mass</a:t>
            </a:r>
          </a:p>
          <a:p>
            <a:pPr marL="109728" indent="0">
              <a:buNone/>
            </a:pPr>
            <a:endParaRPr lang="en-GB" dirty="0">
              <a:latin typeface="Calibri" panose="020F0502020204030204" pitchFamily="34" charset="0"/>
            </a:endParaRPr>
          </a:p>
          <a:p>
            <a:pPr marL="109728" indent="0">
              <a:buNone/>
            </a:pPr>
            <a:r>
              <a:rPr lang="en-GB" dirty="0" smtClean="0">
                <a:latin typeface="Calibri" panose="020F0502020204030204" pitchFamily="34" charset="0"/>
              </a:rPr>
              <a:t>	Weight		Density</a:t>
            </a:r>
            <a:r>
              <a:rPr lang="en-GB" dirty="0">
                <a:latin typeface="Calibri" panose="020F0502020204030204" pitchFamily="34" charset="0"/>
              </a:rPr>
              <a:t>	</a:t>
            </a:r>
            <a:r>
              <a:rPr lang="en-GB" dirty="0" smtClean="0">
                <a:latin typeface="Calibri" panose="020F0502020204030204" pitchFamily="34" charset="0"/>
              </a:rPr>
              <a:t>Momentum</a:t>
            </a:r>
          </a:p>
          <a:p>
            <a:pPr marL="109728" indent="0">
              <a:buNone/>
            </a:pPr>
            <a:endParaRPr lang="en-GB" dirty="0">
              <a:latin typeface="Calibri" panose="020F0502020204030204" pitchFamily="34" charset="0"/>
            </a:endParaRPr>
          </a:p>
          <a:p>
            <a:pPr marL="109728" indent="0">
              <a:buNone/>
            </a:pPr>
            <a:r>
              <a:rPr lang="en-GB" dirty="0" smtClean="0">
                <a:latin typeface="Calibri" panose="020F0502020204030204" pitchFamily="34" charset="0"/>
              </a:rPr>
              <a:t>Volume		Temperature		Electric current</a:t>
            </a:r>
            <a:endParaRPr lang="en-GB" dirty="0">
              <a:latin typeface="Calibri" panose="020F0502020204030204" pitchFamily="34" charset="0"/>
            </a:endParaRPr>
          </a:p>
        </p:txBody>
      </p:sp>
      <p:sp>
        <p:nvSpPr>
          <p:cNvPr id="4" name="Rectangle 3"/>
          <p:cNvSpPr/>
          <p:nvPr/>
        </p:nvSpPr>
        <p:spPr>
          <a:xfrm>
            <a:off x="0" y="0"/>
            <a:ext cx="9108504" cy="338554"/>
          </a:xfrm>
          <a:prstGeom prst="rect">
            <a:avLst/>
          </a:prstGeom>
        </p:spPr>
        <p:txBody>
          <a:bodyPr wrap="square">
            <a:spAutoFit/>
          </a:bodyPr>
          <a:lstStyle/>
          <a:p>
            <a:r>
              <a:rPr lang="en-GB" sz="1600" dirty="0" smtClean="0">
                <a:solidFill>
                  <a:schemeClr val="bg1"/>
                </a:solidFill>
              </a:rPr>
              <a:t>LO: State the difference between scalars and vectors. Explain how we add and resolve vectors.</a:t>
            </a:r>
            <a:endParaRPr lang="en-GB" sz="1600" dirty="0">
              <a:solidFill>
                <a:schemeClr val="bg1"/>
              </a:solidFill>
            </a:endParaRPr>
          </a:p>
        </p:txBody>
      </p:sp>
      <p:sp>
        <p:nvSpPr>
          <p:cNvPr id="5" name="TextBox 4"/>
          <p:cNvSpPr txBox="1"/>
          <p:nvPr/>
        </p:nvSpPr>
        <p:spPr>
          <a:xfrm>
            <a:off x="562472" y="2683792"/>
            <a:ext cx="4081536" cy="36933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2600" u="sng" dirty="0" smtClean="0">
                <a:latin typeface="Calibri" panose="020F0502020204030204" pitchFamily="34" charset="0"/>
              </a:rPr>
              <a:t>Scalars:</a:t>
            </a:r>
          </a:p>
          <a:p>
            <a:r>
              <a:rPr lang="en-GB" sz="2600" dirty="0" smtClean="0">
                <a:latin typeface="Calibri" panose="020F0502020204030204" pitchFamily="34" charset="0"/>
              </a:rPr>
              <a:t>Energy</a:t>
            </a:r>
          </a:p>
          <a:p>
            <a:r>
              <a:rPr lang="en-GB" sz="2600" dirty="0" smtClean="0">
                <a:latin typeface="Calibri" panose="020F0502020204030204" pitchFamily="34" charset="0"/>
              </a:rPr>
              <a:t>Distance</a:t>
            </a:r>
          </a:p>
          <a:p>
            <a:r>
              <a:rPr lang="en-GB" sz="2600" dirty="0" smtClean="0">
                <a:latin typeface="Calibri" panose="020F0502020204030204" pitchFamily="34" charset="0"/>
              </a:rPr>
              <a:t>Speed</a:t>
            </a:r>
          </a:p>
          <a:p>
            <a:r>
              <a:rPr lang="en-GB" sz="2600" dirty="0" smtClean="0">
                <a:latin typeface="Calibri" panose="020F0502020204030204" pitchFamily="34" charset="0"/>
              </a:rPr>
              <a:t>Pressure</a:t>
            </a:r>
          </a:p>
          <a:p>
            <a:r>
              <a:rPr lang="en-GB" sz="2600" dirty="0" smtClean="0">
                <a:latin typeface="Calibri" panose="020F0502020204030204" pitchFamily="34" charset="0"/>
              </a:rPr>
              <a:t>Mass</a:t>
            </a:r>
          </a:p>
          <a:p>
            <a:r>
              <a:rPr lang="en-GB" sz="2600" dirty="0" smtClean="0">
                <a:latin typeface="Calibri" panose="020F0502020204030204" pitchFamily="34" charset="0"/>
              </a:rPr>
              <a:t>Density</a:t>
            </a:r>
          </a:p>
          <a:p>
            <a:r>
              <a:rPr lang="en-GB" sz="2600" dirty="0" smtClean="0">
                <a:latin typeface="Calibri" panose="020F0502020204030204" pitchFamily="34" charset="0"/>
              </a:rPr>
              <a:t>Volume</a:t>
            </a:r>
          </a:p>
          <a:p>
            <a:r>
              <a:rPr lang="en-GB" sz="2600" dirty="0" smtClean="0">
                <a:latin typeface="Calibri" panose="020F0502020204030204" pitchFamily="34" charset="0"/>
              </a:rPr>
              <a:t>Temperature</a:t>
            </a:r>
            <a:endParaRPr lang="en-GB" sz="2600" dirty="0">
              <a:latin typeface="Calibri" panose="020F0502020204030204" pitchFamily="34" charset="0"/>
            </a:endParaRPr>
          </a:p>
        </p:txBody>
      </p:sp>
      <p:sp>
        <p:nvSpPr>
          <p:cNvPr id="6" name="TextBox 5"/>
          <p:cNvSpPr txBox="1"/>
          <p:nvPr/>
        </p:nvSpPr>
        <p:spPr>
          <a:xfrm>
            <a:off x="4644008" y="2683792"/>
            <a:ext cx="3888432" cy="36933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2600" u="sng" dirty="0" smtClean="0">
                <a:latin typeface="Calibri" panose="020F0502020204030204" pitchFamily="34" charset="0"/>
              </a:rPr>
              <a:t>Vectors:</a:t>
            </a:r>
          </a:p>
          <a:p>
            <a:r>
              <a:rPr lang="en-GB" sz="2600" dirty="0" smtClean="0">
                <a:latin typeface="Calibri" panose="020F0502020204030204" pitchFamily="34" charset="0"/>
              </a:rPr>
              <a:t>Force</a:t>
            </a:r>
          </a:p>
          <a:p>
            <a:r>
              <a:rPr lang="en-GB" sz="2600" dirty="0" smtClean="0">
                <a:latin typeface="Calibri" panose="020F0502020204030204" pitchFamily="34" charset="0"/>
              </a:rPr>
              <a:t>Displacement</a:t>
            </a:r>
          </a:p>
          <a:p>
            <a:r>
              <a:rPr lang="en-GB" sz="2600" dirty="0" smtClean="0">
                <a:latin typeface="Calibri" panose="020F0502020204030204" pitchFamily="34" charset="0"/>
              </a:rPr>
              <a:t>Velocity</a:t>
            </a:r>
          </a:p>
          <a:p>
            <a:r>
              <a:rPr lang="en-GB" sz="2600" dirty="0" smtClean="0">
                <a:latin typeface="Calibri" panose="020F0502020204030204" pitchFamily="34" charset="0"/>
              </a:rPr>
              <a:t>Acceleration</a:t>
            </a:r>
          </a:p>
          <a:p>
            <a:r>
              <a:rPr lang="en-GB" sz="2600" dirty="0" smtClean="0">
                <a:latin typeface="Calibri" panose="020F0502020204030204" pitchFamily="34" charset="0"/>
              </a:rPr>
              <a:t>Weight</a:t>
            </a:r>
          </a:p>
          <a:p>
            <a:r>
              <a:rPr lang="en-GB" sz="2600" dirty="0" smtClean="0">
                <a:latin typeface="Calibri" panose="020F0502020204030204" pitchFamily="34" charset="0"/>
              </a:rPr>
              <a:t>Momentum</a:t>
            </a:r>
          </a:p>
          <a:p>
            <a:r>
              <a:rPr lang="en-GB" sz="2600" dirty="0" smtClean="0">
                <a:latin typeface="Calibri" panose="020F0502020204030204" pitchFamily="34" charset="0"/>
              </a:rPr>
              <a:t>Electric current</a:t>
            </a:r>
          </a:p>
          <a:p>
            <a:endParaRPr lang="en-GB" sz="2600" dirty="0">
              <a:latin typeface="Calibri" panose="020F0502020204030204" pitchFamily="34" charset="0"/>
            </a:endParaRPr>
          </a:p>
        </p:txBody>
      </p:sp>
    </p:spTree>
    <p:extLst>
      <p:ext uri="{BB962C8B-B14F-4D97-AF65-F5344CB8AC3E}">
        <p14:creationId xmlns:p14="http://schemas.microsoft.com/office/powerpoint/2010/main" val="16119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458200" cy="1470025"/>
          </a:xfrm>
        </p:spPr>
        <p:txBody>
          <a:bodyPr/>
          <a:lstStyle/>
          <a:p>
            <a:r>
              <a:rPr lang="en-GB" b="1" dirty="0" smtClean="0">
                <a:latin typeface="Calibri" panose="020F0502020204030204" pitchFamily="34" charset="0"/>
              </a:rPr>
              <a:t>Mechanics and Materials part 1</a:t>
            </a:r>
            <a:br>
              <a:rPr lang="en-GB" b="1" dirty="0" smtClean="0">
                <a:latin typeface="Calibri" panose="020F0502020204030204" pitchFamily="34" charset="0"/>
              </a:rPr>
            </a:br>
            <a:r>
              <a:rPr lang="en-GB" b="1" dirty="0" smtClean="0">
                <a:latin typeface="Calibri" panose="020F0502020204030204" pitchFamily="34" charset="0"/>
              </a:rPr>
              <a:t>5 - Stability</a:t>
            </a:r>
            <a:endParaRPr lang="en-GB" b="1" dirty="0">
              <a:latin typeface="Calibri" panose="020F0502020204030204" pitchFamily="34" charset="0"/>
            </a:endParaRPr>
          </a:p>
        </p:txBody>
      </p:sp>
      <p:sp>
        <p:nvSpPr>
          <p:cNvPr id="3" name="Subtitle 2"/>
          <p:cNvSpPr>
            <a:spLocks noGrp="1"/>
          </p:cNvSpPr>
          <p:nvPr>
            <p:ph type="subTitle" idx="1"/>
          </p:nvPr>
        </p:nvSpPr>
        <p:spPr/>
        <p:txBody>
          <a:bodyPr/>
          <a:lstStyle/>
          <a:p>
            <a:r>
              <a:rPr lang="en-GB" dirty="0" smtClean="0"/>
              <a:t>LO: Explain the difference between stable and unstable objects.</a:t>
            </a:r>
            <a:endParaRPr lang="en-GB" dirty="0"/>
          </a:p>
        </p:txBody>
      </p:sp>
      <p:pic>
        <p:nvPicPr>
          <p:cNvPr id="1026" name="Picture 2" descr="http://www.engin.umich.edu/aero/research/images/structu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034" y="4581128"/>
            <a:ext cx="357359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237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6804248" y="1933724"/>
            <a:ext cx="2160240" cy="4640812"/>
            <a:chOff x="2934" y="1494"/>
            <a:chExt cx="6794" cy="14235"/>
          </a:xfrm>
        </p:grpSpPr>
        <p:pic>
          <p:nvPicPr>
            <p:cNvPr id="1027" name="Picture 3" descr="http://guidinguk.freeservers.com/parrot_outline.gif"/>
            <p:cNvPicPr>
              <a:picLocks noChangeAspect="1" noChangeArrowheads="1"/>
            </p:cNvPicPr>
            <p:nvPr/>
          </p:nvPicPr>
          <p:blipFill>
            <a:blip r:embed="rId2" r:link="rId3">
              <a:extLst>
                <a:ext uri="{28A0092B-C50C-407E-A947-70E740481C1C}">
                  <a14:useLocalDpi xmlns:a14="http://schemas.microsoft.com/office/drawing/2010/main" val="0"/>
                </a:ext>
              </a:extLst>
            </a:blip>
            <a:srcRect l="37315"/>
            <a:stretch>
              <a:fillRect/>
            </a:stretch>
          </p:blipFill>
          <p:spPr bwMode="auto">
            <a:xfrm>
              <a:off x="2934" y="1494"/>
              <a:ext cx="6794" cy="1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4"/>
            <p:cNvSpPr>
              <a:spLocks noChangeArrowheads="1"/>
            </p:cNvSpPr>
            <p:nvPr/>
          </p:nvSpPr>
          <p:spPr bwMode="auto">
            <a:xfrm>
              <a:off x="4254" y="13551"/>
              <a:ext cx="1800" cy="144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439452" y="764704"/>
            <a:ext cx="8229600" cy="1066800"/>
          </a:xfrm>
        </p:spPr>
        <p:txBody>
          <a:bodyPr>
            <a:normAutofit fontScale="90000"/>
          </a:bodyPr>
          <a:lstStyle/>
          <a:p>
            <a:r>
              <a:rPr lang="en-GB" b="1" dirty="0" smtClean="0">
                <a:latin typeface="Calibri" panose="020F0502020204030204" pitchFamily="34" charset="0"/>
              </a:rPr>
              <a:t>How is stability related to centre of mass?</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6851104" cy="4873728"/>
          </a:xfrm>
        </p:spPr>
        <p:txBody>
          <a:bodyPr>
            <a:normAutofit lnSpcReduction="10000"/>
          </a:bodyPr>
          <a:lstStyle/>
          <a:p>
            <a:r>
              <a:rPr lang="en-US" dirty="0" smtClean="0">
                <a:latin typeface="Calibri" panose="020F0502020204030204" pitchFamily="34" charset="0"/>
              </a:rPr>
              <a:t>Find the </a:t>
            </a:r>
            <a:r>
              <a:rPr lang="en-US" dirty="0" err="1">
                <a:latin typeface="Calibri" panose="020F0502020204030204" pitchFamily="34" charset="0"/>
              </a:rPr>
              <a:t>centre</a:t>
            </a:r>
            <a:r>
              <a:rPr lang="en-US" dirty="0">
                <a:latin typeface="Calibri" panose="020F0502020204030204" pitchFamily="34" charset="0"/>
              </a:rPr>
              <a:t> of mass of your parrot:</a:t>
            </a:r>
          </a:p>
          <a:p>
            <a:r>
              <a:rPr lang="en-US" dirty="0">
                <a:latin typeface="Calibri" panose="020F0502020204030204" pitchFamily="34" charset="0"/>
              </a:rPr>
              <a:t>Cut out your shape</a:t>
            </a:r>
          </a:p>
          <a:p>
            <a:r>
              <a:rPr lang="en-US" dirty="0">
                <a:latin typeface="Calibri" panose="020F0502020204030204" pitchFamily="34" charset="0"/>
              </a:rPr>
              <a:t>Hang it </a:t>
            </a:r>
            <a:r>
              <a:rPr lang="en-US">
                <a:latin typeface="Calibri" panose="020F0502020204030204" pitchFamily="34" charset="0"/>
              </a:rPr>
              <a:t>from </a:t>
            </a:r>
            <a:r>
              <a:rPr lang="en-US" smtClean="0">
                <a:latin typeface="Calibri" panose="020F0502020204030204" pitchFamily="34" charset="0"/>
              </a:rPr>
              <a:t>a </a:t>
            </a:r>
            <a:r>
              <a:rPr lang="en-US" dirty="0">
                <a:latin typeface="Calibri" panose="020F0502020204030204" pitchFamily="34" charset="0"/>
              </a:rPr>
              <a:t>clamp stand, with a plumb line</a:t>
            </a:r>
          </a:p>
          <a:p>
            <a:r>
              <a:rPr lang="en-US" dirty="0">
                <a:latin typeface="Calibri" panose="020F0502020204030204" pitchFamily="34" charset="0"/>
              </a:rPr>
              <a:t>Draw along the plumb line onto your shape</a:t>
            </a:r>
          </a:p>
          <a:p>
            <a:r>
              <a:rPr lang="en-US" dirty="0">
                <a:latin typeface="Calibri" panose="020F0502020204030204" pitchFamily="34" charset="0"/>
              </a:rPr>
              <a:t>Now rotate the shape and hang it again</a:t>
            </a:r>
          </a:p>
          <a:p>
            <a:r>
              <a:rPr lang="en-US" dirty="0">
                <a:latin typeface="Calibri" panose="020F0502020204030204" pitchFamily="34" charset="0"/>
              </a:rPr>
              <a:t>Draw the new plumb line</a:t>
            </a:r>
          </a:p>
          <a:p>
            <a:r>
              <a:rPr lang="en-US" dirty="0">
                <a:latin typeface="Calibri" panose="020F0502020204030204" pitchFamily="34" charset="0"/>
              </a:rPr>
              <a:t>Where the two lines overlap, this is your </a:t>
            </a:r>
            <a:r>
              <a:rPr lang="en-US" dirty="0" err="1">
                <a:latin typeface="Calibri" panose="020F0502020204030204" pitchFamily="34" charset="0"/>
              </a:rPr>
              <a:t>centre</a:t>
            </a:r>
            <a:r>
              <a:rPr lang="en-US" dirty="0">
                <a:latin typeface="Calibri" panose="020F0502020204030204" pitchFamily="34" charset="0"/>
              </a:rPr>
              <a:t> of mass</a:t>
            </a:r>
            <a:r>
              <a:rPr lang="en-US" dirty="0" smtClean="0">
                <a:latin typeface="Calibri" panose="020F0502020204030204" pitchFamily="34" charset="0"/>
              </a:rPr>
              <a:t>!</a:t>
            </a:r>
          </a:p>
          <a:p>
            <a:r>
              <a:rPr lang="en-US" dirty="0" smtClean="0">
                <a:latin typeface="Calibri" panose="020F0502020204030204" pitchFamily="34" charset="0"/>
              </a:rPr>
              <a:t>Where is the </a:t>
            </a:r>
            <a:r>
              <a:rPr lang="en-US" dirty="0" err="1" smtClean="0">
                <a:latin typeface="Calibri" panose="020F0502020204030204" pitchFamily="34" charset="0"/>
              </a:rPr>
              <a:t>centre</a:t>
            </a:r>
            <a:r>
              <a:rPr lang="en-US" dirty="0" smtClean="0">
                <a:latin typeface="Calibri" panose="020F0502020204030204" pitchFamily="34" charset="0"/>
              </a:rPr>
              <a:t> of mass of a regular shape?</a:t>
            </a:r>
            <a:endParaRPr lang="en-US" dirty="0">
              <a:latin typeface="Calibri" panose="020F0502020204030204" pitchFamily="34" charset="0"/>
            </a:endParaRPr>
          </a:p>
          <a:p>
            <a:pPr marL="109728" indent="0">
              <a:buNone/>
            </a:pPr>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a:t>
            </a:r>
            <a:r>
              <a:rPr lang="en-US" sz="1400" dirty="0">
                <a:solidFill>
                  <a:schemeClr val="bg1"/>
                </a:solidFill>
              </a:rPr>
              <a:t>Explain the difference between stable and unstable </a:t>
            </a:r>
            <a:r>
              <a:rPr lang="en-US" sz="1400" dirty="0" smtClean="0">
                <a:solidFill>
                  <a:schemeClr val="bg1"/>
                </a:solidFill>
              </a:rPr>
              <a:t>objects</a:t>
            </a:r>
            <a:r>
              <a:rPr lang="en-GB" sz="1400" dirty="0" smtClean="0">
                <a:solidFill>
                  <a:schemeClr val="bg1"/>
                </a:solidFill>
              </a:rPr>
              <a:t>. </a:t>
            </a:r>
            <a:endParaRPr lang="en-GB" sz="1400" dirty="0">
              <a:solidFill>
                <a:schemeClr val="bg1"/>
              </a:solidFill>
            </a:endParaRPr>
          </a:p>
        </p:txBody>
      </p:sp>
    </p:spTree>
    <p:extLst>
      <p:ext uri="{BB962C8B-B14F-4D97-AF65-F5344CB8AC3E}">
        <p14:creationId xmlns:p14="http://schemas.microsoft.com/office/powerpoint/2010/main" val="264210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Stable vs unstable equilibrium</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363272" cy="3816424"/>
          </a:xfrm>
        </p:spPr>
        <p:txBody>
          <a:bodyPr>
            <a:normAutofit fontScale="85000" lnSpcReduction="20000"/>
          </a:bodyPr>
          <a:lstStyle/>
          <a:p>
            <a:r>
              <a:rPr lang="en-GB" dirty="0" smtClean="0">
                <a:latin typeface="Calibri" panose="020F0502020204030204" pitchFamily="34" charset="0"/>
              </a:rPr>
              <a:t>If an object’s centre of mass is hanging below its point of support, we say it is stable equilibrium.</a:t>
            </a:r>
          </a:p>
          <a:p>
            <a:r>
              <a:rPr lang="en-GB" dirty="0" smtClean="0">
                <a:latin typeface="Calibri" panose="020F0502020204030204" pitchFamily="34" charset="0"/>
              </a:rPr>
              <a:t>If the centre of mass is above its point of support, we say it is in unstable equilibrium.</a:t>
            </a:r>
          </a:p>
          <a:p>
            <a:r>
              <a:rPr lang="en-GB" dirty="0" smtClean="0">
                <a:latin typeface="Calibri" panose="020F0502020204030204" pitchFamily="34" charset="0"/>
              </a:rPr>
              <a:t>Why is this?</a:t>
            </a:r>
          </a:p>
          <a:p>
            <a:endParaRPr lang="en-GB" dirty="0">
              <a:latin typeface="Calibri" panose="020F0502020204030204" pitchFamily="34" charset="0"/>
            </a:endParaRPr>
          </a:p>
          <a:p>
            <a:r>
              <a:rPr lang="en-GB" dirty="0" smtClean="0">
                <a:latin typeface="Calibri" panose="020F0502020204030204" pitchFamily="34" charset="0"/>
              </a:rPr>
              <a:t>When the </a:t>
            </a:r>
            <a:r>
              <a:rPr lang="en-GB" dirty="0" err="1" smtClean="0">
                <a:latin typeface="Calibri" panose="020F0502020204030204" pitchFamily="34" charset="0"/>
              </a:rPr>
              <a:t>CoM</a:t>
            </a:r>
            <a:r>
              <a:rPr lang="en-GB" dirty="0" smtClean="0">
                <a:latin typeface="Calibri" panose="020F0502020204030204" pitchFamily="34" charset="0"/>
              </a:rPr>
              <a:t> is below the point of support, and the object is displaced, the object’s weight serves to return it to equilibrium.</a:t>
            </a:r>
          </a:p>
          <a:p>
            <a:r>
              <a:rPr lang="en-GB" dirty="0" smtClean="0">
                <a:latin typeface="Calibri" panose="020F0502020204030204" pitchFamily="34" charset="0"/>
              </a:rPr>
              <a:t>When it is above the point of support, if the object gets displaced, </a:t>
            </a:r>
            <a:r>
              <a:rPr lang="en-GB" i="1" dirty="0">
                <a:latin typeface="Calibri" panose="020F0502020204030204" pitchFamily="34" charset="0"/>
              </a:rPr>
              <a:t>the line of action of the weight</a:t>
            </a:r>
            <a:r>
              <a:rPr lang="en-GB" dirty="0">
                <a:latin typeface="Calibri" panose="020F0502020204030204" pitchFamily="34" charset="0"/>
              </a:rPr>
              <a:t> </a:t>
            </a:r>
            <a:r>
              <a:rPr lang="en-GB" dirty="0" smtClean="0">
                <a:latin typeface="Calibri" panose="020F0502020204030204" pitchFamily="34" charset="0"/>
              </a:rPr>
              <a:t>will move it further from equilibrium. This is because there is a resultant moment!</a:t>
            </a:r>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a:t>
            </a:r>
            <a:r>
              <a:rPr lang="en-US" sz="1400" dirty="0">
                <a:solidFill>
                  <a:schemeClr val="bg1"/>
                </a:solidFill>
              </a:rPr>
              <a:t>Explain the difference between stable and unstable </a:t>
            </a:r>
            <a:r>
              <a:rPr lang="en-US" sz="1400" dirty="0" smtClean="0">
                <a:solidFill>
                  <a:schemeClr val="bg1"/>
                </a:solidFill>
              </a:rPr>
              <a:t>objects</a:t>
            </a:r>
            <a:r>
              <a:rPr lang="en-GB" sz="1400" dirty="0" smtClean="0">
                <a:solidFill>
                  <a:schemeClr val="bg1"/>
                </a:solidFill>
              </a:rPr>
              <a:t>. </a:t>
            </a:r>
            <a:endParaRPr lang="en-GB" sz="1400" dirty="0">
              <a:solidFill>
                <a:schemeClr val="bg1"/>
              </a:solidFill>
            </a:endParaRPr>
          </a:p>
        </p:txBody>
      </p:sp>
      <p:sp>
        <p:nvSpPr>
          <p:cNvPr id="5" name="Rectangle 6"/>
          <p:cNvSpPr>
            <a:spLocks noChangeArrowheads="1"/>
          </p:cNvSpPr>
          <p:nvPr/>
        </p:nvSpPr>
        <p:spPr bwMode="auto">
          <a:xfrm>
            <a:off x="5133144" y="5660281"/>
            <a:ext cx="3529012" cy="144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 name="Oval 9"/>
          <p:cNvSpPr>
            <a:spLocks noChangeArrowheads="1"/>
          </p:cNvSpPr>
          <p:nvPr/>
        </p:nvSpPr>
        <p:spPr bwMode="auto">
          <a:xfrm>
            <a:off x="6428544" y="5804743"/>
            <a:ext cx="936625" cy="936625"/>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Content Placeholder 2"/>
          <p:cNvSpPr txBox="1">
            <a:spLocks/>
          </p:cNvSpPr>
          <p:nvPr/>
        </p:nvSpPr>
        <p:spPr>
          <a:xfrm>
            <a:off x="107504" y="6129300"/>
            <a:ext cx="4756618"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a:normAutofit fontScale="775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en-GB" dirty="0" smtClean="0">
                <a:latin typeface="Calibri" panose="020F0502020204030204" pitchFamily="34" charset="0"/>
              </a:rPr>
              <a:t>Now, read </a:t>
            </a:r>
            <a:r>
              <a:rPr lang="en-GB" dirty="0" err="1" smtClean="0">
                <a:latin typeface="Calibri" panose="020F0502020204030204" pitchFamily="34" charset="0"/>
              </a:rPr>
              <a:t>pg</a:t>
            </a:r>
            <a:r>
              <a:rPr lang="en-GB" dirty="0" smtClean="0">
                <a:latin typeface="Calibri" panose="020F0502020204030204" pitchFamily="34" charset="0"/>
              </a:rPr>
              <a:t> 121-122 of the CGP book and complete the questions</a:t>
            </a:r>
            <a:endParaRPr lang="en-GB" dirty="0">
              <a:latin typeface="Calibri" panose="020F0502020204030204" pitchFamily="34" charset="0"/>
            </a:endParaRPr>
          </a:p>
        </p:txBody>
      </p:sp>
    </p:spTree>
    <p:extLst>
      <p:ext uri="{BB962C8B-B14F-4D97-AF65-F5344CB8AC3E}">
        <p14:creationId xmlns:p14="http://schemas.microsoft.com/office/powerpoint/2010/main" val="101344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fade">
                                      <p:cBhvr>
                                        <p:cTn id="32" dur="500"/>
                                        <p:tgtEl>
                                          <p:spTgt spid="7">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Stability</a:t>
            </a:r>
            <a:endParaRPr lang="en-GB" b="1" dirty="0">
              <a:latin typeface="Calibri" panose="020F0502020204030204" pitchFamily="34" charset="0"/>
            </a:endParaRPr>
          </a:p>
        </p:txBody>
      </p:sp>
      <p:sp>
        <p:nvSpPr>
          <p:cNvPr id="3" name="Content Placeholder 2"/>
          <p:cNvSpPr>
            <a:spLocks noGrp="1"/>
          </p:cNvSpPr>
          <p:nvPr>
            <p:ph idx="1"/>
          </p:nvPr>
        </p:nvSpPr>
        <p:spPr>
          <a:xfrm>
            <a:off x="5084440" y="3817121"/>
            <a:ext cx="3940175" cy="2897757"/>
          </a:xfrm>
        </p:spPr>
        <p:txBody>
          <a:bodyPr>
            <a:normAutofit lnSpcReduction="10000"/>
          </a:bodyPr>
          <a:lstStyle/>
          <a:p>
            <a:r>
              <a:rPr lang="en-GB" dirty="0" smtClean="0">
                <a:latin typeface="Calibri" panose="020F0502020204030204" pitchFamily="34" charset="0"/>
              </a:rPr>
              <a:t>If it doesn’t topple over, we can calculate the force of friction keeping it in place. Look at the diagram above, what do you think we need to do?</a:t>
            </a:r>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a:t>
            </a:r>
            <a:r>
              <a:rPr lang="en-US" sz="1400" dirty="0">
                <a:solidFill>
                  <a:schemeClr val="bg1"/>
                </a:solidFill>
              </a:rPr>
              <a:t>Explain the difference between stable and unstable </a:t>
            </a:r>
            <a:r>
              <a:rPr lang="en-US" sz="1400" dirty="0" smtClean="0">
                <a:solidFill>
                  <a:schemeClr val="bg1"/>
                </a:solidFill>
              </a:rPr>
              <a:t>objects</a:t>
            </a:r>
            <a:r>
              <a:rPr lang="en-GB" sz="1400" dirty="0" smtClean="0">
                <a:solidFill>
                  <a:schemeClr val="bg1"/>
                </a:solidFill>
              </a:rPr>
              <a:t>. </a:t>
            </a:r>
            <a:endParaRPr lang="en-GB" sz="1400" dirty="0">
              <a:solidFill>
                <a:schemeClr val="bg1"/>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4725" t="8759" r="4326" b="54713"/>
          <a:stretch/>
        </p:blipFill>
        <p:spPr>
          <a:xfrm>
            <a:off x="4962649" y="1563169"/>
            <a:ext cx="3744416" cy="2232248"/>
          </a:xfrm>
          <a:prstGeom prst="rect">
            <a:avLst/>
          </a:prstGeom>
        </p:spPr>
      </p:pic>
      <p:sp>
        <p:nvSpPr>
          <p:cNvPr id="6" name="Content Placeholder 2"/>
          <p:cNvSpPr txBox="1">
            <a:spLocks/>
          </p:cNvSpPr>
          <p:nvPr/>
        </p:nvSpPr>
        <p:spPr>
          <a:xfrm>
            <a:off x="609600" y="1853208"/>
            <a:ext cx="4474840" cy="487372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GB" smtClean="0">
                <a:latin typeface="Calibri" panose="020F0502020204030204" pitchFamily="34" charset="0"/>
              </a:rPr>
              <a:t>How can you make an object more stable?</a:t>
            </a:r>
          </a:p>
          <a:p>
            <a:r>
              <a:rPr lang="en-GB" smtClean="0">
                <a:latin typeface="Calibri" panose="020F0502020204030204" pitchFamily="34" charset="0"/>
              </a:rPr>
              <a:t>What happens if you stand a tall object on a slope? Why?</a:t>
            </a:r>
          </a:p>
          <a:p>
            <a:endParaRPr lang="en-GB" smtClean="0">
              <a:latin typeface="Calibri" panose="020F0502020204030204" pitchFamily="34" charset="0"/>
            </a:endParaRPr>
          </a:p>
          <a:p>
            <a:r>
              <a:rPr lang="en-GB" smtClean="0">
                <a:latin typeface="Calibri" panose="020F0502020204030204" pitchFamily="34" charset="0"/>
              </a:rPr>
              <a:t>It topples over because the line of action of its weight acts outside of its base area.</a:t>
            </a:r>
            <a:endParaRPr lang="en-GB" dirty="0">
              <a:latin typeface="Calibri" panose="020F0502020204030204" pitchFamily="34" charset="0"/>
            </a:endParaRPr>
          </a:p>
        </p:txBody>
      </p:sp>
      <p:sp>
        <p:nvSpPr>
          <p:cNvPr id="7" name="Content Placeholder 2"/>
          <p:cNvSpPr txBox="1">
            <a:spLocks/>
          </p:cNvSpPr>
          <p:nvPr/>
        </p:nvSpPr>
        <p:spPr>
          <a:xfrm>
            <a:off x="1" y="6462850"/>
            <a:ext cx="5436096" cy="3951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a:normAutofit fontScale="775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GB" dirty="0" smtClean="0">
                <a:solidFill>
                  <a:schemeClr val="bg1"/>
                </a:solidFill>
                <a:latin typeface="Calibri" panose="020F0502020204030204" pitchFamily="34" charset="0"/>
              </a:rPr>
              <a:t>Now complete all of the on a slope questions</a:t>
            </a:r>
            <a:endParaRPr lang="en-GB"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8757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fade">
                                      <p:cBhvr>
                                        <p:cTn id="27" dur="5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P spid="7"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Plenary</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4873728"/>
          </a:xfrm>
        </p:spPr>
        <p:txBody>
          <a:bodyPr>
            <a:normAutofit/>
          </a:bodyPr>
          <a:lstStyle/>
          <a:p>
            <a:pPr marL="109728" indent="0">
              <a:buNone/>
            </a:pPr>
            <a:r>
              <a:rPr lang="en-GB" dirty="0" smtClean="0">
                <a:latin typeface="Calibri" panose="020F0502020204030204" pitchFamily="34" charset="0"/>
              </a:rPr>
              <a:t>Explain the following:</a:t>
            </a:r>
          </a:p>
          <a:p>
            <a:pPr marL="109728" indent="0">
              <a:buNone/>
            </a:pPr>
            <a:endParaRPr lang="en-GB" dirty="0" smtClean="0">
              <a:latin typeface="Calibri" panose="020F0502020204030204" pitchFamily="34" charset="0"/>
            </a:endParaRPr>
          </a:p>
          <a:p>
            <a:pPr marL="916686" lvl="1" indent="-514350">
              <a:buFont typeface="+mj-lt"/>
              <a:buAutoNum type="arabicPeriod"/>
            </a:pPr>
            <a:r>
              <a:rPr lang="en-GB" dirty="0" smtClean="0">
                <a:latin typeface="Calibri" panose="020F0502020204030204" pitchFamily="34" charset="0"/>
              </a:rPr>
              <a:t>A Bunsen burner has a wide heavy base</a:t>
            </a:r>
          </a:p>
          <a:p>
            <a:pPr marL="916686" lvl="1" indent="-514350">
              <a:buFont typeface="+mj-lt"/>
              <a:buAutoNum type="arabicPeriod"/>
            </a:pPr>
            <a:r>
              <a:rPr lang="en-GB" dirty="0" smtClean="0">
                <a:latin typeface="Calibri" panose="020F0502020204030204" pitchFamily="34" charset="0"/>
              </a:rPr>
              <a:t>Racing cars are low with wheels wide apart</a:t>
            </a:r>
          </a:p>
          <a:p>
            <a:pPr marL="916686" lvl="1" indent="-514350">
              <a:buFont typeface="+mj-lt"/>
              <a:buAutoNum type="arabicPeriod"/>
            </a:pPr>
            <a:r>
              <a:rPr lang="en-GB" dirty="0" smtClean="0">
                <a:latin typeface="Calibri" panose="020F0502020204030204" pitchFamily="34" charset="0"/>
              </a:rPr>
              <a:t>A boxer stands with his legs wide apart</a:t>
            </a:r>
          </a:p>
          <a:p>
            <a:pPr marL="916686" lvl="1" indent="-514350">
              <a:buFont typeface="+mj-lt"/>
              <a:buAutoNum type="arabicPeriod"/>
            </a:pPr>
            <a:r>
              <a:rPr lang="en-GB" dirty="0" smtClean="0">
                <a:latin typeface="Calibri" panose="020F0502020204030204" pitchFamily="34" charset="0"/>
              </a:rPr>
              <a:t>A wine glass containing wine is less stable</a:t>
            </a:r>
          </a:p>
          <a:p>
            <a:pPr marL="916686" lvl="1" indent="-514350">
              <a:buFont typeface="+mj-lt"/>
              <a:buAutoNum type="arabicPeriod"/>
            </a:pPr>
            <a:r>
              <a:rPr lang="en-GB" dirty="0" smtClean="0">
                <a:latin typeface="Calibri" panose="020F0502020204030204" pitchFamily="34" charset="0"/>
              </a:rPr>
              <a:t>Lorries are less stable if carrying a load</a:t>
            </a: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a:t>
            </a:r>
            <a:r>
              <a:rPr lang="en-US" sz="1400" dirty="0">
                <a:solidFill>
                  <a:schemeClr val="bg1"/>
                </a:solidFill>
              </a:rPr>
              <a:t>Explain the difference between stable and unstable </a:t>
            </a:r>
            <a:r>
              <a:rPr lang="en-US" sz="1400" dirty="0" smtClean="0">
                <a:solidFill>
                  <a:schemeClr val="bg1"/>
                </a:solidFill>
              </a:rPr>
              <a:t>objects</a:t>
            </a:r>
            <a:r>
              <a:rPr lang="en-GB" sz="1400" dirty="0" smtClean="0">
                <a:solidFill>
                  <a:schemeClr val="bg1"/>
                </a:solidFill>
              </a:rPr>
              <a:t>. </a:t>
            </a:r>
            <a:endParaRPr lang="en-GB" sz="1400" dirty="0">
              <a:solidFill>
                <a:schemeClr val="bg1"/>
              </a:solidFill>
            </a:endParaRPr>
          </a:p>
        </p:txBody>
      </p:sp>
    </p:spTree>
    <p:extLst>
      <p:ext uri="{BB962C8B-B14F-4D97-AF65-F5344CB8AC3E}">
        <p14:creationId xmlns:p14="http://schemas.microsoft.com/office/powerpoint/2010/main" val="399487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Homework</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4873728"/>
          </a:xfrm>
        </p:spPr>
        <p:txBody>
          <a:bodyPr>
            <a:normAutofit/>
          </a:bodyPr>
          <a:lstStyle/>
          <a:p>
            <a:pPr marL="109728" indent="0">
              <a:buNone/>
            </a:pPr>
            <a:r>
              <a:rPr lang="en-GB" dirty="0" err="1" smtClean="0">
                <a:latin typeface="Calibri" panose="020F0502020204030204" pitchFamily="34" charset="0"/>
              </a:rPr>
              <a:t>Pg</a:t>
            </a:r>
            <a:r>
              <a:rPr lang="en-GB" dirty="0" smtClean="0">
                <a:latin typeface="Calibri" panose="020F0502020204030204" pitchFamily="34" charset="0"/>
              </a:rPr>
              <a:t> 246 – 249 of Collins book – questions</a:t>
            </a:r>
          </a:p>
          <a:p>
            <a:pPr marL="109728" indent="0">
              <a:buNone/>
            </a:pPr>
            <a:r>
              <a:rPr lang="en-GB" dirty="0" smtClean="0">
                <a:latin typeface="Calibri" panose="020F0502020204030204" pitchFamily="34" charset="0"/>
              </a:rPr>
              <a:t>Due:</a:t>
            </a:r>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a:t>
            </a:r>
            <a:r>
              <a:rPr lang="en-US" sz="1400" dirty="0">
                <a:solidFill>
                  <a:schemeClr val="bg1"/>
                </a:solidFill>
              </a:rPr>
              <a:t>Explain the difference between stable and unstable </a:t>
            </a:r>
            <a:r>
              <a:rPr lang="en-US" sz="1400" dirty="0" smtClean="0">
                <a:solidFill>
                  <a:schemeClr val="bg1"/>
                </a:solidFill>
              </a:rPr>
              <a:t>objects</a:t>
            </a:r>
            <a:r>
              <a:rPr lang="en-GB" sz="1400" dirty="0" smtClean="0">
                <a:solidFill>
                  <a:schemeClr val="bg1"/>
                </a:solidFill>
              </a:rPr>
              <a:t>. </a:t>
            </a:r>
            <a:endParaRPr lang="en-GB" sz="1400" dirty="0">
              <a:solidFill>
                <a:schemeClr val="bg1"/>
              </a:solidFill>
            </a:endParaRPr>
          </a:p>
        </p:txBody>
      </p:sp>
    </p:spTree>
    <p:extLst>
      <p:ext uri="{BB962C8B-B14F-4D97-AF65-F5344CB8AC3E}">
        <p14:creationId xmlns:p14="http://schemas.microsoft.com/office/powerpoint/2010/main" val="320960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458200" cy="1470025"/>
          </a:xfrm>
        </p:spPr>
        <p:txBody>
          <a:bodyPr/>
          <a:lstStyle/>
          <a:p>
            <a:r>
              <a:rPr lang="en-GB" b="1" dirty="0" smtClean="0">
                <a:latin typeface="Calibri" panose="020F0502020204030204" pitchFamily="34" charset="0"/>
              </a:rPr>
              <a:t>Mechanics and Materials part 1</a:t>
            </a:r>
            <a:br>
              <a:rPr lang="en-GB" b="1" dirty="0" smtClean="0">
                <a:latin typeface="Calibri" panose="020F0502020204030204" pitchFamily="34" charset="0"/>
              </a:rPr>
            </a:br>
            <a:r>
              <a:rPr lang="en-GB" b="1" dirty="0" smtClean="0">
                <a:latin typeface="Calibri" panose="020F0502020204030204" pitchFamily="34" charset="0"/>
              </a:rPr>
              <a:t>6 – Equilibrium rules</a:t>
            </a:r>
            <a:endParaRPr lang="en-GB" b="1" dirty="0">
              <a:latin typeface="Calibri" panose="020F0502020204030204" pitchFamily="34" charset="0"/>
            </a:endParaRPr>
          </a:p>
        </p:txBody>
      </p:sp>
      <p:sp>
        <p:nvSpPr>
          <p:cNvPr id="3" name="Subtitle 2"/>
          <p:cNvSpPr>
            <a:spLocks noGrp="1"/>
          </p:cNvSpPr>
          <p:nvPr>
            <p:ph type="subTitle" idx="1"/>
          </p:nvPr>
        </p:nvSpPr>
        <p:spPr/>
        <p:txBody>
          <a:bodyPr/>
          <a:lstStyle/>
          <a:p>
            <a:r>
              <a:rPr lang="en-GB" dirty="0" smtClean="0"/>
              <a:t>LO: Explain the conditions an object in equilibrium is under</a:t>
            </a:r>
            <a:endParaRPr lang="en-GB" dirty="0"/>
          </a:p>
        </p:txBody>
      </p:sp>
      <p:pic>
        <p:nvPicPr>
          <p:cNvPr id="1026" name="Picture 2" descr="http://www.engin.umich.edu/aero/research/images/structu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034" y="4581128"/>
            <a:ext cx="357359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570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Starter: Conditions for equilibrium</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4873728"/>
          </a:xfrm>
        </p:spPr>
        <p:txBody>
          <a:bodyPr>
            <a:normAutofit/>
          </a:bodyPr>
          <a:lstStyle/>
          <a:p>
            <a:pPr marL="109728" indent="0">
              <a:buNone/>
            </a:pPr>
            <a:r>
              <a:rPr lang="en-GB" dirty="0" smtClean="0">
                <a:latin typeface="Calibri" panose="020F0502020204030204" pitchFamily="34" charset="0"/>
              </a:rPr>
              <a:t>Thinking about what we have covered so far, what are the conditions for an object in equilibrium?</a:t>
            </a:r>
          </a:p>
          <a:p>
            <a:pPr marL="109728" indent="0">
              <a:buNone/>
            </a:pPr>
            <a:endParaRPr lang="en-GB" dirty="0">
              <a:latin typeface="Calibri" panose="020F0502020204030204" pitchFamily="34" charset="0"/>
            </a:endParaRPr>
          </a:p>
          <a:p>
            <a:pPr marL="624078" indent="-514350">
              <a:buFont typeface="+mj-lt"/>
              <a:buAutoNum type="arabicPeriod"/>
            </a:pPr>
            <a:r>
              <a:rPr lang="en-GB" dirty="0">
                <a:latin typeface="Calibri" panose="020F0502020204030204" pitchFamily="34" charset="0"/>
              </a:rPr>
              <a:t>Resultant force must be zero. If there are three forces, they form a </a:t>
            </a:r>
            <a:r>
              <a:rPr lang="en-GB" dirty="0" smtClean="0">
                <a:latin typeface="Calibri" panose="020F0502020204030204" pitchFamily="34" charset="0"/>
              </a:rPr>
              <a:t>triangle.</a:t>
            </a:r>
          </a:p>
          <a:p>
            <a:pPr marL="624078" indent="-514350">
              <a:buFont typeface="+mj-lt"/>
              <a:buAutoNum type="arabicPeriod"/>
            </a:pPr>
            <a:endParaRPr lang="en-GB" dirty="0">
              <a:latin typeface="Calibri" panose="020F0502020204030204" pitchFamily="34" charset="0"/>
            </a:endParaRPr>
          </a:p>
          <a:p>
            <a:pPr marL="624078" indent="-514350">
              <a:buFont typeface="+mj-lt"/>
              <a:buAutoNum type="arabicPeriod"/>
            </a:pPr>
            <a:r>
              <a:rPr lang="en-GB" dirty="0">
                <a:latin typeface="Calibri" panose="020F0502020204030204" pitchFamily="34" charset="0"/>
              </a:rPr>
              <a:t>The principle of moments must apply (moments about a point must balance!)</a:t>
            </a:r>
          </a:p>
          <a:p>
            <a:pPr marL="624078" indent="-514350">
              <a:buFont typeface="+mj-lt"/>
              <a:buAutoNum type="arabicPeriod"/>
            </a:pPr>
            <a:endParaRPr lang="en-GB" dirty="0" smtClean="0">
              <a:latin typeface="Calibri" panose="020F0502020204030204" pitchFamily="34" charset="0"/>
            </a:endParaRPr>
          </a:p>
          <a:p>
            <a:pPr marL="109728" indent="0">
              <a:buNone/>
            </a:pPr>
            <a:endParaRPr lang="en-GB" dirty="0">
              <a:latin typeface="Calibri" panose="020F0502020204030204" pitchFamily="34" charset="0"/>
            </a:endParaRPr>
          </a:p>
          <a:p>
            <a:pPr marL="109728" indent="0">
              <a:buNone/>
            </a:pPr>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 Explain the conditions an object in equilibrium is </a:t>
            </a:r>
            <a:r>
              <a:rPr lang="en-GB" sz="1400" dirty="0" smtClean="0">
                <a:solidFill>
                  <a:schemeClr val="bg1"/>
                </a:solidFill>
              </a:rPr>
              <a:t>under</a:t>
            </a:r>
            <a:endParaRPr lang="en-GB" sz="1400" dirty="0">
              <a:solidFill>
                <a:schemeClr val="bg1"/>
              </a:solidFill>
            </a:endParaRPr>
          </a:p>
        </p:txBody>
      </p:sp>
    </p:spTree>
    <p:extLst>
      <p:ext uri="{BB962C8B-B14F-4D97-AF65-F5344CB8AC3E}">
        <p14:creationId xmlns:p14="http://schemas.microsoft.com/office/powerpoint/2010/main" val="421727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normAutofit fontScale="90000"/>
          </a:bodyPr>
          <a:lstStyle/>
          <a:p>
            <a:r>
              <a:rPr lang="en-GB" b="1" dirty="0" smtClean="0">
                <a:latin typeface="Calibri" panose="020F0502020204030204" pitchFamily="34" charset="0"/>
              </a:rPr>
              <a:t>Free body force diagrams and other rules</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6275040" cy="4873728"/>
          </a:xfrm>
        </p:spPr>
        <p:txBody>
          <a:bodyPr>
            <a:normAutofit fontScale="92500" lnSpcReduction="20000"/>
          </a:bodyPr>
          <a:lstStyle/>
          <a:p>
            <a:pPr marL="624078" indent="-514350">
              <a:buFont typeface="+mj-lt"/>
              <a:buAutoNum type="arabicPeriod"/>
            </a:pPr>
            <a:r>
              <a:rPr lang="en-GB" dirty="0" smtClean="0">
                <a:latin typeface="Calibri" panose="020F0502020204030204" pitchFamily="34" charset="0"/>
              </a:rPr>
              <a:t>Drawing a free body force diagram means just including the forces, with arrows proportional to their length. If the object is in equilibrium, these can be joined to form a triangle.</a:t>
            </a:r>
          </a:p>
          <a:p>
            <a:pPr marL="624078" indent="-514350">
              <a:buFont typeface="+mj-lt"/>
              <a:buAutoNum type="arabicPeriod"/>
            </a:pPr>
            <a:endParaRPr lang="en-GB" dirty="0">
              <a:latin typeface="Calibri" panose="020F0502020204030204" pitchFamily="34" charset="0"/>
            </a:endParaRPr>
          </a:p>
          <a:p>
            <a:pPr marL="624078" indent="-514350">
              <a:buFont typeface="+mj-lt"/>
              <a:buAutoNum type="arabicPeriod"/>
            </a:pPr>
            <a:r>
              <a:rPr lang="en-GB" dirty="0">
                <a:latin typeface="Calibri" panose="020F0502020204030204" pitchFamily="34" charset="0"/>
              </a:rPr>
              <a:t>Calculate the moments about one or more </a:t>
            </a:r>
            <a:r>
              <a:rPr lang="en-GB" dirty="0" smtClean="0">
                <a:latin typeface="Calibri" panose="020F0502020204030204" pitchFamily="34" charset="0"/>
              </a:rPr>
              <a:t>points in order to calculate the unknown force</a:t>
            </a:r>
            <a:endParaRPr lang="en-GB" dirty="0">
              <a:latin typeface="Calibri" panose="020F0502020204030204" pitchFamily="34" charset="0"/>
            </a:endParaRPr>
          </a:p>
          <a:p>
            <a:pPr marL="624078" indent="-514350">
              <a:buFont typeface="+mj-lt"/>
              <a:buAutoNum type="arabicPeriod"/>
            </a:pPr>
            <a:endParaRPr lang="en-GB" dirty="0">
              <a:latin typeface="Calibri" panose="020F0502020204030204" pitchFamily="34" charset="0"/>
            </a:endParaRPr>
          </a:p>
          <a:p>
            <a:pPr marL="624078" indent="-514350">
              <a:buFont typeface="+mj-lt"/>
              <a:buAutoNum type="arabicPeriod"/>
            </a:pPr>
            <a:r>
              <a:rPr lang="en-GB" dirty="0">
                <a:latin typeface="Calibri" panose="020F0502020204030204" pitchFamily="34" charset="0"/>
              </a:rPr>
              <a:t>Resolve the forces to find the total force acting in a convenient direction (vertically, or horizontally). This must be </a:t>
            </a:r>
            <a:r>
              <a:rPr lang="en-GB" dirty="0" smtClean="0">
                <a:latin typeface="Calibri" panose="020F0502020204030204" pitchFamily="34" charset="0"/>
              </a:rPr>
              <a:t>zero</a:t>
            </a:r>
            <a:r>
              <a:rPr lang="en-GB" dirty="0">
                <a:latin typeface="Calibri" panose="020F0502020204030204" pitchFamily="34" charset="0"/>
              </a:rPr>
              <a:t>.</a:t>
            </a: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 Explain the conditions an object in equilibrium is </a:t>
            </a:r>
            <a:r>
              <a:rPr lang="en-GB" sz="1400" dirty="0" smtClean="0">
                <a:solidFill>
                  <a:schemeClr val="bg1"/>
                </a:solidFill>
              </a:rPr>
              <a:t>under</a:t>
            </a:r>
            <a:endParaRPr lang="en-GB" sz="1400" dirty="0">
              <a:solidFill>
                <a:schemeClr val="bg1"/>
              </a:solidFill>
            </a:endParaRPr>
          </a:p>
        </p:txBody>
      </p:sp>
      <p:sp>
        <p:nvSpPr>
          <p:cNvPr id="5" name="Line 6"/>
          <p:cNvSpPr>
            <a:spLocks noChangeShapeType="1"/>
          </p:cNvSpPr>
          <p:nvPr/>
        </p:nvSpPr>
        <p:spPr bwMode="auto">
          <a:xfrm flipV="1">
            <a:off x="7380288" y="2852316"/>
            <a:ext cx="1296987" cy="8651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 name="Line 7"/>
          <p:cNvSpPr>
            <a:spLocks noChangeShapeType="1"/>
          </p:cNvSpPr>
          <p:nvPr/>
        </p:nvSpPr>
        <p:spPr bwMode="auto">
          <a:xfrm flipH="1">
            <a:off x="7380288" y="1772816"/>
            <a:ext cx="0" cy="194310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 name="Line 8"/>
          <p:cNvSpPr>
            <a:spLocks noChangeShapeType="1"/>
          </p:cNvSpPr>
          <p:nvPr/>
        </p:nvSpPr>
        <p:spPr bwMode="auto">
          <a:xfrm flipH="1" flipV="1">
            <a:off x="7380288" y="1772816"/>
            <a:ext cx="1295400" cy="1081088"/>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Text Box 9"/>
          <p:cNvSpPr txBox="1">
            <a:spLocks noChangeArrowheads="1"/>
          </p:cNvSpPr>
          <p:nvPr/>
        </p:nvSpPr>
        <p:spPr bwMode="auto">
          <a:xfrm>
            <a:off x="6948488" y="2564979"/>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algn="ctr" eaLnBrk="0" fontAlgn="base" hangingPunct="0">
              <a:spcBef>
                <a:spcPct val="0"/>
              </a:spcBef>
              <a:spcAft>
                <a:spcPct val="0"/>
              </a:spcAft>
              <a:defRPr>
                <a:solidFill>
                  <a:schemeClr val="tx1"/>
                </a:solidFill>
                <a:latin typeface="Comic Sans MS" pitchFamily="66" charset="0"/>
                <a:cs typeface="Arial" charset="0"/>
              </a:defRPr>
            </a:lvl6pPr>
            <a:lvl7pPr marL="2971800" indent="-228600" algn="ctr" eaLnBrk="0" fontAlgn="base" hangingPunct="0">
              <a:spcBef>
                <a:spcPct val="0"/>
              </a:spcBef>
              <a:spcAft>
                <a:spcPct val="0"/>
              </a:spcAft>
              <a:defRPr>
                <a:solidFill>
                  <a:schemeClr val="tx1"/>
                </a:solidFill>
                <a:latin typeface="Comic Sans MS" pitchFamily="66" charset="0"/>
                <a:cs typeface="Arial" charset="0"/>
              </a:defRPr>
            </a:lvl7pPr>
            <a:lvl8pPr marL="3429000" indent="-228600" algn="ctr" eaLnBrk="0" fontAlgn="base" hangingPunct="0">
              <a:spcBef>
                <a:spcPct val="0"/>
              </a:spcBef>
              <a:spcAft>
                <a:spcPct val="0"/>
              </a:spcAft>
              <a:defRPr>
                <a:solidFill>
                  <a:schemeClr val="tx1"/>
                </a:solidFill>
                <a:latin typeface="Comic Sans MS" pitchFamily="66" charset="0"/>
                <a:cs typeface="Arial" charset="0"/>
              </a:defRPr>
            </a:lvl8pPr>
            <a:lvl9pPr marL="3886200" indent="-228600" algn="ctr" eaLnBrk="0" fontAlgn="base" hangingPunct="0">
              <a:spcBef>
                <a:spcPct val="0"/>
              </a:spcBef>
              <a:spcAft>
                <a:spcPct val="0"/>
              </a:spcAft>
              <a:defRPr>
                <a:solidFill>
                  <a:schemeClr val="tx1"/>
                </a:solidFill>
                <a:latin typeface="Comic Sans MS" pitchFamily="66" charset="0"/>
                <a:cs typeface="Arial" charset="0"/>
              </a:defRPr>
            </a:lvl9pPr>
          </a:lstStyle>
          <a:p>
            <a:pPr algn="l" eaLnBrk="1" hangingPunct="1">
              <a:spcBef>
                <a:spcPct val="50000"/>
              </a:spcBef>
            </a:pPr>
            <a:r>
              <a:rPr lang="en-GB" altLang="en-US">
                <a:solidFill>
                  <a:srgbClr val="00FFFF"/>
                </a:solidFill>
              </a:rPr>
              <a:t>W</a:t>
            </a:r>
          </a:p>
        </p:txBody>
      </p:sp>
      <p:sp>
        <p:nvSpPr>
          <p:cNvPr id="9" name="Text Box 10"/>
          <p:cNvSpPr txBox="1">
            <a:spLocks noChangeArrowheads="1"/>
          </p:cNvSpPr>
          <p:nvPr/>
        </p:nvSpPr>
        <p:spPr bwMode="auto">
          <a:xfrm>
            <a:off x="8101013" y="3357141"/>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algn="ctr" eaLnBrk="0" fontAlgn="base" hangingPunct="0">
              <a:spcBef>
                <a:spcPct val="0"/>
              </a:spcBef>
              <a:spcAft>
                <a:spcPct val="0"/>
              </a:spcAft>
              <a:defRPr>
                <a:solidFill>
                  <a:schemeClr val="tx1"/>
                </a:solidFill>
                <a:latin typeface="Comic Sans MS" pitchFamily="66" charset="0"/>
                <a:cs typeface="Arial" charset="0"/>
              </a:defRPr>
            </a:lvl6pPr>
            <a:lvl7pPr marL="2971800" indent="-228600" algn="ctr" eaLnBrk="0" fontAlgn="base" hangingPunct="0">
              <a:spcBef>
                <a:spcPct val="0"/>
              </a:spcBef>
              <a:spcAft>
                <a:spcPct val="0"/>
              </a:spcAft>
              <a:defRPr>
                <a:solidFill>
                  <a:schemeClr val="tx1"/>
                </a:solidFill>
                <a:latin typeface="Comic Sans MS" pitchFamily="66" charset="0"/>
                <a:cs typeface="Arial" charset="0"/>
              </a:defRPr>
            </a:lvl7pPr>
            <a:lvl8pPr marL="3429000" indent="-228600" algn="ctr" eaLnBrk="0" fontAlgn="base" hangingPunct="0">
              <a:spcBef>
                <a:spcPct val="0"/>
              </a:spcBef>
              <a:spcAft>
                <a:spcPct val="0"/>
              </a:spcAft>
              <a:defRPr>
                <a:solidFill>
                  <a:schemeClr val="tx1"/>
                </a:solidFill>
                <a:latin typeface="Comic Sans MS" pitchFamily="66" charset="0"/>
                <a:cs typeface="Arial" charset="0"/>
              </a:defRPr>
            </a:lvl8pPr>
            <a:lvl9pPr marL="3886200" indent="-228600" algn="ctr" eaLnBrk="0" fontAlgn="base" hangingPunct="0">
              <a:spcBef>
                <a:spcPct val="0"/>
              </a:spcBef>
              <a:spcAft>
                <a:spcPct val="0"/>
              </a:spcAft>
              <a:defRPr>
                <a:solidFill>
                  <a:schemeClr val="tx1"/>
                </a:solidFill>
                <a:latin typeface="Comic Sans MS" pitchFamily="66" charset="0"/>
                <a:cs typeface="Arial" charset="0"/>
              </a:defRPr>
            </a:lvl9pPr>
          </a:lstStyle>
          <a:p>
            <a:pPr algn="l" eaLnBrk="1" hangingPunct="1">
              <a:spcBef>
                <a:spcPct val="50000"/>
              </a:spcBef>
            </a:pPr>
            <a:r>
              <a:rPr lang="en-GB" altLang="en-US">
                <a:solidFill>
                  <a:srgbClr val="FF0000"/>
                </a:solidFill>
              </a:rPr>
              <a:t>F</a:t>
            </a:r>
          </a:p>
        </p:txBody>
      </p:sp>
      <p:sp>
        <p:nvSpPr>
          <p:cNvPr id="10" name="Text Box 11"/>
          <p:cNvSpPr txBox="1">
            <a:spLocks noChangeArrowheads="1"/>
          </p:cNvSpPr>
          <p:nvPr/>
        </p:nvSpPr>
        <p:spPr bwMode="auto">
          <a:xfrm>
            <a:off x="8027988" y="1844254"/>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algn="ctr" eaLnBrk="0" fontAlgn="base" hangingPunct="0">
              <a:spcBef>
                <a:spcPct val="0"/>
              </a:spcBef>
              <a:spcAft>
                <a:spcPct val="0"/>
              </a:spcAft>
              <a:defRPr>
                <a:solidFill>
                  <a:schemeClr val="tx1"/>
                </a:solidFill>
                <a:latin typeface="Comic Sans MS" pitchFamily="66" charset="0"/>
                <a:cs typeface="Arial" charset="0"/>
              </a:defRPr>
            </a:lvl6pPr>
            <a:lvl7pPr marL="2971800" indent="-228600" algn="ctr" eaLnBrk="0" fontAlgn="base" hangingPunct="0">
              <a:spcBef>
                <a:spcPct val="0"/>
              </a:spcBef>
              <a:spcAft>
                <a:spcPct val="0"/>
              </a:spcAft>
              <a:defRPr>
                <a:solidFill>
                  <a:schemeClr val="tx1"/>
                </a:solidFill>
                <a:latin typeface="Comic Sans MS" pitchFamily="66" charset="0"/>
                <a:cs typeface="Arial" charset="0"/>
              </a:defRPr>
            </a:lvl7pPr>
            <a:lvl8pPr marL="3429000" indent="-228600" algn="ctr" eaLnBrk="0" fontAlgn="base" hangingPunct="0">
              <a:spcBef>
                <a:spcPct val="0"/>
              </a:spcBef>
              <a:spcAft>
                <a:spcPct val="0"/>
              </a:spcAft>
              <a:defRPr>
                <a:solidFill>
                  <a:schemeClr val="tx1"/>
                </a:solidFill>
                <a:latin typeface="Comic Sans MS" pitchFamily="66" charset="0"/>
                <a:cs typeface="Arial" charset="0"/>
              </a:defRPr>
            </a:lvl8pPr>
            <a:lvl9pPr marL="3886200" indent="-228600" algn="ctr" eaLnBrk="0" fontAlgn="base" hangingPunct="0">
              <a:spcBef>
                <a:spcPct val="0"/>
              </a:spcBef>
              <a:spcAft>
                <a:spcPct val="0"/>
              </a:spcAft>
              <a:defRPr>
                <a:solidFill>
                  <a:schemeClr val="tx1"/>
                </a:solidFill>
                <a:latin typeface="Comic Sans MS" pitchFamily="66" charset="0"/>
                <a:cs typeface="Arial" charset="0"/>
              </a:defRPr>
            </a:lvl9pPr>
          </a:lstStyle>
          <a:p>
            <a:pPr algn="l" eaLnBrk="1" hangingPunct="1">
              <a:spcBef>
                <a:spcPct val="50000"/>
              </a:spcBef>
            </a:pPr>
            <a:r>
              <a:rPr lang="en-GB" altLang="en-US">
                <a:solidFill>
                  <a:srgbClr val="FFFF00"/>
                </a:solidFill>
              </a:rPr>
              <a:t>R</a:t>
            </a:r>
          </a:p>
        </p:txBody>
      </p:sp>
      <p:sp>
        <p:nvSpPr>
          <p:cNvPr id="11" name="TextBox 10"/>
          <p:cNvSpPr txBox="1"/>
          <p:nvPr/>
        </p:nvSpPr>
        <p:spPr>
          <a:xfrm>
            <a:off x="6948488" y="4293096"/>
            <a:ext cx="1943992" cy="1938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2400" dirty="0" smtClean="0">
                <a:latin typeface="Calibri" panose="020F0502020204030204" pitchFamily="34" charset="0"/>
              </a:rPr>
              <a:t>Have a go at the practice questions using these rules.</a:t>
            </a:r>
            <a:endParaRPr lang="en-GB" sz="2400" dirty="0">
              <a:latin typeface="Calibri" panose="020F0502020204030204" pitchFamily="34" charset="0"/>
            </a:endParaRPr>
          </a:p>
        </p:txBody>
      </p:sp>
    </p:spTree>
    <p:extLst>
      <p:ext uri="{BB962C8B-B14F-4D97-AF65-F5344CB8AC3E}">
        <p14:creationId xmlns:p14="http://schemas.microsoft.com/office/powerpoint/2010/main" val="10886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Answers</a:t>
            </a:r>
            <a:endParaRPr lang="en-GB" b="1"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 Explain the conditions an object in equilibrium is </a:t>
            </a:r>
            <a:r>
              <a:rPr lang="en-GB" sz="1400" dirty="0" smtClean="0">
                <a:solidFill>
                  <a:schemeClr val="bg1"/>
                </a:solidFill>
              </a:rPr>
              <a:t>under</a:t>
            </a:r>
            <a:endParaRPr lang="en-GB" sz="1400" dirty="0">
              <a:solidFill>
                <a:schemeClr val="bg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91" t="28728" r="41659" b="25636"/>
          <a:stretch/>
        </p:blipFill>
        <p:spPr bwMode="auto">
          <a:xfrm>
            <a:off x="251520" y="1988840"/>
            <a:ext cx="860901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7279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404664"/>
            <a:ext cx="8229600" cy="1066800"/>
          </a:xfrm>
        </p:spPr>
        <p:txBody>
          <a:bodyPr/>
          <a:lstStyle/>
          <a:p>
            <a:r>
              <a:rPr lang="en-GB" b="1" dirty="0" smtClean="0">
                <a:latin typeface="Calibri" panose="020F0502020204030204" pitchFamily="34" charset="0"/>
              </a:rPr>
              <a:t>Adding parallel vectors</a:t>
            </a:r>
            <a:endParaRPr lang="en-GB" b="1" dirty="0">
              <a:latin typeface="Calibri" panose="020F0502020204030204" pitchFamily="34" charset="0"/>
            </a:endParaRPr>
          </a:p>
        </p:txBody>
      </p:sp>
      <p:sp>
        <p:nvSpPr>
          <p:cNvPr id="3" name="Content Placeholder 2"/>
          <p:cNvSpPr>
            <a:spLocks noGrp="1"/>
          </p:cNvSpPr>
          <p:nvPr>
            <p:ph idx="1"/>
          </p:nvPr>
        </p:nvSpPr>
        <p:spPr>
          <a:xfrm>
            <a:off x="457200" y="1340768"/>
            <a:ext cx="8229600" cy="5472608"/>
          </a:xfrm>
        </p:spPr>
        <p:txBody>
          <a:bodyPr>
            <a:normAutofit fontScale="70000" lnSpcReduction="20000"/>
          </a:bodyPr>
          <a:lstStyle/>
          <a:p>
            <a:r>
              <a:rPr lang="en-GB" dirty="0">
                <a:latin typeface="Calibri" panose="020F0502020204030204" pitchFamily="34" charset="0"/>
              </a:rPr>
              <a:t>What do you get if you add 4 kg to 4kg?</a:t>
            </a:r>
          </a:p>
          <a:p>
            <a:r>
              <a:rPr lang="en-GB" dirty="0">
                <a:latin typeface="Calibri" panose="020F0502020204030204" pitchFamily="34" charset="0"/>
              </a:rPr>
              <a:t>This always gives you 8 kg, because mass is a scalar</a:t>
            </a:r>
          </a:p>
          <a:p>
            <a:endParaRPr lang="en-GB" dirty="0">
              <a:latin typeface="Calibri" panose="020F0502020204030204" pitchFamily="34" charset="0"/>
            </a:endParaRPr>
          </a:p>
          <a:p>
            <a:r>
              <a:rPr lang="en-GB" dirty="0">
                <a:latin typeface="Calibri" panose="020F0502020204030204" pitchFamily="34" charset="0"/>
              </a:rPr>
              <a:t>How about if you add 4 N to 4 N?</a:t>
            </a:r>
          </a:p>
          <a:p>
            <a:r>
              <a:rPr lang="en-GB" dirty="0">
                <a:latin typeface="Calibri" panose="020F0502020204030204" pitchFamily="34" charset="0"/>
              </a:rPr>
              <a:t>Sometimes this will give you 8 N, but sometimes it will give you 0 N.</a:t>
            </a:r>
          </a:p>
          <a:p>
            <a:r>
              <a:rPr lang="en-GB" dirty="0">
                <a:latin typeface="Calibri" panose="020F0502020204030204" pitchFamily="34" charset="0"/>
              </a:rPr>
              <a:t>Why do you think this is?</a:t>
            </a:r>
          </a:p>
          <a:p>
            <a:endParaRPr lang="en-GB" dirty="0" smtClean="0">
              <a:latin typeface="Calibri" panose="020F0502020204030204" pitchFamily="34" charset="0"/>
            </a:endParaRPr>
          </a:p>
          <a:p>
            <a:pPr marL="109728" indent="0">
              <a:buNone/>
            </a:pPr>
            <a:r>
              <a:rPr lang="en-GB" u="sng" dirty="0">
                <a:latin typeface="Calibri" panose="020F0502020204030204" pitchFamily="34" charset="0"/>
              </a:rPr>
              <a:t>Draw a scale diagram, with 1cm = 1 ms</a:t>
            </a:r>
            <a:r>
              <a:rPr lang="en-GB" u="sng" baseline="30000" dirty="0">
                <a:latin typeface="Calibri" panose="020F0502020204030204" pitchFamily="34" charset="0"/>
              </a:rPr>
              <a:t>-1</a:t>
            </a:r>
            <a:r>
              <a:rPr lang="en-GB" u="sng" dirty="0">
                <a:latin typeface="Calibri" panose="020F0502020204030204" pitchFamily="34" charset="0"/>
              </a:rPr>
              <a:t>, of:</a:t>
            </a:r>
          </a:p>
          <a:p>
            <a:endParaRPr lang="en-GB" dirty="0">
              <a:latin typeface="Calibri" panose="020F0502020204030204" pitchFamily="34" charset="0"/>
            </a:endParaRPr>
          </a:p>
          <a:p>
            <a:pPr marL="109728" indent="0">
              <a:buNone/>
            </a:pPr>
            <a:r>
              <a:rPr lang="en-GB" dirty="0" smtClean="0">
                <a:latin typeface="Calibri" panose="020F0502020204030204" pitchFamily="34" charset="0"/>
              </a:rPr>
              <a:t>1.	An </a:t>
            </a:r>
            <a:r>
              <a:rPr lang="en-GB" dirty="0">
                <a:latin typeface="Calibri" panose="020F0502020204030204" pitchFamily="34" charset="0"/>
              </a:rPr>
              <a:t>airport conveyer belt is travelling from left to right at a velocity of </a:t>
            </a:r>
            <a:r>
              <a:rPr lang="en-GB" dirty="0" smtClean="0">
                <a:latin typeface="Calibri" panose="020F0502020204030204" pitchFamily="34" charset="0"/>
              </a:rPr>
              <a:t>	1.50 ms</a:t>
            </a:r>
            <a:r>
              <a:rPr lang="en-GB" baseline="30000" dirty="0" smtClean="0">
                <a:latin typeface="Calibri" panose="020F0502020204030204" pitchFamily="34" charset="0"/>
              </a:rPr>
              <a:t>-1</a:t>
            </a:r>
            <a:r>
              <a:rPr lang="en-GB" dirty="0" smtClean="0">
                <a:latin typeface="Calibri" panose="020F0502020204030204" pitchFamily="34" charset="0"/>
              </a:rPr>
              <a:t>. What </a:t>
            </a:r>
            <a:r>
              <a:rPr lang="en-GB" dirty="0">
                <a:latin typeface="Calibri" panose="020F0502020204030204" pitchFamily="34" charset="0"/>
              </a:rPr>
              <a:t>is the resultant velocity of a man running at 3.40 </a:t>
            </a:r>
            <a:r>
              <a:rPr lang="en-GB" dirty="0" smtClean="0">
                <a:latin typeface="Calibri" panose="020F0502020204030204" pitchFamily="34" charset="0"/>
              </a:rPr>
              <a:t>	ms</a:t>
            </a:r>
            <a:r>
              <a:rPr lang="en-GB" baseline="30000" dirty="0" smtClean="0">
                <a:latin typeface="Calibri" panose="020F0502020204030204" pitchFamily="34" charset="0"/>
              </a:rPr>
              <a:t>-1</a:t>
            </a:r>
            <a:r>
              <a:rPr lang="en-GB" dirty="0" smtClean="0">
                <a:latin typeface="Calibri" panose="020F0502020204030204" pitchFamily="34" charset="0"/>
              </a:rPr>
              <a:t> </a:t>
            </a:r>
            <a:r>
              <a:rPr lang="en-GB" dirty="0">
                <a:latin typeface="Calibri" panose="020F0502020204030204" pitchFamily="34" charset="0"/>
              </a:rPr>
              <a:t>the </a:t>
            </a:r>
            <a:r>
              <a:rPr lang="en-GB" dirty="0" smtClean="0">
                <a:latin typeface="Calibri" panose="020F0502020204030204" pitchFamily="34" charset="0"/>
              </a:rPr>
              <a:t>opposite </a:t>
            </a:r>
            <a:r>
              <a:rPr lang="en-GB" dirty="0">
                <a:latin typeface="Calibri" panose="020F0502020204030204" pitchFamily="34" charset="0"/>
              </a:rPr>
              <a:t>way along the airport conveyor belt?</a:t>
            </a:r>
          </a:p>
          <a:p>
            <a:pPr marL="109728" indent="0">
              <a:buNone/>
            </a:pPr>
            <a:r>
              <a:rPr lang="en-GB" dirty="0">
                <a:latin typeface="Calibri" panose="020F0502020204030204" pitchFamily="34" charset="0"/>
              </a:rPr>
              <a:t>	1.50 – 3.40 = - 1.90 ms-1</a:t>
            </a:r>
          </a:p>
          <a:p>
            <a:endParaRPr lang="en-GB" dirty="0">
              <a:latin typeface="Calibri" panose="020F0502020204030204" pitchFamily="34" charset="0"/>
            </a:endParaRPr>
          </a:p>
          <a:p>
            <a:pPr marL="109728" indent="0">
              <a:buNone/>
            </a:pPr>
            <a:r>
              <a:rPr lang="en-GB" dirty="0" smtClean="0">
                <a:latin typeface="Calibri" panose="020F0502020204030204" pitchFamily="34" charset="0"/>
              </a:rPr>
              <a:t>2.	What </a:t>
            </a:r>
            <a:r>
              <a:rPr lang="en-GB" dirty="0">
                <a:latin typeface="Calibri" panose="020F0502020204030204" pitchFamily="34" charset="0"/>
              </a:rPr>
              <a:t>is the resultant velocity of a man walking at 2.00 ms</a:t>
            </a:r>
            <a:r>
              <a:rPr lang="en-GB" baseline="30000" dirty="0">
                <a:latin typeface="Calibri" panose="020F0502020204030204" pitchFamily="34" charset="0"/>
              </a:rPr>
              <a:t>-1</a:t>
            </a:r>
            <a:r>
              <a:rPr lang="en-GB" dirty="0">
                <a:latin typeface="Calibri" panose="020F0502020204030204" pitchFamily="34" charset="0"/>
              </a:rPr>
              <a:t> in the </a:t>
            </a:r>
            <a:r>
              <a:rPr lang="en-GB" dirty="0" smtClean="0">
                <a:latin typeface="Calibri" panose="020F0502020204030204" pitchFamily="34" charset="0"/>
              </a:rPr>
              <a:t>	same </a:t>
            </a:r>
            <a:r>
              <a:rPr lang="en-GB" dirty="0">
                <a:latin typeface="Calibri" panose="020F0502020204030204" pitchFamily="34" charset="0"/>
              </a:rPr>
              <a:t>direction of travel as an airport conveyor belt travelling at 1.50 </a:t>
            </a:r>
            <a:r>
              <a:rPr lang="en-GB" dirty="0" smtClean="0">
                <a:latin typeface="Calibri" panose="020F0502020204030204" pitchFamily="34" charset="0"/>
              </a:rPr>
              <a:t>	ms</a:t>
            </a:r>
            <a:r>
              <a:rPr lang="en-GB" baseline="30000" dirty="0" smtClean="0">
                <a:latin typeface="Calibri" panose="020F0502020204030204" pitchFamily="34" charset="0"/>
              </a:rPr>
              <a:t>-1</a:t>
            </a:r>
            <a:endParaRPr lang="en-GB" baseline="30000" dirty="0">
              <a:latin typeface="Calibri" panose="020F0502020204030204" pitchFamily="34" charset="0"/>
            </a:endParaRPr>
          </a:p>
          <a:p>
            <a:endParaRPr lang="en-GB" dirty="0">
              <a:latin typeface="Calibri" panose="020F0502020204030204" pitchFamily="34" charset="0"/>
            </a:endParaRPr>
          </a:p>
          <a:p>
            <a:pPr marL="109728" indent="0">
              <a:buNone/>
            </a:pPr>
            <a:r>
              <a:rPr lang="en-GB" dirty="0" smtClean="0">
                <a:latin typeface="Calibri" panose="020F0502020204030204" pitchFamily="34" charset="0"/>
              </a:rPr>
              <a:t>	1.50 </a:t>
            </a:r>
            <a:r>
              <a:rPr lang="en-GB" dirty="0">
                <a:latin typeface="Calibri" panose="020F0502020204030204" pitchFamily="34" charset="0"/>
              </a:rPr>
              <a:t>+ 2.00 = 3.50 ms</a:t>
            </a:r>
            <a:r>
              <a:rPr lang="en-GB" baseline="30000" dirty="0">
                <a:latin typeface="Calibri" panose="020F0502020204030204" pitchFamily="34" charset="0"/>
              </a:rPr>
              <a:t>-1</a:t>
            </a:r>
          </a:p>
          <a:p>
            <a:endParaRPr lang="en-GB" dirty="0">
              <a:latin typeface="Calibri" panose="020F0502020204030204" pitchFamily="34" charset="0"/>
            </a:endParaRPr>
          </a:p>
        </p:txBody>
      </p:sp>
      <p:sp>
        <p:nvSpPr>
          <p:cNvPr id="4" name="Rectangle 3"/>
          <p:cNvSpPr/>
          <p:nvPr/>
        </p:nvSpPr>
        <p:spPr>
          <a:xfrm>
            <a:off x="0" y="0"/>
            <a:ext cx="9108504" cy="338554"/>
          </a:xfrm>
          <a:prstGeom prst="rect">
            <a:avLst/>
          </a:prstGeom>
        </p:spPr>
        <p:txBody>
          <a:bodyPr wrap="square">
            <a:spAutoFit/>
          </a:bodyPr>
          <a:lstStyle/>
          <a:p>
            <a:r>
              <a:rPr lang="en-GB" sz="1600" dirty="0" smtClean="0">
                <a:solidFill>
                  <a:schemeClr val="bg1"/>
                </a:solidFill>
              </a:rPr>
              <a:t>LO: State the difference between scalars and vectors. Explain how we add and resolve vectors.</a:t>
            </a:r>
            <a:endParaRPr lang="en-GB" sz="1600" dirty="0">
              <a:solidFill>
                <a:schemeClr val="bg1"/>
              </a:solidFill>
            </a:endParaRPr>
          </a:p>
        </p:txBody>
      </p:sp>
    </p:spTree>
    <p:extLst>
      <p:ext uri="{BB962C8B-B14F-4D97-AF65-F5344CB8AC3E}">
        <p14:creationId xmlns:p14="http://schemas.microsoft.com/office/powerpoint/2010/main" val="16119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fade">
                                      <p:cBhvr>
                                        <p:cTn id="5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Answers</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4873728"/>
          </a:xfrm>
        </p:spPr>
        <p:txBody>
          <a:bodyPr>
            <a:normAutofit/>
          </a:bodyPr>
          <a:lstStyle/>
          <a:p>
            <a:pPr marL="109728" indent="0">
              <a:buNone/>
            </a:pPr>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 Explain the conditions an object in equilibrium is </a:t>
            </a:r>
            <a:r>
              <a:rPr lang="en-GB" sz="1400" dirty="0" smtClean="0">
                <a:solidFill>
                  <a:schemeClr val="bg1"/>
                </a:solidFill>
              </a:rPr>
              <a:t>under</a:t>
            </a:r>
            <a:endParaRPr lang="en-GB" sz="1400" dirty="0">
              <a:solidFill>
                <a:schemeClr val="bg1"/>
              </a:solidFill>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l="15364" t="15709" r="12292" b="21375"/>
          <a:stretch>
            <a:fillRect/>
          </a:stretch>
        </p:blipFill>
        <p:spPr bwMode="auto">
          <a:xfrm>
            <a:off x="179388" y="1773238"/>
            <a:ext cx="8820150" cy="479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9453" t="25520" r="9636" b="31902"/>
          <a:stretch/>
        </p:blipFill>
        <p:spPr bwMode="auto">
          <a:xfrm>
            <a:off x="179388" y="2266951"/>
            <a:ext cx="8785225" cy="289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27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nodeType="clickEffect">
                                  <p:stCondLst>
                                    <p:cond delay="0"/>
                                  </p:stCondLst>
                                  <p:childTnLst>
                                    <p:anim calcmode="lin" valueType="num">
                                      <p:cBhvr additive="base">
                                        <p:cTn id="15" dur="500"/>
                                        <p:tgtEl>
                                          <p:spTgt spid="5"/>
                                        </p:tgtEl>
                                        <p:attrNameLst>
                                          <p:attrName>ppt_x</p:attrName>
                                        </p:attrNameLst>
                                      </p:cBhvr>
                                      <p:tavLst>
                                        <p:tav tm="0">
                                          <p:val>
                                            <p:strVal val="ppt_x"/>
                                          </p:val>
                                        </p:tav>
                                        <p:tav tm="100000">
                                          <p:val>
                                            <p:strVal val="ppt_x"/>
                                          </p:val>
                                        </p:tav>
                                      </p:tavLst>
                                    </p:anim>
                                    <p:anim calcmode="lin" valueType="num">
                                      <p:cBhvr additive="base">
                                        <p:cTn id="16" dur="500"/>
                                        <p:tgtEl>
                                          <p:spTgt spid="5"/>
                                        </p:tgtEl>
                                        <p:attrNameLst>
                                          <p:attrName>ppt_y</p:attrName>
                                        </p:attrNameLst>
                                      </p:cBhvr>
                                      <p:tavLst>
                                        <p:tav tm="0">
                                          <p:val>
                                            <p:strVal val="ppt_y"/>
                                          </p:val>
                                        </p:tav>
                                        <p:tav tm="100000">
                                          <p:val>
                                            <p:strVal val="1+ppt_h/2"/>
                                          </p:val>
                                        </p:tav>
                                      </p:tavLst>
                                    </p:anim>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The Sine Rule</a:t>
            </a:r>
            <a:endParaRPr lang="en-GB"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4437112"/>
                <a:ext cx="8229600" cy="2137424"/>
              </a:xfrm>
            </p:spPr>
            <p:txBody>
              <a:bodyPr>
                <a:normAutofit/>
              </a:bodyPr>
              <a:lstStyle/>
              <a:p>
                <a:pPr marL="109728" indent="0" algn="ctr">
                  <a:buNone/>
                </a:pPr>
                <a:endParaRPr lang="en-GB" sz="2000" i="1" dirty="0" smtClean="0">
                  <a:latin typeface="Cambria Math"/>
                </a:endParaRPr>
              </a:p>
              <a:p>
                <a:pPr marL="109728" indent="0" algn="ctr">
                  <a:buNone/>
                </a:pPr>
                <a14:m>
                  <m:oMath xmlns:m="http://schemas.openxmlformats.org/officeDocument/2006/math">
                    <m:f>
                      <m:fPr>
                        <m:ctrlPr>
                          <a:rPr lang="en-GB" sz="4000" i="1" smtClean="0">
                            <a:latin typeface="Cambria Math" panose="02040503050406030204" pitchFamily="18" charset="0"/>
                          </a:rPr>
                        </m:ctrlPr>
                      </m:fPr>
                      <m:num>
                        <m:r>
                          <a:rPr lang="en-GB" sz="4000" b="0" i="1" smtClean="0">
                            <a:latin typeface="Cambria Math"/>
                          </a:rPr>
                          <m:t>𝑎</m:t>
                        </m:r>
                      </m:num>
                      <m:den>
                        <m:r>
                          <a:rPr lang="en-GB" sz="4000" b="0" i="1" smtClean="0">
                            <a:latin typeface="Cambria Math"/>
                          </a:rPr>
                          <m:t>𝑠𝑖𝑛𝐴</m:t>
                        </m:r>
                      </m:den>
                    </m:f>
                  </m:oMath>
                </a14:m>
                <a:r>
                  <a:rPr lang="en-GB" sz="4000" dirty="0" smtClean="0">
                    <a:latin typeface="Calibri" panose="020F0502020204030204" pitchFamily="34" charset="0"/>
                  </a:rPr>
                  <a:t> = </a:t>
                </a:r>
                <a14:m>
                  <m:oMath xmlns:m="http://schemas.openxmlformats.org/officeDocument/2006/math">
                    <m:f>
                      <m:fPr>
                        <m:ctrlPr>
                          <a:rPr lang="en-GB" sz="4000" i="1">
                            <a:latin typeface="Cambria Math" panose="02040503050406030204" pitchFamily="18" charset="0"/>
                          </a:rPr>
                        </m:ctrlPr>
                      </m:fPr>
                      <m:num>
                        <m:r>
                          <a:rPr lang="en-GB" sz="4000" b="0" i="1" smtClean="0">
                            <a:latin typeface="Cambria Math"/>
                          </a:rPr>
                          <m:t>𝑏</m:t>
                        </m:r>
                      </m:num>
                      <m:den>
                        <m:r>
                          <a:rPr lang="en-GB" sz="4000" i="1">
                            <a:latin typeface="Cambria Math"/>
                          </a:rPr>
                          <m:t>𝑠𝑖𝑛</m:t>
                        </m:r>
                        <m:r>
                          <a:rPr lang="en-GB" sz="4000" b="0" i="1" smtClean="0">
                            <a:latin typeface="Cambria Math"/>
                          </a:rPr>
                          <m:t>𝐵</m:t>
                        </m:r>
                      </m:den>
                    </m:f>
                  </m:oMath>
                </a14:m>
                <a:r>
                  <a:rPr lang="en-GB" sz="4000" dirty="0" smtClean="0">
                    <a:latin typeface="Calibri" panose="020F0502020204030204" pitchFamily="34" charset="0"/>
                  </a:rPr>
                  <a:t> = </a:t>
                </a:r>
                <a14:m>
                  <m:oMath xmlns:m="http://schemas.openxmlformats.org/officeDocument/2006/math">
                    <m:f>
                      <m:fPr>
                        <m:ctrlPr>
                          <a:rPr lang="en-GB" sz="4000" i="1">
                            <a:latin typeface="Cambria Math" panose="02040503050406030204" pitchFamily="18" charset="0"/>
                          </a:rPr>
                        </m:ctrlPr>
                      </m:fPr>
                      <m:num>
                        <m:r>
                          <a:rPr lang="en-GB" sz="4000" b="0" i="1" smtClean="0">
                            <a:latin typeface="Cambria Math"/>
                          </a:rPr>
                          <m:t>𝑐</m:t>
                        </m:r>
                      </m:num>
                      <m:den>
                        <m:r>
                          <a:rPr lang="en-GB" sz="4000" i="1">
                            <a:latin typeface="Cambria Math"/>
                          </a:rPr>
                          <m:t>𝑠𝑖𝑛</m:t>
                        </m:r>
                        <m:r>
                          <a:rPr lang="en-GB" sz="4000" b="0" i="1" smtClean="0">
                            <a:latin typeface="Cambria Math"/>
                          </a:rPr>
                          <m:t>𝐶</m:t>
                        </m:r>
                      </m:den>
                    </m:f>
                  </m:oMath>
                </a14:m>
                <a:r>
                  <a:rPr lang="en-GB" sz="2000" dirty="0" smtClean="0">
                    <a:latin typeface="Calibri" panose="020F0502020204030204" pitchFamily="34" charset="0"/>
                  </a:rPr>
                  <a:t> </a:t>
                </a:r>
              </a:p>
              <a:p>
                <a:pPr marL="109728" indent="0" algn="ctr">
                  <a:buNone/>
                </a:pPr>
                <a:endParaRPr lang="en-GB" sz="2000" dirty="0">
                  <a:latin typeface="Calibri" panose="020F0502020204030204" pitchFamily="34" charset="0"/>
                </a:endParaRPr>
              </a:p>
              <a:p>
                <a:pPr marL="109728" indent="0" algn="ctr">
                  <a:buNone/>
                </a:pPr>
                <a:r>
                  <a:rPr lang="en-GB" sz="2000" dirty="0" smtClean="0">
                    <a:latin typeface="Calibri" panose="020F0502020204030204" pitchFamily="34" charset="0"/>
                  </a:rPr>
                  <a:t>This is not a requirement for your spec., but it does overlap with maths</a:t>
                </a:r>
                <a:endParaRPr lang="en-GB" sz="2000" dirty="0">
                  <a:latin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4437112"/>
                <a:ext cx="8229600" cy="2137424"/>
              </a:xfrm>
              <a:blipFill rotWithShape="1">
                <a:blip r:embed="rId2"/>
                <a:stretch>
                  <a:fillRect/>
                </a:stretch>
              </a:blipFill>
            </p:spPr>
            <p:txBody>
              <a:bodyPr/>
              <a:lstStyle/>
              <a:p>
                <a:r>
                  <a:rPr lang="en-GB">
                    <a:noFill/>
                  </a:rPr>
                  <a:t> </a:t>
                </a:r>
              </a:p>
            </p:txBody>
          </p:sp>
        </mc:Fallback>
      </mc:AlternateContent>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 Explain the conditions an object in equilibrium is </a:t>
            </a:r>
            <a:r>
              <a:rPr lang="en-GB" sz="1400" dirty="0" smtClean="0">
                <a:solidFill>
                  <a:schemeClr val="bg1"/>
                </a:solidFill>
              </a:rPr>
              <a:t>under</a:t>
            </a:r>
            <a:endParaRPr lang="en-GB" sz="1400" dirty="0">
              <a:solidFill>
                <a:schemeClr val="bg1"/>
              </a:solidFill>
            </a:endParaRPr>
          </a:p>
        </p:txBody>
      </p:sp>
      <p:pic>
        <p:nvPicPr>
          <p:cNvPr id="2050" name="Picture 2" descr="http://astarmathsandphysics.com/o-level-maths/the-sine-rule-html-m3bb8f2a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988840"/>
            <a:ext cx="5812017" cy="2839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2790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Plenary</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4873728"/>
          </a:xfrm>
        </p:spPr>
        <p:txBody>
          <a:bodyPr>
            <a:normAutofit/>
          </a:bodyPr>
          <a:lstStyle/>
          <a:p>
            <a:pPr marL="109728" indent="0">
              <a:buNone/>
            </a:pPr>
            <a:r>
              <a:rPr lang="en-GB" dirty="0">
                <a:latin typeface="Calibri" panose="020F0502020204030204" pitchFamily="34" charset="0"/>
              </a:rPr>
              <a:t>A cyclist climbs a 1 in 5 slope. The combined weights of the cyclist and the bike are 950 N. The frictional forces acting on the cyclist are 40 N</a:t>
            </a:r>
            <a:r>
              <a:rPr lang="en-GB" dirty="0" smtClean="0">
                <a:latin typeface="Calibri" panose="020F0502020204030204" pitchFamily="34" charset="0"/>
              </a:rPr>
              <a:t>.</a:t>
            </a:r>
          </a:p>
          <a:p>
            <a:pPr marL="109728" indent="0">
              <a:buNone/>
            </a:pPr>
            <a:endParaRPr lang="en-GB" dirty="0">
              <a:latin typeface="Calibri" panose="020F0502020204030204" pitchFamily="34" charset="0"/>
            </a:endParaRPr>
          </a:p>
          <a:p>
            <a:pPr marL="916686" lvl="1" indent="-514350">
              <a:buFont typeface="+mj-lt"/>
              <a:buAutoNum type="arabicPeriod"/>
            </a:pPr>
            <a:r>
              <a:rPr lang="en-GB" dirty="0">
                <a:latin typeface="Calibri" panose="020F0502020204030204" pitchFamily="34" charset="0"/>
              </a:rPr>
              <a:t>By resolving the weight, calculate the force acting down the slope.</a:t>
            </a:r>
          </a:p>
          <a:p>
            <a:pPr marL="916686" lvl="1" indent="-514350">
              <a:buFont typeface="+mj-lt"/>
              <a:buAutoNum type="arabicPeriod"/>
            </a:pPr>
            <a:r>
              <a:rPr lang="en-GB" dirty="0">
                <a:latin typeface="Calibri" panose="020F0502020204030204" pitchFamily="34" charset="0"/>
              </a:rPr>
              <a:t>Calculate the force he must exert on the road to climb at a constant speed.</a:t>
            </a:r>
          </a:p>
          <a:p>
            <a:pPr marL="109728" indent="0">
              <a:buNone/>
            </a:pPr>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 Explain the conditions an object in equilibrium is </a:t>
            </a:r>
            <a:r>
              <a:rPr lang="en-GB" sz="1400" dirty="0" smtClean="0">
                <a:solidFill>
                  <a:schemeClr val="bg1"/>
                </a:solidFill>
              </a:rPr>
              <a:t>under</a:t>
            </a:r>
            <a:endParaRPr lang="en-GB" sz="1400" dirty="0">
              <a:solidFill>
                <a:schemeClr val="bg1"/>
              </a:solidFill>
            </a:endParaRPr>
          </a:p>
        </p:txBody>
      </p:sp>
    </p:spTree>
    <p:extLst>
      <p:ext uri="{BB962C8B-B14F-4D97-AF65-F5344CB8AC3E}">
        <p14:creationId xmlns:p14="http://schemas.microsoft.com/office/powerpoint/2010/main" val="421727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458200" cy="1470025"/>
          </a:xfrm>
        </p:spPr>
        <p:txBody>
          <a:bodyPr/>
          <a:lstStyle/>
          <a:p>
            <a:r>
              <a:rPr lang="en-GB" b="1" dirty="0" smtClean="0">
                <a:latin typeface="Calibri" panose="020F0502020204030204" pitchFamily="34" charset="0"/>
              </a:rPr>
              <a:t>Mechanics and Materials part 1</a:t>
            </a:r>
            <a:br>
              <a:rPr lang="en-GB" b="1" dirty="0" smtClean="0">
                <a:latin typeface="Calibri" panose="020F0502020204030204" pitchFamily="34" charset="0"/>
              </a:rPr>
            </a:br>
            <a:r>
              <a:rPr lang="en-GB" b="1" dirty="0" smtClean="0">
                <a:latin typeface="Calibri" panose="020F0502020204030204" pitchFamily="34" charset="0"/>
              </a:rPr>
              <a:t>8 – Speed and Velocity</a:t>
            </a:r>
            <a:endParaRPr lang="en-GB" b="1" dirty="0">
              <a:latin typeface="Calibri" panose="020F0502020204030204" pitchFamily="34" charset="0"/>
            </a:endParaRPr>
          </a:p>
        </p:txBody>
      </p:sp>
      <p:sp>
        <p:nvSpPr>
          <p:cNvPr id="3" name="Subtitle 2"/>
          <p:cNvSpPr>
            <a:spLocks noGrp="1"/>
          </p:cNvSpPr>
          <p:nvPr>
            <p:ph type="subTitle" idx="1"/>
          </p:nvPr>
        </p:nvSpPr>
        <p:spPr/>
        <p:txBody>
          <a:bodyPr/>
          <a:lstStyle/>
          <a:p>
            <a:r>
              <a:rPr lang="en-GB" dirty="0" smtClean="0"/>
              <a:t>LO: Explain how we know if an object is changing speed from data and from graphs</a:t>
            </a:r>
            <a:endParaRPr lang="en-GB" dirty="0"/>
          </a:p>
        </p:txBody>
      </p:sp>
      <p:pic>
        <p:nvPicPr>
          <p:cNvPr id="1026" name="Picture 2" descr="http://www.engin.umich.edu/aero/research/images/structu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034" y="4581128"/>
            <a:ext cx="357359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3639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307777"/>
            <a:ext cx="8229600" cy="1066800"/>
          </a:xfrm>
        </p:spPr>
        <p:txBody>
          <a:bodyPr/>
          <a:lstStyle/>
          <a:p>
            <a:r>
              <a:rPr lang="en-GB" b="1" dirty="0" smtClean="0">
                <a:latin typeface="Calibri" panose="020F0502020204030204" pitchFamily="34" charset="0"/>
              </a:rPr>
              <a:t>Starter: How do speed cameras work?</a:t>
            </a:r>
            <a:endParaRPr lang="en-GB" b="1" dirty="0">
              <a:latin typeface="Calibri" panose="020F0502020204030204" pitchFamily="34" charset="0"/>
            </a:endParaRPr>
          </a:p>
        </p:txBody>
      </p:sp>
      <p:sp>
        <p:nvSpPr>
          <p:cNvPr id="3" name="Content Placeholder 2"/>
          <p:cNvSpPr>
            <a:spLocks noGrp="1"/>
          </p:cNvSpPr>
          <p:nvPr>
            <p:ph idx="1"/>
          </p:nvPr>
        </p:nvSpPr>
        <p:spPr>
          <a:xfrm>
            <a:off x="439452" y="1124744"/>
            <a:ext cx="8229600" cy="1584176"/>
          </a:xfrm>
        </p:spPr>
        <p:txBody>
          <a:bodyPr>
            <a:normAutofit fontScale="92500" lnSpcReduction="10000"/>
          </a:bodyPr>
          <a:lstStyle/>
          <a:p>
            <a:pPr marL="109728" indent="0">
              <a:buNone/>
            </a:pPr>
            <a:r>
              <a:rPr lang="en-GB" dirty="0" smtClean="0">
                <a:latin typeface="Calibri" panose="020F0502020204030204" pitchFamily="34" charset="0"/>
              </a:rPr>
              <a:t>Discuss and write down or draw a diagram of how you think they work.</a:t>
            </a:r>
          </a:p>
          <a:p>
            <a:pPr marL="109728" indent="0">
              <a:buNone/>
            </a:pPr>
            <a:r>
              <a:rPr lang="en-GB" dirty="0" smtClean="0">
                <a:latin typeface="Calibri" panose="020F0502020204030204" pitchFamily="34" charset="0"/>
              </a:rPr>
              <a:t>They have to measure how far you travel in a certain amount of time – that’s what the lines on the floor are for!</a:t>
            </a:r>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Explain </a:t>
            </a:r>
            <a:r>
              <a:rPr lang="en-GB" sz="1400" dirty="0">
                <a:solidFill>
                  <a:schemeClr val="bg1"/>
                </a:solidFill>
              </a:rPr>
              <a:t>how we know if an object is changing speed from data and from </a:t>
            </a:r>
            <a:r>
              <a:rPr lang="en-GB" sz="1400" dirty="0" smtClean="0">
                <a:solidFill>
                  <a:schemeClr val="bg1"/>
                </a:solidFill>
              </a:rPr>
              <a:t>graphs </a:t>
            </a:r>
            <a:endParaRPr lang="en-GB" sz="1400" dirty="0">
              <a:solidFill>
                <a:schemeClr val="bg1"/>
              </a:solidFill>
            </a:endParaRPr>
          </a:p>
        </p:txBody>
      </p:sp>
      <p:pic>
        <p:nvPicPr>
          <p:cNvPr id="1026" name="Picture 2" descr="http://www.delonixradar.com.au/victoria/index.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191" y="2696345"/>
            <a:ext cx="6604122" cy="411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38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Calculating speed</a:t>
            </a:r>
            <a:endParaRPr lang="en-GB"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700808"/>
                <a:ext cx="8229600" cy="4873728"/>
              </a:xfrm>
            </p:spPr>
            <p:txBody>
              <a:bodyPr>
                <a:normAutofit lnSpcReduction="10000"/>
              </a:bodyPr>
              <a:lstStyle/>
              <a:p>
                <a:pPr marL="109728" indent="0">
                  <a:buNone/>
                </a:pPr>
                <a:r>
                  <a:rPr lang="en-GB" dirty="0" smtClean="0">
                    <a:latin typeface="Calibri" panose="020F0502020204030204" pitchFamily="34" charset="0"/>
                  </a:rPr>
                  <a:t>What is the equation for working out the velocity of a vehicle travelling in a straight line?</a:t>
                </a:r>
              </a:p>
              <a:p>
                <a:pPr marL="109728" indent="0" algn="ctr">
                  <a:buNone/>
                </a:pPr>
                <a14:m>
                  <m:oMath xmlns:m="http://schemas.openxmlformats.org/officeDocument/2006/math">
                    <m:r>
                      <a:rPr lang="en-GB" b="0" i="1" smtClean="0">
                        <a:latin typeface="Cambria Math"/>
                      </a:rPr>
                      <m:t>𝑣</m:t>
                    </m:r>
                    <m:r>
                      <a:rPr lang="en-GB" b="0" i="1" smtClean="0">
                        <a:latin typeface="Cambria Math"/>
                      </a:rPr>
                      <m:t>=</m:t>
                    </m:r>
                    <m:f>
                      <m:fPr>
                        <m:ctrlPr>
                          <a:rPr lang="en-GB" i="1" smtClean="0">
                            <a:latin typeface="Cambria Math" panose="02040503050406030204" pitchFamily="18" charset="0"/>
                          </a:rPr>
                        </m:ctrlPr>
                      </m:fPr>
                      <m:num>
                        <m:r>
                          <a:rPr lang="en-GB" b="0" i="1" smtClean="0">
                            <a:latin typeface="Cambria Math"/>
                          </a:rPr>
                          <m:t>𝑠</m:t>
                        </m:r>
                      </m:num>
                      <m:den>
                        <m:r>
                          <a:rPr lang="en-GB" b="0" i="1" smtClean="0">
                            <a:latin typeface="Cambria Math"/>
                          </a:rPr>
                          <m:t>𝑡</m:t>
                        </m:r>
                      </m:den>
                    </m:f>
                  </m:oMath>
                </a14:m>
                <a:r>
                  <a:rPr lang="en-GB" dirty="0" smtClean="0">
                    <a:latin typeface="Calibri" panose="020F0502020204030204" pitchFamily="34" charset="0"/>
                  </a:rPr>
                  <a:t> </a:t>
                </a:r>
                <a:endParaRPr lang="en-GB" i="1" dirty="0">
                  <a:latin typeface="Calibri" panose="020F0502020204030204" pitchFamily="34" charset="0"/>
                </a:endParaRPr>
              </a:p>
              <a:p>
                <a:pPr marL="109728" indent="0">
                  <a:buNone/>
                </a:pPr>
                <a:r>
                  <a:rPr lang="en-GB" dirty="0" smtClean="0">
                    <a:latin typeface="Calibri" panose="020F0502020204030204" pitchFamily="34" charset="0"/>
                  </a:rPr>
                  <a:t>What about for an object travelling at constant speed in a circle?</a:t>
                </a:r>
              </a:p>
              <a:p>
                <a:pPr marL="109728" indent="0">
                  <a:buNone/>
                </a:pPr>
                <a14:m>
                  <m:oMathPara xmlns:m="http://schemas.openxmlformats.org/officeDocument/2006/math">
                    <m:oMathParaPr>
                      <m:jc m:val="centerGroup"/>
                    </m:oMathParaPr>
                    <m:oMath xmlns:m="http://schemas.openxmlformats.org/officeDocument/2006/math">
                      <m:r>
                        <a:rPr lang="en-GB" i="1">
                          <a:latin typeface="Cambria Math"/>
                        </a:rPr>
                        <m:t>𝑣</m:t>
                      </m:r>
                      <m:r>
                        <a:rPr lang="en-GB" i="1">
                          <a:latin typeface="Cambria Math"/>
                        </a:rPr>
                        <m:t>=</m:t>
                      </m:r>
                      <m:f>
                        <m:fPr>
                          <m:ctrlPr>
                            <a:rPr lang="en-GB" i="1">
                              <a:latin typeface="Cambria Math" panose="02040503050406030204" pitchFamily="18" charset="0"/>
                            </a:rPr>
                          </m:ctrlPr>
                        </m:fPr>
                        <m:num>
                          <m:r>
                            <a:rPr lang="en-GB" b="0" i="1" smtClean="0">
                              <a:latin typeface="Cambria Math"/>
                            </a:rPr>
                            <m:t>2</m:t>
                          </m:r>
                          <m:r>
                            <m:rPr>
                              <m:sty m:val="p"/>
                            </m:rPr>
                            <a:rPr lang="el-GR" b="0" i="1" smtClean="0">
                              <a:latin typeface="Cambria Math"/>
                            </a:rPr>
                            <m:t>π</m:t>
                          </m:r>
                          <m:r>
                            <a:rPr lang="en-GB" b="0" i="1" smtClean="0">
                              <a:latin typeface="Cambria Math"/>
                            </a:rPr>
                            <m:t>𝑟</m:t>
                          </m:r>
                        </m:num>
                        <m:den>
                          <m:r>
                            <a:rPr lang="en-GB" b="0" i="1" smtClean="0">
                              <a:latin typeface="Cambria Math"/>
                            </a:rPr>
                            <m:t>𝑇</m:t>
                          </m:r>
                        </m:den>
                      </m:f>
                    </m:oMath>
                  </m:oMathPara>
                </a14:m>
                <a:endParaRPr lang="en-GB" dirty="0" smtClean="0">
                  <a:latin typeface="Calibri" panose="020F0502020204030204" pitchFamily="34" charset="0"/>
                </a:endParaRPr>
              </a:p>
              <a:p>
                <a:pPr marL="109728" indent="0">
                  <a:buNone/>
                </a:pPr>
                <a:endParaRPr lang="en-GB" dirty="0">
                  <a:latin typeface="Calibri" panose="020F0502020204030204" pitchFamily="34" charset="0"/>
                </a:endParaRPr>
              </a:p>
              <a:p>
                <a:pPr marL="109728" indent="0">
                  <a:buNone/>
                </a:pPr>
                <a:r>
                  <a:rPr lang="en-GB" dirty="0" smtClean="0">
                    <a:latin typeface="Calibri" panose="020F0502020204030204" pitchFamily="34" charset="0"/>
                  </a:rPr>
                  <a:t>What about instantaneous speed?</a:t>
                </a:r>
              </a:p>
              <a:p>
                <a:pPr marL="109728" indent="0">
                  <a:buNone/>
                </a:pPr>
                <a14:m>
                  <m:oMathPara xmlns:m="http://schemas.openxmlformats.org/officeDocument/2006/math">
                    <m:oMathParaPr>
                      <m:jc m:val="centerGroup"/>
                    </m:oMathParaPr>
                    <m:oMath xmlns:m="http://schemas.openxmlformats.org/officeDocument/2006/math">
                      <m:r>
                        <a:rPr lang="en-GB" i="1">
                          <a:latin typeface="Cambria Math"/>
                        </a:rPr>
                        <m:t>𝑣</m:t>
                      </m:r>
                      <m:r>
                        <a:rPr lang="en-GB" i="1">
                          <a:latin typeface="Cambria Math"/>
                        </a:rPr>
                        <m:t>=</m:t>
                      </m:r>
                      <m:f>
                        <m:fPr>
                          <m:ctrlPr>
                            <a:rPr lang="en-GB" i="1">
                              <a:latin typeface="Cambria Math" panose="02040503050406030204" pitchFamily="18" charset="0"/>
                            </a:rPr>
                          </m:ctrlPr>
                        </m:fPr>
                        <m:num>
                          <m:r>
                            <a:rPr lang="en-GB" i="1" smtClean="0">
                              <a:latin typeface="Cambria Math"/>
                              <a:ea typeface="Cambria Math"/>
                            </a:rPr>
                            <m:t>∆</m:t>
                          </m:r>
                          <m:r>
                            <a:rPr lang="en-GB" i="1">
                              <a:latin typeface="Cambria Math"/>
                            </a:rPr>
                            <m:t>𝑠</m:t>
                          </m:r>
                        </m:num>
                        <m:den>
                          <m:r>
                            <a:rPr lang="en-GB" i="1" smtClean="0">
                              <a:latin typeface="Cambria Math"/>
                              <a:ea typeface="Cambria Math"/>
                            </a:rPr>
                            <m:t>∆</m:t>
                          </m:r>
                          <m:r>
                            <a:rPr lang="en-GB" i="1">
                              <a:latin typeface="Cambria Math"/>
                            </a:rPr>
                            <m:t>𝑡</m:t>
                          </m:r>
                        </m:den>
                      </m:f>
                    </m:oMath>
                  </m:oMathPara>
                </a14:m>
                <a:endParaRPr lang="en-GB" dirty="0">
                  <a:latin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700808"/>
                <a:ext cx="8229600" cy="4873728"/>
              </a:xfrm>
              <a:blipFill rotWithShape="1">
                <a:blip r:embed="rId2"/>
                <a:stretch>
                  <a:fillRect l="-148" t="-2000"/>
                </a:stretch>
              </a:blipFill>
            </p:spPr>
            <p:txBody>
              <a:bodyPr/>
              <a:lstStyle/>
              <a:p>
                <a:r>
                  <a:rPr lang="en-GB">
                    <a:noFill/>
                  </a:rPr>
                  <a:t> </a:t>
                </a:r>
              </a:p>
            </p:txBody>
          </p:sp>
        </mc:Fallback>
      </mc:AlternateContent>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Explain </a:t>
            </a:r>
            <a:r>
              <a:rPr lang="en-GB" sz="1400" dirty="0">
                <a:solidFill>
                  <a:schemeClr val="bg1"/>
                </a:solidFill>
              </a:rPr>
              <a:t>how we know if an object is changing speed from data and from </a:t>
            </a:r>
            <a:r>
              <a:rPr lang="en-GB" sz="1400" dirty="0" smtClean="0">
                <a:solidFill>
                  <a:schemeClr val="bg1"/>
                </a:solidFill>
              </a:rPr>
              <a:t>graphs </a:t>
            </a:r>
            <a:endParaRPr lang="en-GB" sz="1400" dirty="0">
              <a:solidFill>
                <a:schemeClr val="bg1"/>
              </a:solidFill>
            </a:endParaRPr>
          </a:p>
        </p:txBody>
      </p:sp>
    </p:spTree>
    <p:extLst>
      <p:ext uri="{BB962C8B-B14F-4D97-AF65-F5344CB8AC3E}">
        <p14:creationId xmlns:p14="http://schemas.microsoft.com/office/powerpoint/2010/main" val="323403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Distance-time graphs</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4762872" cy="4873728"/>
          </a:xfrm>
        </p:spPr>
        <p:txBody>
          <a:bodyPr>
            <a:normAutofit fontScale="92500" lnSpcReduction="10000"/>
          </a:bodyPr>
          <a:lstStyle/>
          <a:p>
            <a:pPr marL="109728" indent="0">
              <a:buNone/>
            </a:pPr>
            <a:r>
              <a:rPr lang="en-GB" dirty="0">
                <a:latin typeface="Calibri" panose="020F0502020204030204" pitchFamily="34" charset="0"/>
              </a:rPr>
              <a:t>Looking at the data in this table:</a:t>
            </a:r>
          </a:p>
          <a:p>
            <a:pPr marL="109728" indent="0">
              <a:buNone/>
            </a:pPr>
            <a:endParaRPr lang="en-GB" dirty="0">
              <a:latin typeface="Calibri" panose="020F0502020204030204" pitchFamily="34" charset="0"/>
            </a:endParaRPr>
          </a:p>
          <a:p>
            <a:pPr marL="624078" indent="-514350">
              <a:buFont typeface="+mj-lt"/>
              <a:buAutoNum type="arabicPeriod"/>
            </a:pPr>
            <a:r>
              <a:rPr lang="en-GB" dirty="0">
                <a:latin typeface="Calibri" panose="020F0502020204030204" pitchFamily="34" charset="0"/>
              </a:rPr>
              <a:t>Is the car travelling at a constant speed or a changing speed?</a:t>
            </a:r>
          </a:p>
          <a:p>
            <a:pPr marL="624078" indent="-514350">
              <a:buFont typeface="+mj-lt"/>
              <a:buAutoNum type="arabicPeriod"/>
            </a:pPr>
            <a:r>
              <a:rPr lang="en-GB" dirty="0">
                <a:latin typeface="Calibri" panose="020F0502020204030204" pitchFamily="34" charset="0"/>
              </a:rPr>
              <a:t>Plot a distance-time graph of the data</a:t>
            </a:r>
          </a:p>
          <a:p>
            <a:pPr marL="624078" indent="-514350">
              <a:buFont typeface="+mj-lt"/>
              <a:buAutoNum type="arabicPeriod"/>
            </a:pPr>
            <a:r>
              <a:rPr lang="en-GB" dirty="0">
                <a:latin typeface="Calibri" panose="020F0502020204030204" pitchFamily="34" charset="0"/>
              </a:rPr>
              <a:t>What is the shape of the line?</a:t>
            </a:r>
          </a:p>
          <a:p>
            <a:pPr marL="624078" indent="-514350">
              <a:buFont typeface="+mj-lt"/>
              <a:buAutoNum type="arabicPeriod"/>
            </a:pPr>
            <a:r>
              <a:rPr lang="en-GB" dirty="0">
                <a:latin typeface="Calibri" panose="020F0502020204030204" pitchFamily="34" charset="0"/>
              </a:rPr>
              <a:t>Work out the gradient</a:t>
            </a:r>
          </a:p>
          <a:p>
            <a:pPr marL="624078" indent="-514350">
              <a:buFont typeface="+mj-lt"/>
              <a:buAutoNum type="arabicPeriod"/>
            </a:pPr>
            <a:r>
              <a:rPr lang="en-GB" dirty="0">
                <a:latin typeface="Calibri" panose="020F0502020204030204" pitchFamily="34" charset="0"/>
              </a:rPr>
              <a:t>Notice what measurement the gradient gives you…</a:t>
            </a:r>
          </a:p>
          <a:p>
            <a:pPr marL="109728" indent="0">
              <a:buNone/>
            </a:pPr>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Explain </a:t>
            </a:r>
            <a:r>
              <a:rPr lang="en-GB" sz="1400" dirty="0">
                <a:solidFill>
                  <a:schemeClr val="bg1"/>
                </a:solidFill>
              </a:rPr>
              <a:t>how we know if an object is changing speed from data and from </a:t>
            </a:r>
            <a:r>
              <a:rPr lang="en-GB" sz="1400" dirty="0" smtClean="0">
                <a:solidFill>
                  <a:schemeClr val="bg1"/>
                </a:solidFill>
              </a:rPr>
              <a:t>graphs </a:t>
            </a:r>
            <a:endParaRPr lang="en-GB" sz="1400" dirty="0">
              <a:solidFill>
                <a:schemeClr val="bg1"/>
              </a:solidFill>
            </a:endParaRPr>
          </a:p>
        </p:txBody>
      </p:sp>
      <p:graphicFrame>
        <p:nvGraphicFramePr>
          <p:cNvPr id="5" name="Group 38"/>
          <p:cNvGraphicFramePr>
            <a:graphicFrameLocks/>
          </p:cNvGraphicFramePr>
          <p:nvPr>
            <p:extLst>
              <p:ext uri="{D42A27DB-BD31-4B8C-83A1-F6EECF244321}">
                <p14:modId xmlns:p14="http://schemas.microsoft.com/office/powerpoint/2010/main" val="1461939982"/>
              </p:ext>
            </p:extLst>
          </p:nvPr>
        </p:nvGraphicFramePr>
        <p:xfrm>
          <a:off x="5364087" y="2071688"/>
          <a:ext cx="3600525" cy="4525964"/>
        </p:xfrm>
        <a:graphic>
          <a:graphicData uri="http://schemas.openxmlformats.org/drawingml/2006/table">
            <a:tbl>
              <a:tblPr>
                <a:tableStyleId>{284E427A-3D55-4303-BF80-6455036E1DE7}</a:tableStyleId>
              </a:tblPr>
              <a:tblGrid>
                <a:gridCol w="1600705"/>
                <a:gridCol w="1999820"/>
              </a:tblGrid>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u="none" strike="noStrike" cap="none" normalizeH="0" baseline="0" dirty="0" smtClean="0">
                          <a:ln>
                            <a:noFill/>
                          </a:ln>
                          <a:effectLst/>
                          <a:latin typeface="Calibri" panose="020F0502020204030204" pitchFamily="34" charset="0"/>
                        </a:rPr>
                        <a:t>Time (s)</a:t>
                      </a:r>
                      <a:endParaRPr kumimoji="0" lang="en-GB" sz="2400" b="1" i="0" u="none" strike="noStrike" cap="none" normalizeH="0" baseline="0" dirty="0" smtClean="0">
                        <a:ln>
                          <a:noFill/>
                        </a:ln>
                        <a:solidFill>
                          <a:schemeClr val="tx1"/>
                        </a:solidFill>
                        <a:effectLst/>
                        <a:latin typeface="Calibri" panose="020F0502020204030204"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u="none" strike="noStrike" cap="none" normalizeH="0" baseline="0" dirty="0" smtClean="0">
                          <a:ln>
                            <a:noFill/>
                          </a:ln>
                          <a:effectLst/>
                          <a:latin typeface="Calibri" panose="020F0502020204030204" pitchFamily="34" charset="0"/>
                        </a:rPr>
                        <a:t>Distance (m)</a:t>
                      </a:r>
                      <a:endParaRPr kumimoji="0" lang="en-GB" sz="2400" b="1" i="0" u="none" strike="noStrike" cap="none" normalizeH="0" baseline="0" dirty="0" smtClean="0">
                        <a:ln>
                          <a:noFill/>
                        </a:ln>
                        <a:solidFill>
                          <a:schemeClr val="tx1"/>
                        </a:solidFill>
                        <a:effectLst/>
                        <a:latin typeface="Calibri" panose="020F0502020204030204" pitchFamily="34" charset="0"/>
                        <a:cs typeface="Arial" charset="0"/>
                      </a:endParaRPr>
                    </a:p>
                  </a:txBody>
                  <a:tcPr horzOverflow="overflow"/>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u="none" strike="noStrike" cap="none" normalizeH="0" baseline="0" dirty="0" smtClean="0">
                          <a:ln>
                            <a:noFill/>
                          </a:ln>
                          <a:effectLst/>
                          <a:latin typeface="Calibri" panose="020F0502020204030204" pitchFamily="34" charset="0"/>
                        </a:rPr>
                        <a:t>0</a:t>
                      </a:r>
                      <a:endParaRPr kumimoji="0" lang="en-GB" sz="2400" b="0" i="0" u="none" strike="noStrike" cap="none" normalizeH="0" baseline="0" dirty="0" smtClean="0">
                        <a:ln>
                          <a:noFill/>
                        </a:ln>
                        <a:solidFill>
                          <a:schemeClr val="tx1"/>
                        </a:solidFill>
                        <a:effectLst/>
                        <a:latin typeface="Calibri" panose="020F0502020204030204"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u="none" strike="noStrike" cap="none" normalizeH="0" baseline="0" dirty="0" smtClean="0">
                          <a:ln>
                            <a:noFill/>
                          </a:ln>
                          <a:effectLst/>
                          <a:latin typeface="Calibri" panose="020F0502020204030204" pitchFamily="34" charset="0"/>
                        </a:rPr>
                        <a:t>0</a:t>
                      </a:r>
                      <a:endParaRPr kumimoji="0" lang="en-GB" sz="2400" b="0" i="0" u="none" strike="noStrike" cap="none" normalizeH="0" baseline="0" dirty="0" smtClean="0">
                        <a:ln>
                          <a:noFill/>
                        </a:ln>
                        <a:solidFill>
                          <a:schemeClr val="tx1"/>
                        </a:solidFill>
                        <a:effectLst/>
                        <a:latin typeface="Calibri" panose="020F0502020204030204" pitchFamily="34" charset="0"/>
                        <a:cs typeface="Arial" charset="0"/>
                      </a:endParaRPr>
                    </a:p>
                  </a:txBody>
                  <a:tcPr horzOverflow="overflow"/>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u="none" strike="noStrike" cap="none" normalizeH="0" baseline="0" smtClean="0">
                          <a:ln>
                            <a:noFill/>
                          </a:ln>
                          <a:effectLst/>
                          <a:latin typeface="Calibri" panose="020F0502020204030204" pitchFamily="34" charset="0"/>
                        </a:rPr>
                        <a:t>2</a:t>
                      </a:r>
                      <a:endParaRPr kumimoji="0" lang="en-GB" sz="2400" b="0" i="0" u="none" strike="noStrike" cap="none" normalizeH="0" baseline="0" smtClean="0">
                        <a:ln>
                          <a:noFill/>
                        </a:ln>
                        <a:solidFill>
                          <a:schemeClr val="tx1"/>
                        </a:solidFill>
                        <a:effectLst/>
                        <a:latin typeface="Calibri" panose="020F0502020204030204"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u="none" strike="noStrike" cap="none" normalizeH="0" baseline="0" smtClean="0">
                          <a:ln>
                            <a:noFill/>
                          </a:ln>
                          <a:effectLst/>
                          <a:latin typeface="Calibri" panose="020F0502020204030204" pitchFamily="34" charset="0"/>
                        </a:rPr>
                        <a:t>6</a:t>
                      </a:r>
                      <a:endParaRPr kumimoji="0" lang="en-GB" sz="2400" b="0" i="0" u="none" strike="noStrike" cap="none" normalizeH="0" baseline="0" smtClean="0">
                        <a:ln>
                          <a:noFill/>
                        </a:ln>
                        <a:solidFill>
                          <a:schemeClr val="tx1"/>
                        </a:solidFill>
                        <a:effectLst/>
                        <a:latin typeface="Calibri" panose="020F0502020204030204" pitchFamily="34" charset="0"/>
                        <a:cs typeface="Arial" charset="0"/>
                      </a:endParaRPr>
                    </a:p>
                  </a:txBody>
                  <a:tcPr horzOverflow="overflow"/>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u="none" strike="noStrike" cap="none" normalizeH="0" baseline="0" smtClean="0">
                          <a:ln>
                            <a:noFill/>
                          </a:ln>
                          <a:effectLst/>
                          <a:latin typeface="Calibri" panose="020F0502020204030204" pitchFamily="34" charset="0"/>
                        </a:rPr>
                        <a:t>4</a:t>
                      </a:r>
                      <a:endParaRPr kumimoji="0" lang="en-GB" sz="2400" b="0" i="0" u="none" strike="noStrike" cap="none" normalizeH="0" baseline="0" smtClean="0">
                        <a:ln>
                          <a:noFill/>
                        </a:ln>
                        <a:solidFill>
                          <a:schemeClr val="tx1"/>
                        </a:solidFill>
                        <a:effectLst/>
                        <a:latin typeface="Calibri" panose="020F0502020204030204"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u="none" strike="noStrike" cap="none" normalizeH="0" baseline="0" smtClean="0">
                          <a:ln>
                            <a:noFill/>
                          </a:ln>
                          <a:effectLst/>
                          <a:latin typeface="Calibri" panose="020F0502020204030204" pitchFamily="34" charset="0"/>
                        </a:rPr>
                        <a:t>12</a:t>
                      </a:r>
                      <a:endParaRPr kumimoji="0" lang="en-GB" sz="2400" b="0" i="0" u="none" strike="noStrike" cap="none" normalizeH="0" baseline="0" smtClean="0">
                        <a:ln>
                          <a:noFill/>
                        </a:ln>
                        <a:solidFill>
                          <a:schemeClr val="tx1"/>
                        </a:solidFill>
                        <a:effectLst/>
                        <a:latin typeface="Calibri" panose="020F0502020204030204" pitchFamily="34" charset="0"/>
                        <a:cs typeface="Arial" charset="0"/>
                      </a:endParaRPr>
                    </a:p>
                  </a:txBody>
                  <a:tcPr horzOverflow="overflow"/>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u="none" strike="noStrike" cap="none" normalizeH="0" baseline="0" smtClean="0">
                          <a:ln>
                            <a:noFill/>
                          </a:ln>
                          <a:effectLst/>
                          <a:latin typeface="Calibri" panose="020F0502020204030204" pitchFamily="34" charset="0"/>
                        </a:rPr>
                        <a:t>6</a:t>
                      </a:r>
                      <a:endParaRPr kumimoji="0" lang="en-GB" sz="2400" b="0" i="0" u="none" strike="noStrike" cap="none" normalizeH="0" baseline="0" smtClean="0">
                        <a:ln>
                          <a:noFill/>
                        </a:ln>
                        <a:solidFill>
                          <a:schemeClr val="tx1"/>
                        </a:solidFill>
                        <a:effectLst/>
                        <a:latin typeface="Calibri" panose="020F0502020204030204"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u="none" strike="noStrike" cap="none" normalizeH="0" baseline="0" smtClean="0">
                          <a:ln>
                            <a:noFill/>
                          </a:ln>
                          <a:effectLst/>
                          <a:latin typeface="Calibri" panose="020F0502020204030204" pitchFamily="34" charset="0"/>
                        </a:rPr>
                        <a:t>18</a:t>
                      </a:r>
                      <a:endParaRPr kumimoji="0" lang="en-GB" sz="2400" b="0" i="0" u="none" strike="noStrike" cap="none" normalizeH="0" baseline="0" smtClean="0">
                        <a:ln>
                          <a:noFill/>
                        </a:ln>
                        <a:solidFill>
                          <a:schemeClr val="tx1"/>
                        </a:solidFill>
                        <a:effectLst/>
                        <a:latin typeface="Calibri" panose="020F0502020204030204" pitchFamily="34" charset="0"/>
                        <a:cs typeface="Arial" charset="0"/>
                      </a:endParaRPr>
                    </a:p>
                  </a:txBody>
                  <a:tcPr horzOverflow="overflow"/>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u="none" strike="noStrike" cap="none" normalizeH="0" baseline="0" smtClean="0">
                          <a:ln>
                            <a:noFill/>
                          </a:ln>
                          <a:effectLst/>
                          <a:latin typeface="Calibri" panose="020F0502020204030204" pitchFamily="34" charset="0"/>
                        </a:rPr>
                        <a:t>8</a:t>
                      </a:r>
                      <a:endParaRPr kumimoji="0" lang="en-GB" sz="2400" b="0" i="0" u="none" strike="noStrike" cap="none" normalizeH="0" baseline="0" smtClean="0">
                        <a:ln>
                          <a:noFill/>
                        </a:ln>
                        <a:solidFill>
                          <a:schemeClr val="tx1"/>
                        </a:solidFill>
                        <a:effectLst/>
                        <a:latin typeface="Calibri" panose="020F0502020204030204"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u="none" strike="noStrike" cap="none" normalizeH="0" baseline="0" smtClean="0">
                          <a:ln>
                            <a:noFill/>
                          </a:ln>
                          <a:effectLst/>
                          <a:latin typeface="Calibri" panose="020F0502020204030204" pitchFamily="34" charset="0"/>
                        </a:rPr>
                        <a:t>24</a:t>
                      </a:r>
                      <a:endParaRPr kumimoji="0" lang="en-GB" sz="2400" b="0" i="0" u="none" strike="noStrike" cap="none" normalizeH="0" baseline="0" smtClean="0">
                        <a:ln>
                          <a:noFill/>
                        </a:ln>
                        <a:solidFill>
                          <a:schemeClr val="tx1"/>
                        </a:solidFill>
                        <a:effectLst/>
                        <a:latin typeface="Calibri" panose="020F0502020204030204" pitchFamily="34" charset="0"/>
                        <a:cs typeface="Arial" charset="0"/>
                      </a:endParaRPr>
                    </a:p>
                  </a:txBody>
                  <a:tcPr horzOverflow="overflow"/>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u="none" strike="noStrike" cap="none" normalizeH="0" baseline="0" smtClean="0">
                          <a:ln>
                            <a:noFill/>
                          </a:ln>
                          <a:effectLst/>
                          <a:latin typeface="Calibri" panose="020F0502020204030204" pitchFamily="34" charset="0"/>
                        </a:rPr>
                        <a:t>10</a:t>
                      </a:r>
                      <a:endParaRPr kumimoji="0" lang="en-GB" sz="2400" b="0" i="0" u="none" strike="noStrike" cap="none" normalizeH="0" baseline="0" smtClean="0">
                        <a:ln>
                          <a:noFill/>
                        </a:ln>
                        <a:solidFill>
                          <a:schemeClr val="tx1"/>
                        </a:solidFill>
                        <a:effectLst/>
                        <a:latin typeface="Calibri" panose="020F0502020204030204"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u="none" strike="noStrike" cap="none" normalizeH="0" baseline="0" smtClean="0">
                          <a:ln>
                            <a:noFill/>
                          </a:ln>
                          <a:effectLst/>
                          <a:latin typeface="Calibri" panose="020F0502020204030204" pitchFamily="34" charset="0"/>
                        </a:rPr>
                        <a:t>30</a:t>
                      </a:r>
                      <a:endParaRPr kumimoji="0" lang="en-GB" sz="2400" b="0" i="0" u="none" strike="noStrike" cap="none" normalizeH="0" baseline="0" smtClean="0">
                        <a:ln>
                          <a:noFill/>
                        </a:ln>
                        <a:solidFill>
                          <a:schemeClr val="tx1"/>
                        </a:solidFill>
                        <a:effectLst/>
                        <a:latin typeface="Calibri" panose="020F0502020204030204" pitchFamily="34" charset="0"/>
                        <a:cs typeface="Arial" charset="0"/>
                      </a:endParaRPr>
                    </a:p>
                  </a:txBody>
                  <a:tcPr horzOverflow="overflow"/>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u="none" strike="noStrike" cap="none" normalizeH="0" baseline="0" smtClean="0">
                          <a:ln>
                            <a:noFill/>
                          </a:ln>
                          <a:effectLst/>
                          <a:latin typeface="Calibri" panose="020F0502020204030204" pitchFamily="34" charset="0"/>
                        </a:rPr>
                        <a:t>12</a:t>
                      </a:r>
                      <a:endParaRPr kumimoji="0" lang="en-GB" sz="2400" b="0" i="0" u="none" strike="noStrike" cap="none" normalizeH="0" baseline="0" smtClean="0">
                        <a:ln>
                          <a:noFill/>
                        </a:ln>
                        <a:solidFill>
                          <a:schemeClr val="tx1"/>
                        </a:solidFill>
                        <a:effectLst/>
                        <a:latin typeface="Calibri" panose="020F0502020204030204"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u="none" strike="noStrike" cap="none" normalizeH="0" baseline="0" dirty="0" smtClean="0">
                          <a:ln>
                            <a:noFill/>
                          </a:ln>
                          <a:effectLst/>
                          <a:latin typeface="Calibri" panose="020F0502020204030204" pitchFamily="34" charset="0"/>
                        </a:rPr>
                        <a:t>36</a:t>
                      </a:r>
                      <a:endParaRPr kumimoji="0" lang="en-GB" sz="2400" b="0" i="0" u="none" strike="noStrike" cap="none" normalizeH="0" baseline="0" dirty="0" smtClean="0">
                        <a:ln>
                          <a:noFill/>
                        </a:ln>
                        <a:solidFill>
                          <a:schemeClr val="tx1"/>
                        </a:solidFill>
                        <a:effectLst/>
                        <a:latin typeface="Calibri" panose="020F0502020204030204" pitchFamily="34" charset="0"/>
                        <a:cs typeface="Arial" charset="0"/>
                      </a:endParaRPr>
                    </a:p>
                  </a:txBody>
                  <a:tcPr horzOverflow="overflow"/>
                </a:tc>
              </a:tr>
            </a:tbl>
          </a:graphicData>
        </a:graphic>
      </p:graphicFrame>
    </p:spTree>
    <p:extLst>
      <p:ext uri="{BB962C8B-B14F-4D97-AF65-F5344CB8AC3E}">
        <p14:creationId xmlns:p14="http://schemas.microsoft.com/office/powerpoint/2010/main" val="323403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What if I had changing speed?</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4873728"/>
          </a:xfrm>
        </p:spPr>
        <p:txBody>
          <a:bodyPr>
            <a:normAutofit/>
          </a:bodyPr>
          <a:lstStyle/>
          <a:p>
            <a:r>
              <a:rPr lang="en-GB" dirty="0" smtClean="0">
                <a:latin typeface="Calibri" panose="020F0502020204030204" pitchFamily="34" charset="0"/>
              </a:rPr>
              <a:t>This may produce a curve on a graph…</a:t>
            </a:r>
          </a:p>
          <a:p>
            <a:r>
              <a:rPr lang="en-GB" dirty="0" smtClean="0">
                <a:latin typeface="Calibri" panose="020F0502020204030204" pitchFamily="34" charset="0"/>
              </a:rPr>
              <a:t>How would I work out the instantaneous speed at any point?</a:t>
            </a:r>
          </a:p>
          <a:p>
            <a:r>
              <a:rPr lang="en-GB" dirty="0" smtClean="0">
                <a:latin typeface="Calibri" panose="020F0502020204030204" pitchFamily="34" charset="0"/>
              </a:rPr>
              <a:t>I would need to draw a tangent to the curve.</a:t>
            </a:r>
          </a:p>
          <a:p>
            <a:r>
              <a:rPr lang="en-GB" dirty="0" smtClean="0">
                <a:latin typeface="Calibri" panose="020F0502020204030204" pitchFamily="34" charset="0"/>
              </a:rPr>
              <a:t>Then I would work out the gradient of the tangent.</a:t>
            </a:r>
          </a:p>
          <a:p>
            <a:r>
              <a:rPr lang="en-GB" dirty="0" smtClean="0">
                <a:latin typeface="Calibri" panose="020F0502020204030204" pitchFamily="34" charset="0"/>
              </a:rPr>
              <a:t>This would give me the instantaneous speed of that bit of the curve.</a:t>
            </a:r>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Explain </a:t>
            </a:r>
            <a:r>
              <a:rPr lang="en-GB" sz="1400" dirty="0">
                <a:solidFill>
                  <a:schemeClr val="bg1"/>
                </a:solidFill>
              </a:rPr>
              <a:t>how we know if an object is changing speed from data and from </a:t>
            </a:r>
            <a:r>
              <a:rPr lang="en-GB" sz="1400" dirty="0" smtClean="0">
                <a:solidFill>
                  <a:schemeClr val="bg1"/>
                </a:solidFill>
              </a:rPr>
              <a:t>graphs </a:t>
            </a:r>
            <a:endParaRPr lang="en-GB" sz="1400" dirty="0">
              <a:solidFill>
                <a:schemeClr val="bg1"/>
              </a:solidFill>
            </a:endParaRPr>
          </a:p>
        </p:txBody>
      </p:sp>
    </p:spTree>
    <p:extLst>
      <p:ext uri="{BB962C8B-B14F-4D97-AF65-F5344CB8AC3E}">
        <p14:creationId xmlns:p14="http://schemas.microsoft.com/office/powerpoint/2010/main" val="374544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Displacement-time graphs</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4873728"/>
          </a:xfrm>
        </p:spPr>
        <p:txBody>
          <a:bodyPr>
            <a:normAutofit lnSpcReduction="10000"/>
          </a:bodyPr>
          <a:lstStyle/>
          <a:p>
            <a:r>
              <a:rPr lang="en-GB" dirty="0" smtClean="0">
                <a:latin typeface="Calibri" panose="020F0502020204030204" pitchFamily="34" charset="0"/>
              </a:rPr>
              <a:t>How might these be different to distance time graphs?</a:t>
            </a:r>
          </a:p>
          <a:p>
            <a:r>
              <a:rPr lang="en-GB" dirty="0" smtClean="0">
                <a:latin typeface="Calibri" panose="020F0502020204030204" pitchFamily="34" charset="0"/>
              </a:rPr>
              <a:t>Displacement is a vector, therefore has a direction</a:t>
            </a:r>
          </a:p>
          <a:p>
            <a:r>
              <a:rPr lang="en-GB" dirty="0" smtClean="0">
                <a:latin typeface="Calibri" panose="020F0502020204030204" pitchFamily="34" charset="0"/>
              </a:rPr>
              <a:t>That means it can be positive or negative – your overall displacement can also be zero if you returned to the point where you started.</a:t>
            </a:r>
          </a:p>
          <a:p>
            <a:endParaRPr lang="en-GB" dirty="0">
              <a:latin typeface="Calibri" panose="020F0502020204030204" pitchFamily="34" charset="0"/>
            </a:endParaRPr>
          </a:p>
          <a:p>
            <a:r>
              <a:rPr lang="en-GB" dirty="0" smtClean="0">
                <a:latin typeface="Calibri" panose="020F0502020204030204" pitchFamily="34" charset="0"/>
              </a:rPr>
              <a:t>Sketch a displacement </a:t>
            </a:r>
            <a:r>
              <a:rPr lang="en-GB" dirty="0">
                <a:latin typeface="Calibri" panose="020F0502020204030204" pitchFamily="34" charset="0"/>
              </a:rPr>
              <a:t>time graph for a ball being thrown into the air (reaching a total height of 6 m), then falling back to the place it started from, taking a total time of 8 seconds.</a:t>
            </a:r>
          </a:p>
          <a:p>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Explain </a:t>
            </a:r>
            <a:r>
              <a:rPr lang="en-GB" sz="1400" dirty="0">
                <a:solidFill>
                  <a:schemeClr val="bg1"/>
                </a:solidFill>
              </a:rPr>
              <a:t>how we know if an object is changing speed from data and from </a:t>
            </a:r>
            <a:r>
              <a:rPr lang="en-GB" sz="1400" dirty="0" smtClean="0">
                <a:solidFill>
                  <a:schemeClr val="bg1"/>
                </a:solidFill>
              </a:rPr>
              <a:t>graphs </a:t>
            </a:r>
            <a:endParaRPr lang="en-GB" sz="1400" dirty="0">
              <a:solidFill>
                <a:schemeClr val="bg1"/>
              </a:solidFill>
            </a:endParaRPr>
          </a:p>
        </p:txBody>
      </p:sp>
    </p:spTree>
    <p:extLst>
      <p:ext uri="{BB962C8B-B14F-4D97-AF65-F5344CB8AC3E}">
        <p14:creationId xmlns:p14="http://schemas.microsoft.com/office/powerpoint/2010/main" val="323403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Plenary questions</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4873728"/>
          </a:xfrm>
        </p:spPr>
        <p:txBody>
          <a:bodyPr>
            <a:normAutofit fontScale="70000" lnSpcReduction="20000"/>
          </a:bodyPr>
          <a:lstStyle/>
          <a:p>
            <a:pPr marL="624078" indent="-514350">
              <a:buFont typeface="+mj-lt"/>
              <a:buAutoNum type="arabicPeriod"/>
            </a:pPr>
            <a:r>
              <a:rPr lang="en-GB" dirty="0">
                <a:latin typeface="Calibri" panose="020F0502020204030204" pitchFamily="34" charset="0"/>
              </a:rPr>
              <a:t>You are watching a batsman hit a cricket ball. If 0.375 s passes between the time you see him strike the ball and the time you hear the sound of this, how far from the batsman are you sitting? The speed of sound in air is 340 m s</a:t>
            </a:r>
            <a:r>
              <a:rPr lang="en-GB" baseline="30000" dirty="0">
                <a:latin typeface="Calibri" panose="020F0502020204030204" pitchFamily="34" charset="0"/>
              </a:rPr>
              <a:t>–1</a:t>
            </a:r>
            <a:r>
              <a:rPr lang="en-GB" dirty="0">
                <a:latin typeface="Calibri" panose="020F0502020204030204" pitchFamily="34" charset="0"/>
              </a:rPr>
              <a:t>. (The speed of light is nearly a million times bigger than this, so you see the bat hit the ball more or less at the instant it occurs</a:t>
            </a:r>
            <a:r>
              <a:rPr lang="en-GB" dirty="0" smtClean="0">
                <a:latin typeface="Calibri" panose="020F0502020204030204" pitchFamily="34" charset="0"/>
              </a:rPr>
              <a:t>.)</a:t>
            </a:r>
          </a:p>
          <a:p>
            <a:pPr marL="624078" indent="-514350">
              <a:buFont typeface="+mj-lt"/>
              <a:buAutoNum type="arabicPeriod"/>
            </a:pPr>
            <a:endParaRPr lang="en-GB" dirty="0" smtClean="0">
              <a:latin typeface="Calibri" panose="020F0502020204030204" pitchFamily="34" charset="0"/>
            </a:endParaRPr>
          </a:p>
          <a:p>
            <a:pPr marL="624078" indent="-514350">
              <a:buFont typeface="+mj-lt"/>
              <a:buAutoNum type="arabicPeriod"/>
            </a:pPr>
            <a:r>
              <a:rPr lang="en-GB" dirty="0" smtClean="0">
                <a:latin typeface="Calibri" panose="020F0502020204030204" pitchFamily="34" charset="0"/>
              </a:rPr>
              <a:t>A </a:t>
            </a:r>
            <a:r>
              <a:rPr lang="en-GB" dirty="0">
                <a:latin typeface="Calibri" panose="020F0502020204030204" pitchFamily="34" charset="0"/>
              </a:rPr>
              <a:t>girl diving from a 15 m platform wishes to know how fast she enters the water. She is in the air for 1.75 s and dives from rest (with an initial speed of zero). What can you tell her about her entry speed?</a:t>
            </a:r>
          </a:p>
          <a:p>
            <a:pPr marL="624078" indent="-514350">
              <a:buFont typeface="+mj-lt"/>
              <a:buAutoNum type="arabicPeriod"/>
            </a:pPr>
            <a:endParaRPr lang="en-GB" dirty="0" smtClean="0">
              <a:latin typeface="Calibri" panose="020F0502020204030204" pitchFamily="34" charset="0"/>
            </a:endParaRPr>
          </a:p>
          <a:p>
            <a:pPr marL="624078" indent="-514350">
              <a:buFont typeface="+mj-lt"/>
              <a:buAutoNum type="arabicPeriod"/>
            </a:pPr>
            <a:r>
              <a:rPr lang="en-GB" dirty="0">
                <a:latin typeface="Calibri" panose="020F0502020204030204" pitchFamily="34" charset="0"/>
              </a:rPr>
              <a:t> </a:t>
            </a:r>
            <a:r>
              <a:rPr lang="en-GB" dirty="0" smtClean="0">
                <a:latin typeface="Calibri" panose="020F0502020204030204" pitchFamily="34" charset="0"/>
              </a:rPr>
              <a:t>An </a:t>
            </a:r>
            <a:r>
              <a:rPr lang="en-GB" dirty="0">
                <a:latin typeface="Calibri" panose="020F0502020204030204" pitchFamily="34" charset="0"/>
              </a:rPr>
              <a:t>experiment performed on the Moon finds that a feather falls 20.75 m from rest in 5 s. What is its speed as it hits the Moon's surface</a:t>
            </a:r>
            <a:r>
              <a:rPr lang="en-GB" dirty="0" smtClean="0">
                <a:latin typeface="Calibri" panose="020F0502020204030204" pitchFamily="34" charset="0"/>
              </a:rPr>
              <a:t>?</a:t>
            </a:r>
          </a:p>
          <a:p>
            <a:pPr marL="624078" indent="-514350">
              <a:buFont typeface="+mj-lt"/>
              <a:buAutoNum type="arabicPeriod"/>
            </a:pPr>
            <a:endParaRPr lang="en-GB" dirty="0" smtClean="0">
              <a:latin typeface="Calibri" panose="020F0502020204030204" pitchFamily="34" charset="0"/>
            </a:endParaRPr>
          </a:p>
          <a:p>
            <a:pPr marL="624078" indent="-514350">
              <a:buFont typeface="+mj-lt"/>
              <a:buAutoNum type="arabicPeriod"/>
            </a:pPr>
            <a:r>
              <a:rPr lang="en-GB" dirty="0" smtClean="0">
                <a:latin typeface="Calibri" panose="020F0502020204030204" pitchFamily="34" charset="0"/>
              </a:rPr>
              <a:t>You </a:t>
            </a:r>
            <a:r>
              <a:rPr lang="en-GB" dirty="0">
                <a:latin typeface="Calibri" panose="020F0502020204030204" pitchFamily="34" charset="0"/>
              </a:rPr>
              <a:t>are travelling in a car moving at 50 km h</a:t>
            </a:r>
            <a:r>
              <a:rPr lang="en-GB" baseline="30000" dirty="0">
                <a:latin typeface="Calibri" panose="020F0502020204030204" pitchFamily="34" charset="0"/>
              </a:rPr>
              <a:t>–1</a:t>
            </a:r>
            <a:r>
              <a:rPr lang="en-GB" dirty="0">
                <a:latin typeface="Calibri" panose="020F0502020204030204" pitchFamily="34" charset="0"/>
              </a:rPr>
              <a:t> (just over the 30 mph speed limit). What is this speed in m s</a:t>
            </a:r>
            <a:r>
              <a:rPr lang="en-GB" baseline="30000" dirty="0">
                <a:latin typeface="Calibri" panose="020F0502020204030204" pitchFamily="34" charset="0"/>
              </a:rPr>
              <a:t>–1</a:t>
            </a:r>
            <a:r>
              <a:rPr lang="en-GB" dirty="0">
                <a:latin typeface="Calibri" panose="020F0502020204030204" pitchFamily="34" charset="0"/>
              </a:rPr>
              <a:t>? You have to brake so the car comes to rest uniformly in 1.4 s, how far will you travel? A cat runs out in front of your car and your reaction time is 0.6 s. What is the total distance the car will travel before stopping?</a:t>
            </a: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Explain </a:t>
            </a:r>
            <a:r>
              <a:rPr lang="en-GB" sz="1400" dirty="0">
                <a:solidFill>
                  <a:schemeClr val="bg1"/>
                </a:solidFill>
              </a:rPr>
              <a:t>how we know if an object is changing speed from data and from </a:t>
            </a:r>
            <a:r>
              <a:rPr lang="en-GB" sz="1400" dirty="0" smtClean="0">
                <a:solidFill>
                  <a:schemeClr val="bg1"/>
                </a:solidFill>
              </a:rPr>
              <a:t>graphs </a:t>
            </a:r>
            <a:endParaRPr lang="en-GB" sz="1400" dirty="0">
              <a:solidFill>
                <a:schemeClr val="bg1"/>
              </a:solidFill>
            </a:endParaRPr>
          </a:p>
        </p:txBody>
      </p:sp>
    </p:spTree>
    <p:extLst>
      <p:ext uri="{BB962C8B-B14F-4D97-AF65-F5344CB8AC3E}">
        <p14:creationId xmlns:p14="http://schemas.microsoft.com/office/powerpoint/2010/main" val="323403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5"/>
          <p:cNvSpPr>
            <a:spLocks noChangeArrowheads="1"/>
          </p:cNvSpPr>
          <p:nvPr/>
        </p:nvSpPr>
        <p:spPr bwMode="auto">
          <a:xfrm flipH="1">
            <a:off x="107504" y="6381328"/>
            <a:ext cx="8965106" cy="431800"/>
          </a:xfrm>
          <a:prstGeom prst="rightArrow">
            <a:avLst>
              <a:gd name="adj1" fmla="val 50000"/>
              <a:gd name="adj2" fmla="val 496140"/>
            </a:avLst>
          </a:prstGeom>
          <a:gradFill rotWithShape="1">
            <a:gsLst>
              <a:gs pos="0">
                <a:srgbClr val="FFFF00"/>
              </a:gs>
              <a:gs pos="100000">
                <a:srgbClr val="D60093"/>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endParaRPr lang="en-US" altLang="en-US"/>
          </a:p>
        </p:txBody>
      </p:sp>
      <p:sp>
        <p:nvSpPr>
          <p:cNvPr id="2" name="Title 1"/>
          <p:cNvSpPr>
            <a:spLocks noGrp="1"/>
          </p:cNvSpPr>
          <p:nvPr>
            <p:ph type="title"/>
          </p:nvPr>
        </p:nvSpPr>
        <p:spPr>
          <a:xfrm>
            <a:off x="439452" y="548680"/>
            <a:ext cx="8229600" cy="1066800"/>
          </a:xfrm>
        </p:spPr>
        <p:txBody>
          <a:bodyPr/>
          <a:lstStyle/>
          <a:p>
            <a:r>
              <a:rPr lang="en-GB" b="1" dirty="0" smtClean="0">
                <a:latin typeface="Calibri" panose="020F0502020204030204" pitchFamily="34" charset="0"/>
              </a:rPr>
              <a:t>Representing vectors</a:t>
            </a:r>
            <a:endParaRPr lang="en-GB" b="1" dirty="0">
              <a:latin typeface="Calibri" panose="020F0502020204030204" pitchFamily="34" charset="0"/>
            </a:endParaRPr>
          </a:p>
        </p:txBody>
      </p:sp>
      <p:sp>
        <p:nvSpPr>
          <p:cNvPr id="3" name="Content Placeholder 2"/>
          <p:cNvSpPr>
            <a:spLocks noGrp="1"/>
          </p:cNvSpPr>
          <p:nvPr>
            <p:ph idx="1"/>
          </p:nvPr>
        </p:nvSpPr>
        <p:spPr>
          <a:xfrm>
            <a:off x="457200" y="1556792"/>
            <a:ext cx="7211144" cy="4968552"/>
          </a:xfrm>
        </p:spPr>
        <p:txBody>
          <a:bodyPr>
            <a:normAutofit fontScale="77500" lnSpcReduction="20000"/>
          </a:bodyPr>
          <a:lstStyle/>
          <a:p>
            <a:r>
              <a:rPr lang="en-GB" dirty="0">
                <a:latin typeface="Calibri" panose="020F0502020204030204" pitchFamily="34" charset="0"/>
              </a:rPr>
              <a:t>All vectors can be represented by arrows</a:t>
            </a:r>
          </a:p>
          <a:p>
            <a:r>
              <a:rPr lang="en-GB" dirty="0">
                <a:latin typeface="Calibri" panose="020F0502020204030204" pitchFamily="34" charset="0"/>
              </a:rPr>
              <a:t>The length of the arrow shows the magnitude of the vector quantity</a:t>
            </a:r>
          </a:p>
          <a:p>
            <a:r>
              <a:rPr lang="en-GB" dirty="0">
                <a:latin typeface="Calibri" panose="020F0502020204030204" pitchFamily="34" charset="0"/>
              </a:rPr>
              <a:t>The direction of the arrow gives the direction of the </a:t>
            </a:r>
            <a:r>
              <a:rPr lang="en-GB" dirty="0" smtClean="0">
                <a:latin typeface="Calibri" panose="020F0502020204030204" pitchFamily="34" charset="0"/>
              </a:rPr>
              <a:t>vector. </a:t>
            </a:r>
            <a:r>
              <a:rPr lang="en-GB" b="1" dirty="0" smtClean="0">
                <a:latin typeface="Calibri" panose="020F0502020204030204" pitchFamily="34" charset="0"/>
              </a:rPr>
              <a:t>A positive direction is from left to right and negative is from right to left.</a:t>
            </a:r>
            <a:endParaRPr lang="en-GB" b="1" dirty="0">
              <a:latin typeface="Calibri" panose="020F0502020204030204" pitchFamily="34" charset="0"/>
            </a:endParaRPr>
          </a:p>
          <a:p>
            <a:endParaRPr lang="en-GB" dirty="0">
              <a:latin typeface="Calibri" panose="020F0502020204030204" pitchFamily="34" charset="0"/>
            </a:endParaRPr>
          </a:p>
          <a:p>
            <a:r>
              <a:rPr lang="en-GB" dirty="0">
                <a:latin typeface="Calibri" panose="020F0502020204030204" pitchFamily="34" charset="0"/>
              </a:rPr>
              <a:t>Displacement: can be represented as an arrow from the first point to the second point on a map. Length must be proportional to distance.</a:t>
            </a:r>
          </a:p>
          <a:p>
            <a:endParaRPr lang="en-GB" dirty="0">
              <a:latin typeface="Calibri" panose="020F0502020204030204" pitchFamily="34" charset="0"/>
            </a:endParaRPr>
          </a:p>
          <a:p>
            <a:r>
              <a:rPr lang="en-GB" dirty="0">
                <a:latin typeface="Calibri" panose="020F0502020204030204" pitchFamily="34" charset="0"/>
              </a:rPr>
              <a:t>Velocity: represented as an arrow of length in proportion to the speed and pointing in the direction of </a:t>
            </a:r>
            <a:r>
              <a:rPr lang="en-GB" dirty="0" smtClean="0">
                <a:latin typeface="Calibri" panose="020F0502020204030204" pitchFamily="34" charset="0"/>
              </a:rPr>
              <a:t>motion.</a:t>
            </a:r>
            <a:endParaRPr lang="en-GB" dirty="0">
              <a:latin typeface="Calibri" panose="020F0502020204030204" pitchFamily="34" charset="0"/>
            </a:endParaRPr>
          </a:p>
          <a:p>
            <a:endParaRPr lang="en-GB" dirty="0">
              <a:latin typeface="Calibri" panose="020F0502020204030204" pitchFamily="34" charset="0"/>
            </a:endParaRPr>
          </a:p>
          <a:p>
            <a:r>
              <a:rPr lang="en-GB" dirty="0">
                <a:latin typeface="Calibri" panose="020F0502020204030204" pitchFamily="34" charset="0"/>
              </a:rPr>
              <a:t>Force and Acceleration: represented by an arrow in correct direction and the length in proportion to their magnitude.</a:t>
            </a:r>
          </a:p>
          <a:p>
            <a:endParaRPr lang="en-GB" dirty="0">
              <a:latin typeface="Calibri" panose="020F0502020204030204" pitchFamily="34" charset="0"/>
            </a:endParaRPr>
          </a:p>
        </p:txBody>
      </p:sp>
      <p:sp>
        <p:nvSpPr>
          <p:cNvPr id="4" name="Rectangle 3"/>
          <p:cNvSpPr/>
          <p:nvPr/>
        </p:nvSpPr>
        <p:spPr>
          <a:xfrm>
            <a:off x="0" y="0"/>
            <a:ext cx="9108504" cy="338554"/>
          </a:xfrm>
          <a:prstGeom prst="rect">
            <a:avLst/>
          </a:prstGeom>
        </p:spPr>
        <p:txBody>
          <a:bodyPr wrap="square">
            <a:spAutoFit/>
          </a:bodyPr>
          <a:lstStyle/>
          <a:p>
            <a:r>
              <a:rPr lang="en-GB" sz="1600" dirty="0" smtClean="0">
                <a:solidFill>
                  <a:schemeClr val="bg1"/>
                </a:solidFill>
              </a:rPr>
              <a:t>LO: State the difference between scalars and vectors. Explain how we add and resolve vectors.</a:t>
            </a:r>
            <a:endParaRPr lang="en-GB" sz="1600" dirty="0">
              <a:solidFill>
                <a:schemeClr val="bg1"/>
              </a:solidFill>
            </a:endParaRPr>
          </a:p>
        </p:txBody>
      </p:sp>
      <p:pic>
        <p:nvPicPr>
          <p:cNvPr id="5" name="Picture 6" descr="MC90019773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145055"/>
            <a:ext cx="1560786"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MC9002390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850" y="1760537"/>
            <a:ext cx="1019175" cy="1239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7356475" y="3273425"/>
            <a:ext cx="1728788" cy="175432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spcBef>
                <a:spcPct val="50000"/>
              </a:spcBef>
            </a:pPr>
            <a:r>
              <a:rPr lang="en-GB" altLang="en-US" dirty="0"/>
              <a:t>A cyclist travelled 50 km from point A to point B in an </a:t>
            </a:r>
            <a:r>
              <a:rPr lang="en-GB" altLang="en-US" dirty="0" smtClean="0"/>
              <a:t>westerly </a:t>
            </a:r>
            <a:r>
              <a:rPr lang="en-GB" altLang="en-US" dirty="0"/>
              <a:t>direction</a:t>
            </a:r>
          </a:p>
        </p:txBody>
      </p:sp>
    </p:spTree>
    <p:extLst>
      <p:ext uri="{BB962C8B-B14F-4D97-AF65-F5344CB8AC3E}">
        <p14:creationId xmlns:p14="http://schemas.microsoft.com/office/powerpoint/2010/main" val="16119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2.77778E-7 4.44444E-6 L -0.88854 -0.00047 " pathEditMode="relative" rAng="0" ptsTypes="AA">
                                      <p:cBhvr>
                                        <p:cTn id="54" dur="2000" fill="hold"/>
                                        <p:tgtEl>
                                          <p:spTgt spid="5"/>
                                        </p:tgtEl>
                                        <p:attrNameLst>
                                          <p:attrName>ppt_x</p:attrName>
                                          <p:attrName>ppt_y</p:attrName>
                                        </p:attrNameLst>
                                      </p:cBhvr>
                                      <p:rCtr x="-44427"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Plenary Answers</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4873728"/>
          </a:xfrm>
        </p:spPr>
        <p:txBody>
          <a:bodyPr>
            <a:normAutofit fontScale="77500" lnSpcReduction="20000"/>
          </a:bodyPr>
          <a:lstStyle/>
          <a:p>
            <a:pPr marL="624078" indent="-514350">
              <a:buFont typeface="+mj-lt"/>
              <a:buAutoNum type="arabicPeriod"/>
            </a:pPr>
            <a:r>
              <a:rPr lang="en-GB" dirty="0">
                <a:latin typeface="Calibri" panose="020F0502020204030204" pitchFamily="34" charset="0"/>
              </a:rPr>
              <a:t> </a:t>
            </a:r>
            <a:r>
              <a:rPr lang="en-GB" dirty="0" smtClean="0">
                <a:latin typeface="Calibri" panose="020F0502020204030204" pitchFamily="34" charset="0"/>
              </a:rPr>
              <a:t>= </a:t>
            </a:r>
            <a:r>
              <a:rPr lang="en-GB" dirty="0">
                <a:latin typeface="Calibri" panose="020F0502020204030204" pitchFamily="34" charset="0"/>
              </a:rPr>
              <a:t>128 m to 3sf</a:t>
            </a:r>
          </a:p>
          <a:p>
            <a:pPr marL="624078" indent="-514350">
              <a:buFont typeface="+mj-lt"/>
              <a:buAutoNum type="arabicPeriod"/>
            </a:pPr>
            <a:r>
              <a:rPr lang="en-GB" dirty="0" smtClean="0">
                <a:latin typeface="Calibri" panose="020F0502020204030204" pitchFamily="34" charset="0"/>
              </a:rPr>
              <a:t>As </a:t>
            </a:r>
            <a:r>
              <a:rPr lang="en-GB" dirty="0">
                <a:latin typeface="Calibri" panose="020F0502020204030204" pitchFamily="34" charset="0"/>
              </a:rPr>
              <a:t>she dives from rest, her final speed must be twice this average (if we assume that she accelerates uniformly).  So, her speed on entry </a:t>
            </a:r>
            <a:r>
              <a:rPr lang="en-GB" dirty="0" smtClean="0">
                <a:latin typeface="Calibri" panose="020F0502020204030204" pitchFamily="34" charset="0"/>
              </a:rPr>
              <a:t>is =17 </a:t>
            </a:r>
            <a:r>
              <a:rPr lang="en-GB" dirty="0">
                <a:latin typeface="Calibri" panose="020F0502020204030204" pitchFamily="34" charset="0"/>
              </a:rPr>
              <a:t>ms</a:t>
            </a:r>
            <a:r>
              <a:rPr lang="en-GB" baseline="30000" dirty="0">
                <a:latin typeface="Calibri" panose="020F0502020204030204" pitchFamily="34" charset="0"/>
              </a:rPr>
              <a:t>-1</a:t>
            </a:r>
            <a:r>
              <a:rPr lang="en-GB" dirty="0">
                <a:latin typeface="Calibri" panose="020F0502020204030204" pitchFamily="34" charset="0"/>
              </a:rPr>
              <a:t> to 2sf</a:t>
            </a:r>
          </a:p>
          <a:p>
            <a:pPr marL="624078" indent="-514350">
              <a:buFont typeface="+mj-lt"/>
              <a:buAutoNum type="arabicPeriod"/>
            </a:pPr>
            <a:r>
              <a:rPr lang="en-GB" dirty="0" smtClean="0">
                <a:latin typeface="Calibri" panose="020F0502020204030204" pitchFamily="34" charset="0"/>
              </a:rPr>
              <a:t>The </a:t>
            </a:r>
            <a:r>
              <a:rPr lang="en-GB" dirty="0">
                <a:latin typeface="Calibri" panose="020F0502020204030204" pitchFamily="34" charset="0"/>
              </a:rPr>
              <a:t>solution to this problem is similar to that for question 2. Find the average speed and then double it. The average speed </a:t>
            </a:r>
            <a:r>
              <a:rPr lang="en-GB" dirty="0" smtClean="0">
                <a:latin typeface="Calibri" panose="020F0502020204030204" pitchFamily="34" charset="0"/>
              </a:rPr>
              <a:t>is 4.15 ms</a:t>
            </a:r>
            <a:r>
              <a:rPr lang="en-GB" baseline="30000" dirty="0" smtClean="0">
                <a:latin typeface="Calibri" panose="020F0502020204030204" pitchFamily="34" charset="0"/>
              </a:rPr>
              <a:t>-1</a:t>
            </a:r>
            <a:r>
              <a:rPr lang="en-GB" dirty="0" smtClean="0">
                <a:latin typeface="Calibri" panose="020F0502020204030204" pitchFamily="34" charset="0"/>
              </a:rPr>
              <a:t>. Hence: final speed is double the average = 8.30 ms</a:t>
            </a:r>
            <a:r>
              <a:rPr lang="en-GB" baseline="30000" dirty="0" smtClean="0">
                <a:latin typeface="Calibri" panose="020F0502020204030204" pitchFamily="34" charset="0"/>
              </a:rPr>
              <a:t>-1</a:t>
            </a:r>
            <a:r>
              <a:rPr lang="en-GB" dirty="0" smtClean="0">
                <a:latin typeface="Calibri" panose="020F0502020204030204" pitchFamily="34" charset="0"/>
              </a:rPr>
              <a:t>.</a:t>
            </a:r>
            <a:endParaRPr lang="en-GB" dirty="0">
              <a:latin typeface="Calibri" panose="020F0502020204030204" pitchFamily="34" charset="0"/>
            </a:endParaRPr>
          </a:p>
          <a:p>
            <a:pPr marL="624078" indent="-514350">
              <a:buFont typeface="+mj-lt"/>
              <a:buAutoNum type="arabicPeriod"/>
            </a:pPr>
            <a:r>
              <a:rPr lang="en-GB" dirty="0">
                <a:latin typeface="Calibri" panose="020F0502020204030204" pitchFamily="34" charset="0"/>
              </a:rPr>
              <a:t> To convert 50 km h</a:t>
            </a:r>
            <a:r>
              <a:rPr lang="en-GB" baseline="30000" dirty="0">
                <a:latin typeface="Calibri" panose="020F0502020204030204" pitchFamily="34" charset="0"/>
              </a:rPr>
              <a:t>–1</a:t>
            </a:r>
            <a:r>
              <a:rPr lang="en-GB" dirty="0">
                <a:latin typeface="Calibri" panose="020F0502020204030204" pitchFamily="34" charset="0"/>
              </a:rPr>
              <a:t> to m </a:t>
            </a:r>
            <a:r>
              <a:rPr lang="en-GB" dirty="0" smtClean="0">
                <a:latin typeface="Calibri" panose="020F0502020204030204" pitchFamily="34" charset="0"/>
              </a:rPr>
              <a:t>s</a:t>
            </a:r>
            <a:r>
              <a:rPr lang="en-GB" baseline="30000" dirty="0" smtClean="0">
                <a:latin typeface="Calibri" panose="020F0502020204030204" pitchFamily="34" charset="0"/>
              </a:rPr>
              <a:t>–1</a:t>
            </a:r>
            <a:r>
              <a:rPr lang="en-GB" dirty="0" smtClean="0">
                <a:latin typeface="Calibri" panose="020F0502020204030204" pitchFamily="34" charset="0"/>
              </a:rPr>
              <a:t>: </a:t>
            </a:r>
            <a:r>
              <a:rPr lang="pl-PL" dirty="0" smtClean="0">
                <a:latin typeface="Calibri" panose="020F0502020204030204" pitchFamily="34" charset="0"/>
              </a:rPr>
              <a:t>50 </a:t>
            </a:r>
            <a:r>
              <a:rPr lang="pl-PL" dirty="0">
                <a:latin typeface="Calibri" panose="020F0502020204030204" pitchFamily="34" charset="0"/>
              </a:rPr>
              <a:t>km h</a:t>
            </a:r>
            <a:r>
              <a:rPr lang="pl-PL" baseline="30000" dirty="0">
                <a:latin typeface="Calibri" panose="020F0502020204030204" pitchFamily="34" charset="0"/>
              </a:rPr>
              <a:t>–1</a:t>
            </a:r>
            <a:r>
              <a:rPr lang="pl-PL" dirty="0">
                <a:latin typeface="Calibri" panose="020F0502020204030204" pitchFamily="34" charset="0"/>
              </a:rPr>
              <a:t> = 50 km h</a:t>
            </a:r>
            <a:r>
              <a:rPr lang="pl-PL" baseline="30000" dirty="0">
                <a:latin typeface="Calibri" panose="020F0502020204030204" pitchFamily="34" charset="0"/>
              </a:rPr>
              <a:t>–1</a:t>
            </a:r>
            <a:r>
              <a:rPr lang="pl-PL" dirty="0">
                <a:latin typeface="Calibri" panose="020F0502020204030204" pitchFamily="34" charset="0"/>
              </a:rPr>
              <a:t> x 1000 m km</a:t>
            </a:r>
            <a:r>
              <a:rPr lang="pl-PL" baseline="30000" dirty="0">
                <a:latin typeface="Calibri" panose="020F0502020204030204" pitchFamily="34" charset="0"/>
              </a:rPr>
              <a:t>–1</a:t>
            </a:r>
            <a:r>
              <a:rPr lang="pl-PL" dirty="0">
                <a:latin typeface="Calibri" panose="020F0502020204030204" pitchFamily="34" charset="0"/>
              </a:rPr>
              <a:t> / 3600 s h</a:t>
            </a:r>
            <a:r>
              <a:rPr lang="pl-PL" baseline="30000" dirty="0">
                <a:latin typeface="Calibri" panose="020F0502020204030204" pitchFamily="34" charset="0"/>
              </a:rPr>
              <a:t>–1</a:t>
            </a:r>
            <a:r>
              <a:rPr lang="pl-PL" dirty="0">
                <a:latin typeface="Calibri" panose="020F0502020204030204" pitchFamily="34" charset="0"/>
              </a:rPr>
              <a:t> = 13.8 m s</a:t>
            </a:r>
            <a:r>
              <a:rPr lang="pl-PL" baseline="30000" dirty="0">
                <a:latin typeface="Calibri" panose="020F0502020204030204" pitchFamily="34" charset="0"/>
              </a:rPr>
              <a:t>–1</a:t>
            </a:r>
            <a:r>
              <a:rPr lang="pl-PL" dirty="0">
                <a:latin typeface="Calibri" panose="020F0502020204030204" pitchFamily="34" charset="0"/>
              </a:rPr>
              <a:t>. </a:t>
            </a:r>
            <a:endParaRPr lang="en-GB" dirty="0">
              <a:latin typeface="Calibri" panose="020F0502020204030204" pitchFamily="34" charset="0"/>
            </a:endParaRPr>
          </a:p>
          <a:p>
            <a:pPr marL="109728" indent="0">
              <a:buNone/>
            </a:pPr>
            <a:r>
              <a:rPr lang="en-GB" dirty="0" smtClean="0">
                <a:latin typeface="Calibri" panose="020F0502020204030204" pitchFamily="34" charset="0"/>
              </a:rPr>
              <a:t>The </a:t>
            </a:r>
            <a:r>
              <a:rPr lang="en-GB" dirty="0">
                <a:latin typeface="Calibri" panose="020F0502020204030204" pitchFamily="34" charset="0"/>
              </a:rPr>
              <a:t>average speed of the car is half the maximum, or 6.9 m s</a:t>
            </a:r>
            <a:r>
              <a:rPr lang="en-GB" baseline="30000" dirty="0">
                <a:latin typeface="Calibri" panose="020F0502020204030204" pitchFamily="34" charset="0"/>
              </a:rPr>
              <a:t>–1</a:t>
            </a:r>
            <a:r>
              <a:rPr lang="en-GB" dirty="0">
                <a:latin typeface="Calibri" panose="020F0502020204030204" pitchFamily="34" charset="0"/>
              </a:rPr>
              <a:t>. </a:t>
            </a:r>
            <a:r>
              <a:rPr lang="en-GB" dirty="0" smtClean="0">
                <a:latin typeface="Calibri" panose="020F0502020204030204" pitchFamily="34" charset="0"/>
              </a:rPr>
              <a:t>Then: distance </a:t>
            </a:r>
            <a:r>
              <a:rPr lang="en-GB" dirty="0">
                <a:latin typeface="Calibri" panose="020F0502020204030204" pitchFamily="34" charset="0"/>
              </a:rPr>
              <a:t>= speed x time = 6.9 m s</a:t>
            </a:r>
            <a:r>
              <a:rPr lang="en-GB" baseline="30000" dirty="0">
                <a:latin typeface="Calibri" panose="020F0502020204030204" pitchFamily="34" charset="0"/>
              </a:rPr>
              <a:t>-1</a:t>
            </a:r>
            <a:r>
              <a:rPr lang="en-GB" dirty="0">
                <a:latin typeface="Calibri" panose="020F0502020204030204" pitchFamily="34" charset="0"/>
              </a:rPr>
              <a:t> x 1.4 s = 9.7 m</a:t>
            </a:r>
          </a:p>
          <a:p>
            <a:pPr marL="109728" indent="0">
              <a:buNone/>
            </a:pPr>
            <a:r>
              <a:rPr lang="en-GB" dirty="0">
                <a:latin typeface="Calibri" panose="020F0502020204030204" pitchFamily="34" charset="0"/>
              </a:rPr>
              <a:t>When the cat runs out, you first move for 0.6 s at the maximum speed of 13.8 m s</a:t>
            </a:r>
            <a:r>
              <a:rPr lang="en-GB" baseline="30000" dirty="0">
                <a:latin typeface="Calibri" panose="020F0502020204030204" pitchFamily="34" charset="0"/>
              </a:rPr>
              <a:t>–1</a:t>
            </a:r>
            <a:r>
              <a:rPr lang="en-GB" dirty="0">
                <a:latin typeface="Calibri" panose="020F0502020204030204" pitchFamily="34" charset="0"/>
              </a:rPr>
              <a:t>.  Hence, the additional 'thinking distance' travelled </a:t>
            </a:r>
            <a:r>
              <a:rPr lang="en-GB" dirty="0" smtClean="0">
                <a:latin typeface="Calibri" panose="020F0502020204030204" pitchFamily="34" charset="0"/>
              </a:rPr>
              <a:t>is distance </a:t>
            </a:r>
            <a:r>
              <a:rPr lang="en-GB" dirty="0">
                <a:latin typeface="Calibri" panose="020F0502020204030204" pitchFamily="34" charset="0"/>
              </a:rPr>
              <a:t>= speed x</a:t>
            </a:r>
            <a:r>
              <a:rPr lang="en-GB" dirty="0" smtClean="0">
                <a:latin typeface="Calibri" panose="020F0502020204030204" pitchFamily="34" charset="0"/>
              </a:rPr>
              <a:t> </a:t>
            </a:r>
            <a:r>
              <a:rPr lang="en-GB" dirty="0">
                <a:latin typeface="Calibri" panose="020F0502020204030204" pitchFamily="34" charset="0"/>
              </a:rPr>
              <a:t>time = 13.8 m s</a:t>
            </a:r>
            <a:r>
              <a:rPr lang="en-GB" baseline="30000" dirty="0">
                <a:latin typeface="Calibri" panose="020F0502020204030204" pitchFamily="34" charset="0"/>
              </a:rPr>
              <a:t>–1</a:t>
            </a:r>
            <a:r>
              <a:rPr lang="en-GB" dirty="0">
                <a:latin typeface="Calibri" panose="020F0502020204030204" pitchFamily="34" charset="0"/>
              </a:rPr>
              <a:t> x 0.6 s = 8.3 m</a:t>
            </a:r>
          </a:p>
          <a:p>
            <a:pPr marL="109728" indent="0">
              <a:buNone/>
            </a:pPr>
            <a:r>
              <a:rPr lang="en-GB" dirty="0" smtClean="0">
                <a:latin typeface="Calibri" panose="020F0502020204030204" pitchFamily="34" charset="0"/>
              </a:rPr>
              <a:t>Thus</a:t>
            </a:r>
            <a:r>
              <a:rPr lang="en-GB" dirty="0">
                <a:latin typeface="Calibri" panose="020F0502020204030204" pitchFamily="34" charset="0"/>
              </a:rPr>
              <a:t>, the total distance travelled is 8.3 m + 9.7 m = 18 m</a:t>
            </a:r>
            <a:r>
              <a:rPr lang="en-GB" dirty="0"/>
              <a:t>.</a:t>
            </a:r>
          </a:p>
          <a:p>
            <a:pPr marL="624078" indent="-514350">
              <a:buFont typeface="+mj-lt"/>
              <a:buAutoNum type="arabicPeriod"/>
            </a:pPr>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Explain </a:t>
            </a:r>
            <a:r>
              <a:rPr lang="en-GB" sz="1400" dirty="0">
                <a:solidFill>
                  <a:schemeClr val="bg1"/>
                </a:solidFill>
              </a:rPr>
              <a:t>how we know if an object is changing speed from data and from </a:t>
            </a:r>
            <a:r>
              <a:rPr lang="en-GB" sz="1400" dirty="0" smtClean="0">
                <a:solidFill>
                  <a:schemeClr val="bg1"/>
                </a:solidFill>
              </a:rPr>
              <a:t>graphs </a:t>
            </a:r>
            <a:endParaRPr lang="en-GB" sz="1400" dirty="0">
              <a:solidFill>
                <a:schemeClr val="bg1"/>
              </a:solidFill>
            </a:endParaRPr>
          </a:p>
        </p:txBody>
      </p:sp>
    </p:spTree>
    <p:extLst>
      <p:ext uri="{BB962C8B-B14F-4D97-AF65-F5344CB8AC3E}">
        <p14:creationId xmlns:p14="http://schemas.microsoft.com/office/powerpoint/2010/main" val="224295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458200" cy="1470025"/>
          </a:xfrm>
        </p:spPr>
        <p:txBody>
          <a:bodyPr/>
          <a:lstStyle/>
          <a:p>
            <a:r>
              <a:rPr lang="en-GB" b="1" dirty="0" smtClean="0">
                <a:latin typeface="Calibri" panose="020F0502020204030204" pitchFamily="34" charset="0"/>
              </a:rPr>
              <a:t>Mechanics and Materials part 1</a:t>
            </a:r>
            <a:br>
              <a:rPr lang="en-GB" b="1" dirty="0" smtClean="0">
                <a:latin typeface="Calibri" panose="020F0502020204030204" pitchFamily="34" charset="0"/>
              </a:rPr>
            </a:br>
            <a:r>
              <a:rPr lang="en-GB" b="1" dirty="0" smtClean="0">
                <a:latin typeface="Calibri" panose="020F0502020204030204" pitchFamily="34" charset="0"/>
              </a:rPr>
              <a:t>9 - Acceleration</a:t>
            </a:r>
            <a:endParaRPr lang="en-GB" b="1" dirty="0">
              <a:latin typeface="Calibri" panose="020F0502020204030204" pitchFamily="34" charset="0"/>
            </a:endParaRPr>
          </a:p>
        </p:txBody>
      </p:sp>
      <p:sp>
        <p:nvSpPr>
          <p:cNvPr id="3" name="Subtitle 2"/>
          <p:cNvSpPr>
            <a:spLocks noGrp="1"/>
          </p:cNvSpPr>
          <p:nvPr>
            <p:ph type="subTitle" idx="1"/>
          </p:nvPr>
        </p:nvSpPr>
        <p:spPr/>
        <p:txBody>
          <a:bodyPr/>
          <a:lstStyle/>
          <a:p>
            <a:r>
              <a:rPr lang="en-GB" dirty="0" smtClean="0"/>
              <a:t>LO: Explain the difference between uniform and non-uniform acceleration.</a:t>
            </a:r>
            <a:endParaRPr lang="en-GB" dirty="0"/>
          </a:p>
        </p:txBody>
      </p:sp>
      <p:pic>
        <p:nvPicPr>
          <p:cNvPr id="1026" name="Picture 2" descr="http://www.engin.umich.edu/aero/research/images/structu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034" y="4581128"/>
            <a:ext cx="357359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0071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Starter: Acceleration definition</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5410944" cy="4873728"/>
          </a:xfrm>
        </p:spPr>
        <p:txBody>
          <a:bodyPr>
            <a:normAutofit/>
          </a:bodyPr>
          <a:lstStyle/>
          <a:p>
            <a:r>
              <a:rPr lang="en-GB" dirty="0" smtClean="0">
                <a:latin typeface="Calibri" panose="020F0502020204030204" pitchFamily="34" charset="0"/>
              </a:rPr>
              <a:t>Can you write one?</a:t>
            </a:r>
          </a:p>
          <a:p>
            <a:endParaRPr lang="en-GB" dirty="0">
              <a:latin typeface="Calibri" panose="020F0502020204030204" pitchFamily="34" charset="0"/>
            </a:endParaRPr>
          </a:p>
          <a:p>
            <a:pPr marL="109728" indent="0">
              <a:buNone/>
            </a:pPr>
            <a:r>
              <a:rPr lang="en-GB" i="1" dirty="0" smtClean="0">
                <a:latin typeface="Calibri" panose="020F0502020204030204" pitchFamily="34" charset="0"/>
              </a:rPr>
              <a:t>Acceleration is defined as a change of </a:t>
            </a:r>
            <a:r>
              <a:rPr lang="en-GB" i="1" u="sng" dirty="0" smtClean="0">
                <a:latin typeface="Calibri" panose="020F0502020204030204" pitchFamily="34" charset="0"/>
              </a:rPr>
              <a:t>velocity</a:t>
            </a:r>
            <a:r>
              <a:rPr lang="en-GB" i="1" dirty="0" smtClean="0">
                <a:latin typeface="Calibri" panose="020F0502020204030204" pitchFamily="34" charset="0"/>
              </a:rPr>
              <a:t> per unit time.</a:t>
            </a:r>
            <a:endParaRPr lang="en-GB" dirty="0" smtClean="0">
              <a:latin typeface="Calibri" panose="020F0502020204030204" pitchFamily="34" charset="0"/>
            </a:endParaRPr>
          </a:p>
          <a:p>
            <a:pPr marL="109728" indent="0">
              <a:buNone/>
            </a:pPr>
            <a:endParaRPr lang="en-GB" i="1" dirty="0">
              <a:latin typeface="Calibri" panose="020F0502020204030204" pitchFamily="34" charset="0"/>
            </a:endParaRPr>
          </a:p>
          <a:p>
            <a:pPr marL="109728" indent="0">
              <a:buNone/>
            </a:pPr>
            <a:r>
              <a:rPr lang="en-GB" dirty="0" smtClean="0">
                <a:latin typeface="Calibri" panose="020F0502020204030204" pitchFamily="34" charset="0"/>
              </a:rPr>
              <a:t>That means it is a vector quantity – it depends on both speed and direction. That’s why something travelling in a circle at constant speed is said to be accelerating!</a:t>
            </a:r>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 Explain the difference between uniform and non-uniform acceleration</a:t>
            </a:r>
            <a:r>
              <a:rPr lang="en-GB" sz="1400" dirty="0" smtClean="0">
                <a:solidFill>
                  <a:schemeClr val="bg1"/>
                </a:solidFill>
              </a:rPr>
              <a:t>.</a:t>
            </a:r>
            <a:endParaRPr lang="en-GB" sz="1400" dirty="0">
              <a:solidFill>
                <a:schemeClr val="bg1"/>
              </a:solidFill>
            </a:endParaRPr>
          </a:p>
        </p:txBody>
      </p:sp>
      <p:pic>
        <p:nvPicPr>
          <p:cNvPr id="1026" name="Picture 2" descr="http://www.real-world-physics-problems.com/images/circular_motion_prob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348880"/>
            <a:ext cx="2981325" cy="293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7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Uniform acceleration</a:t>
            </a:r>
            <a:endParaRPr lang="en-GB"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700808"/>
                <a:ext cx="8229600" cy="4873728"/>
              </a:xfrm>
            </p:spPr>
            <p:txBody>
              <a:bodyPr>
                <a:normAutofit fontScale="77500" lnSpcReduction="20000"/>
              </a:bodyPr>
              <a:lstStyle/>
              <a:p>
                <a:r>
                  <a:rPr lang="en-GB" dirty="0" smtClean="0">
                    <a:latin typeface="Calibri" panose="020F0502020204030204" pitchFamily="34" charset="0"/>
                  </a:rPr>
                  <a:t>This is where the acceleration is constant.</a:t>
                </a:r>
              </a:p>
              <a:p>
                <a:r>
                  <a:rPr lang="en-GB" dirty="0" smtClean="0">
                    <a:latin typeface="Calibri" panose="020F0502020204030204" pitchFamily="34" charset="0"/>
                  </a:rPr>
                  <a:t>How can we calculate it?</a:t>
                </a:r>
              </a:p>
              <a:p>
                <a:pPr marL="109728" indent="0">
                  <a:buNone/>
                </a:pPr>
                <a:endParaRPr lang="en-GB" dirty="0">
                  <a:latin typeface="Calibri" panose="020F0502020204030204" pitchFamily="34" charset="0"/>
                </a:endParaRPr>
              </a:p>
              <a:p>
                <a:pPr marL="109728" indent="0" algn="ctr">
                  <a:buNone/>
                </a:pPr>
                <a14:m>
                  <m:oMathPara xmlns:m="http://schemas.openxmlformats.org/officeDocument/2006/math">
                    <m:oMathParaPr>
                      <m:jc m:val="centerGroup"/>
                    </m:oMathParaPr>
                    <m:oMath xmlns:m="http://schemas.openxmlformats.org/officeDocument/2006/math">
                      <m:r>
                        <a:rPr lang="en-GB" b="0" i="1" smtClean="0">
                          <a:latin typeface="Cambria Math"/>
                        </a:rPr>
                        <m:t>𝑎</m:t>
                      </m:r>
                      <m:r>
                        <a:rPr lang="en-GB" b="0" i="1" smtClean="0">
                          <a:latin typeface="Cambria Math"/>
                        </a:rPr>
                        <m:t>= </m:t>
                      </m:r>
                      <m:f>
                        <m:fPr>
                          <m:ctrlPr>
                            <a:rPr lang="en-GB" i="1" smtClean="0">
                              <a:latin typeface="Cambria Math" panose="02040503050406030204" pitchFamily="18" charset="0"/>
                            </a:rPr>
                          </m:ctrlPr>
                        </m:fPr>
                        <m:num>
                          <m:r>
                            <a:rPr lang="en-GB" b="0" i="1" smtClean="0">
                              <a:latin typeface="Cambria Math"/>
                            </a:rPr>
                            <m:t>(</m:t>
                          </m:r>
                          <m:r>
                            <a:rPr lang="en-GB" b="0" i="1" smtClean="0">
                              <a:latin typeface="Cambria Math"/>
                            </a:rPr>
                            <m:t>𝑣</m:t>
                          </m:r>
                          <m:r>
                            <a:rPr lang="en-GB" b="0" i="1" smtClean="0">
                              <a:latin typeface="Cambria Math"/>
                            </a:rPr>
                            <m:t> −</m:t>
                          </m:r>
                          <m:r>
                            <a:rPr lang="en-GB" b="0" i="1" smtClean="0">
                              <a:latin typeface="Cambria Math"/>
                            </a:rPr>
                            <m:t>𝑢</m:t>
                          </m:r>
                          <m:r>
                            <a:rPr lang="en-GB" b="0" i="1" smtClean="0">
                              <a:latin typeface="Cambria Math"/>
                            </a:rPr>
                            <m:t>)</m:t>
                          </m:r>
                        </m:num>
                        <m:den>
                          <m:r>
                            <a:rPr lang="en-GB" b="0" i="1" smtClean="0">
                              <a:latin typeface="Cambria Math"/>
                            </a:rPr>
                            <m:t>𝑡</m:t>
                          </m:r>
                        </m:den>
                      </m:f>
                    </m:oMath>
                  </m:oMathPara>
                </a14:m>
                <a:endParaRPr lang="en-GB" dirty="0" smtClean="0">
                  <a:latin typeface="Calibri" panose="020F0502020204030204" pitchFamily="34" charset="0"/>
                </a:endParaRPr>
              </a:p>
              <a:p>
                <a:pPr marL="109728" indent="0" algn="ctr">
                  <a:buNone/>
                </a:pPr>
                <a:endParaRPr lang="en-GB" dirty="0">
                  <a:latin typeface="Calibri" panose="020F0502020204030204" pitchFamily="34" charset="0"/>
                </a:endParaRPr>
              </a:p>
              <a:p>
                <a:pPr marL="109728" indent="0" algn="ctr">
                  <a:buNone/>
                </a:pPr>
                <a:r>
                  <a:rPr lang="en-GB" i="1" dirty="0" smtClean="0">
                    <a:latin typeface="Calibri" panose="020F0502020204030204" pitchFamily="34" charset="0"/>
                  </a:rPr>
                  <a:t>v = final speed, u = initial speed</a:t>
                </a:r>
              </a:p>
              <a:p>
                <a:pPr marL="109728" indent="0" algn="ctr">
                  <a:buNone/>
                </a:pPr>
                <a:endParaRPr lang="en-GB" dirty="0" smtClean="0">
                  <a:latin typeface="Calibri" panose="020F0502020204030204" pitchFamily="34" charset="0"/>
                </a:endParaRPr>
              </a:p>
              <a:p>
                <a:pPr marL="109728" indent="0" algn="ctr">
                  <a:buNone/>
                </a:pPr>
                <a:r>
                  <a:rPr lang="en-GB" dirty="0" smtClean="0">
                    <a:latin typeface="Calibri" panose="020F0502020204030204" pitchFamily="34" charset="0"/>
                  </a:rPr>
                  <a:t>Now, rearrange the equation to make v the subject:</a:t>
                </a:r>
              </a:p>
              <a:p>
                <a:pPr marL="109728" indent="0" algn="ctr">
                  <a:buNone/>
                </a:pPr>
                <a14:m>
                  <m:oMath xmlns:m="http://schemas.openxmlformats.org/officeDocument/2006/math">
                    <m:r>
                      <a:rPr lang="en-GB" b="0" i="1" smtClean="0">
                        <a:latin typeface="Cambria Math"/>
                      </a:rPr>
                      <m:t>𝑣</m:t>
                    </m:r>
                    <m:r>
                      <a:rPr lang="en-GB" i="1">
                        <a:latin typeface="Cambria Math"/>
                      </a:rPr>
                      <m:t>=</m:t>
                    </m:r>
                    <m:r>
                      <a:rPr lang="en-GB" b="0" i="1" smtClean="0">
                        <a:latin typeface="Cambria Math"/>
                      </a:rPr>
                      <m:t>𝑢</m:t>
                    </m:r>
                    <m:r>
                      <a:rPr lang="en-GB" b="0" i="1" smtClean="0">
                        <a:latin typeface="Cambria Math"/>
                      </a:rPr>
                      <m:t>+</m:t>
                    </m:r>
                    <m:r>
                      <a:rPr lang="en-GB" b="0" i="1" smtClean="0">
                        <a:latin typeface="Cambria Math"/>
                      </a:rPr>
                      <m:t>𝑎𝑡</m:t>
                    </m:r>
                  </m:oMath>
                </a14:m>
                <a:r>
                  <a:rPr lang="en-GB" i="1" dirty="0" smtClean="0">
                    <a:latin typeface="Calibri" panose="020F0502020204030204" pitchFamily="34" charset="0"/>
                  </a:rPr>
                  <a:t> </a:t>
                </a:r>
              </a:p>
              <a:p>
                <a:pPr marL="109728" indent="0" algn="ctr">
                  <a:buNone/>
                </a:pPr>
                <a:endParaRPr lang="en-GB" i="1" dirty="0">
                  <a:latin typeface="Calibri" panose="020F0502020204030204" pitchFamily="34" charset="0"/>
                </a:endParaRPr>
              </a:p>
              <a:p>
                <a:pPr>
                  <a:lnSpc>
                    <a:spcPct val="80000"/>
                  </a:lnSpc>
                </a:pPr>
                <a:r>
                  <a:rPr lang="en-GB" altLang="en-US" u="sng" dirty="0">
                    <a:latin typeface="Calibri" panose="020F0502020204030204" pitchFamily="34" charset="0"/>
                  </a:rPr>
                  <a:t>Example: </a:t>
                </a:r>
                <a:r>
                  <a:rPr lang="en-GB" altLang="en-US" dirty="0">
                    <a:latin typeface="Calibri" panose="020F0502020204030204" pitchFamily="34" charset="0"/>
                  </a:rPr>
                  <a:t>a motorbike accelerates from 0 m/s to 40 m/s in 9 seconds. What is the acceleration of the motorbike?</a:t>
                </a:r>
              </a:p>
              <a:p>
                <a:pPr>
                  <a:lnSpc>
                    <a:spcPct val="80000"/>
                  </a:lnSpc>
                </a:pPr>
                <a:endParaRPr lang="en-GB" altLang="en-US" u="sng" dirty="0">
                  <a:latin typeface="Calibri" panose="020F0502020204030204" pitchFamily="34" charset="0"/>
                </a:endParaRPr>
              </a:p>
              <a:p>
                <a:pPr>
                  <a:lnSpc>
                    <a:spcPct val="80000"/>
                  </a:lnSpc>
                </a:pPr>
                <a:r>
                  <a:rPr lang="en-GB" altLang="en-US" u="sng" dirty="0">
                    <a:latin typeface="Calibri" panose="020F0502020204030204" pitchFamily="34" charset="0"/>
                  </a:rPr>
                  <a:t>Solution:</a:t>
                </a:r>
                <a:r>
                  <a:rPr lang="en-GB" altLang="en-US" dirty="0">
                    <a:latin typeface="Calibri" panose="020F0502020204030204" pitchFamily="34" charset="0"/>
                  </a:rPr>
                  <a:t> </a:t>
                </a:r>
              </a:p>
              <a:p>
                <a:pPr>
                  <a:lnSpc>
                    <a:spcPct val="80000"/>
                  </a:lnSpc>
                </a:pPr>
                <a:r>
                  <a:rPr lang="en-GB" altLang="en-US" dirty="0">
                    <a:latin typeface="Calibri" panose="020F0502020204030204" pitchFamily="34" charset="0"/>
                  </a:rPr>
                  <a:t>Acceleration = (40 – 0) / 9 = 4.40 </a:t>
                </a:r>
                <a:r>
                  <a:rPr lang="en-GB" altLang="en-US" dirty="0" smtClean="0">
                    <a:latin typeface="Calibri" panose="020F0502020204030204" pitchFamily="34" charset="0"/>
                  </a:rPr>
                  <a:t>ms</a:t>
                </a:r>
                <a:r>
                  <a:rPr lang="en-GB" altLang="en-US" baseline="30000" dirty="0" smtClean="0">
                    <a:latin typeface="Calibri" panose="020F0502020204030204" pitchFamily="34" charset="0"/>
                  </a:rPr>
                  <a:t>-2</a:t>
                </a:r>
                <a:endParaRPr lang="en-GB" altLang="en-US" baseline="30000" dirty="0">
                  <a:latin typeface="Calibri" panose="020F0502020204030204" pitchFamily="34" charset="0"/>
                </a:endParaRPr>
              </a:p>
              <a:p>
                <a:pPr marL="109728" indent="0">
                  <a:buNone/>
                </a:pPr>
                <a:endParaRPr lang="en-GB" dirty="0">
                  <a:latin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700808"/>
                <a:ext cx="8229600" cy="4873728"/>
              </a:xfrm>
              <a:blipFill rotWithShape="1">
                <a:blip r:embed="rId2"/>
                <a:stretch>
                  <a:fillRect t="-2000"/>
                </a:stretch>
              </a:blipFill>
            </p:spPr>
            <p:txBody>
              <a:bodyPr/>
              <a:lstStyle/>
              <a:p>
                <a:r>
                  <a:rPr lang="en-GB">
                    <a:noFill/>
                  </a:rPr>
                  <a:t> </a:t>
                </a:r>
              </a:p>
            </p:txBody>
          </p:sp>
        </mc:Fallback>
      </mc:AlternateContent>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 Explain the difference between uniform and non-uniform acceleration</a:t>
            </a:r>
            <a:r>
              <a:rPr lang="en-GB" sz="1400" dirty="0" smtClean="0">
                <a:solidFill>
                  <a:schemeClr val="bg1"/>
                </a:solidFill>
              </a:rPr>
              <a:t>.</a:t>
            </a:r>
            <a:endParaRPr lang="en-GB" sz="1400" dirty="0">
              <a:solidFill>
                <a:schemeClr val="bg1"/>
              </a:solidFill>
            </a:endParaRPr>
          </a:p>
        </p:txBody>
      </p:sp>
    </p:spTree>
    <p:extLst>
      <p:ext uri="{BB962C8B-B14F-4D97-AF65-F5344CB8AC3E}">
        <p14:creationId xmlns:p14="http://schemas.microsoft.com/office/powerpoint/2010/main" val="322396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Uniform vs non-uniform acceleration</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5842992" cy="4873728"/>
          </a:xfrm>
        </p:spPr>
        <p:txBody>
          <a:bodyPr>
            <a:normAutofit fontScale="70000" lnSpcReduction="20000"/>
          </a:bodyPr>
          <a:lstStyle/>
          <a:p>
            <a:r>
              <a:rPr lang="en-GB" dirty="0">
                <a:latin typeface="Calibri" panose="020F0502020204030204" pitchFamily="34" charset="0"/>
              </a:rPr>
              <a:t>Uniform acceleration:</a:t>
            </a:r>
          </a:p>
          <a:p>
            <a:r>
              <a:rPr lang="en-GB" dirty="0">
                <a:latin typeface="Calibri" panose="020F0502020204030204" pitchFamily="34" charset="0"/>
              </a:rPr>
              <a:t>This is when the acceleration is constant. We can calculate this using: v – u / t</a:t>
            </a:r>
          </a:p>
          <a:p>
            <a:endParaRPr lang="en-GB" dirty="0">
              <a:latin typeface="Calibri" panose="020F0502020204030204" pitchFamily="34" charset="0"/>
            </a:endParaRPr>
          </a:p>
          <a:p>
            <a:r>
              <a:rPr lang="en-GB" dirty="0">
                <a:latin typeface="Calibri" panose="020F0502020204030204" pitchFamily="34" charset="0"/>
              </a:rPr>
              <a:t>Non-uniform acceleration:</a:t>
            </a:r>
          </a:p>
          <a:p>
            <a:r>
              <a:rPr lang="en-GB" dirty="0">
                <a:latin typeface="Calibri" panose="020F0502020204030204" pitchFamily="34" charset="0"/>
              </a:rPr>
              <a:t>This is when the direction or speed of an object changes at a varying rate</a:t>
            </a:r>
          </a:p>
          <a:p>
            <a:r>
              <a:rPr lang="en-GB" dirty="0">
                <a:latin typeface="Calibri" panose="020F0502020204030204" pitchFamily="34" charset="0"/>
              </a:rPr>
              <a:t>We can draw velocity time graphs to show how the speed of an object changes with changing acceleration.</a:t>
            </a:r>
          </a:p>
          <a:p>
            <a:endParaRPr lang="en-GB" dirty="0">
              <a:latin typeface="Calibri" panose="020F0502020204030204" pitchFamily="34" charset="0"/>
            </a:endParaRPr>
          </a:p>
          <a:p>
            <a:pPr marL="624078" indent="-514350">
              <a:buFont typeface="+mj-lt"/>
              <a:buAutoNum type="arabicPeriod"/>
            </a:pPr>
            <a:r>
              <a:rPr lang="en-GB" dirty="0">
                <a:latin typeface="Calibri" panose="020F0502020204030204" pitchFamily="34" charset="0"/>
              </a:rPr>
              <a:t>Plot the velocity-time graph from the data shown</a:t>
            </a:r>
          </a:p>
          <a:p>
            <a:pPr marL="624078" indent="-514350">
              <a:buFont typeface="+mj-lt"/>
              <a:buAutoNum type="arabicPeriod"/>
            </a:pPr>
            <a:r>
              <a:rPr lang="en-GB" dirty="0">
                <a:latin typeface="Calibri" panose="020F0502020204030204" pitchFamily="34" charset="0"/>
              </a:rPr>
              <a:t>Describe what is happening to the acceleration of the car</a:t>
            </a:r>
          </a:p>
          <a:p>
            <a:pPr marL="624078" indent="-514350">
              <a:buFont typeface="+mj-lt"/>
              <a:buAutoNum type="arabicPeriod"/>
            </a:pPr>
            <a:r>
              <a:rPr lang="en-GB" dirty="0">
                <a:latin typeface="Calibri" panose="020F0502020204030204" pitchFamily="34" charset="0"/>
              </a:rPr>
              <a:t>Work out the gradient </a:t>
            </a:r>
            <a:r>
              <a:rPr lang="en-GB" dirty="0" smtClean="0">
                <a:latin typeface="Calibri" panose="020F0502020204030204" pitchFamily="34" charset="0"/>
              </a:rPr>
              <a:t>between 4 and 5 s, </a:t>
            </a:r>
            <a:r>
              <a:rPr lang="en-GB" dirty="0">
                <a:latin typeface="Calibri" panose="020F0502020204030204" pitchFamily="34" charset="0"/>
              </a:rPr>
              <a:t>what measurement does the gradient give you</a:t>
            </a:r>
            <a:r>
              <a:rPr lang="en-GB" dirty="0" smtClean="0">
                <a:latin typeface="Calibri" panose="020F0502020204030204" pitchFamily="34" charset="0"/>
              </a:rPr>
              <a:t>?</a:t>
            </a:r>
          </a:p>
          <a:p>
            <a:pPr marL="624078" indent="-514350">
              <a:buFont typeface="+mj-lt"/>
              <a:buAutoNum type="arabicPeriod"/>
            </a:pPr>
            <a:r>
              <a:rPr lang="en-GB" dirty="0" smtClean="0">
                <a:latin typeface="Calibri" panose="020F0502020204030204" pitchFamily="34" charset="0"/>
              </a:rPr>
              <a:t>What would the area under the graph give you?</a:t>
            </a:r>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 Explain the difference between uniform and non-uniform acceleration</a:t>
            </a:r>
            <a:r>
              <a:rPr lang="en-GB" sz="1400" dirty="0" smtClean="0">
                <a:solidFill>
                  <a:schemeClr val="bg1"/>
                </a:solidFill>
              </a:rPr>
              <a:t>.</a:t>
            </a:r>
            <a:endParaRPr lang="en-GB" sz="1400" dirty="0">
              <a:solidFill>
                <a:schemeClr val="bg1"/>
              </a:solidFill>
            </a:endParaRPr>
          </a:p>
        </p:txBody>
      </p:sp>
      <p:graphicFrame>
        <p:nvGraphicFramePr>
          <p:cNvPr id="5" name="Group 46"/>
          <p:cNvGraphicFramePr>
            <a:graphicFrameLocks/>
          </p:cNvGraphicFramePr>
          <p:nvPr>
            <p:extLst>
              <p:ext uri="{D42A27DB-BD31-4B8C-83A1-F6EECF244321}">
                <p14:modId xmlns:p14="http://schemas.microsoft.com/office/powerpoint/2010/main" val="2469747363"/>
              </p:ext>
            </p:extLst>
          </p:nvPr>
        </p:nvGraphicFramePr>
        <p:xfrm>
          <a:off x="6300192" y="1732512"/>
          <a:ext cx="2670448" cy="4720824"/>
        </p:xfrm>
        <a:graphic>
          <a:graphicData uri="http://schemas.openxmlformats.org/drawingml/2006/table">
            <a:tbl>
              <a:tblPr>
                <a:tableStyleId>{284E427A-3D55-4303-BF80-6455036E1DE7}</a:tableStyleId>
              </a:tblPr>
              <a:tblGrid>
                <a:gridCol w="1335224"/>
                <a:gridCol w="1335224"/>
              </a:tblGrid>
              <a:tr h="6995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u="none" strike="noStrike" cap="none" normalizeH="0" baseline="0" dirty="0" smtClean="0">
                          <a:ln>
                            <a:noFill/>
                          </a:ln>
                          <a:effectLst/>
                          <a:latin typeface="Calibri" panose="020F0502020204030204" pitchFamily="34" charset="0"/>
                        </a:rPr>
                        <a:t>Time (s)</a:t>
                      </a:r>
                      <a:endParaRPr kumimoji="0" lang="en-GB" sz="2000" b="1" i="0" u="none" strike="noStrike" cap="none" normalizeH="0" baseline="0" dirty="0" smtClean="0">
                        <a:ln>
                          <a:noFill/>
                        </a:ln>
                        <a:solidFill>
                          <a:schemeClr val="tx1"/>
                        </a:solidFill>
                        <a:effectLst/>
                        <a:latin typeface="Calibri" panose="020F0502020204030204" pitchFamily="34" charset="0"/>
                        <a:cs typeface="Arial" charset="0"/>
                      </a:endParaRPr>
                    </a:p>
                  </a:txBody>
                  <a:tcPr marT="45727" marB="4572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u="none" strike="noStrike" cap="none" normalizeH="0" baseline="0" dirty="0" smtClean="0">
                          <a:ln>
                            <a:noFill/>
                          </a:ln>
                          <a:effectLst/>
                          <a:latin typeface="Calibri" panose="020F0502020204030204" pitchFamily="34" charset="0"/>
                        </a:rPr>
                        <a:t>Velocity (m/s)</a:t>
                      </a:r>
                      <a:endParaRPr kumimoji="0" lang="en-GB" sz="2000" b="1" i="0" u="none" strike="noStrike" cap="none" normalizeH="0" baseline="0" dirty="0" smtClean="0">
                        <a:ln>
                          <a:noFill/>
                        </a:ln>
                        <a:solidFill>
                          <a:schemeClr val="tx1"/>
                        </a:solidFill>
                        <a:effectLst/>
                        <a:latin typeface="Calibri" panose="020F0502020204030204" pitchFamily="34" charset="0"/>
                        <a:cs typeface="Arial" charset="0"/>
                      </a:endParaRPr>
                    </a:p>
                  </a:txBody>
                  <a:tcPr marT="45727" marB="45727" horzOverflow="overflow"/>
                </a:tc>
              </a:tr>
              <a:tr h="401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u="none" strike="noStrike" cap="none" normalizeH="0" baseline="0" smtClean="0">
                          <a:ln>
                            <a:noFill/>
                          </a:ln>
                          <a:effectLst/>
                          <a:latin typeface="Calibri" panose="020F0502020204030204" pitchFamily="34" charset="0"/>
                        </a:rPr>
                        <a:t>0</a:t>
                      </a:r>
                      <a:endParaRPr kumimoji="0" lang="en-GB" sz="2000" b="0" i="0" u="none" strike="noStrike" cap="none" normalizeH="0" baseline="0" smtClean="0">
                        <a:ln>
                          <a:noFill/>
                        </a:ln>
                        <a:solidFill>
                          <a:schemeClr val="tx1"/>
                        </a:solidFill>
                        <a:effectLst/>
                        <a:latin typeface="Calibri" panose="020F0502020204030204" pitchFamily="34" charset="0"/>
                        <a:cs typeface="Arial" charset="0"/>
                      </a:endParaRPr>
                    </a:p>
                  </a:txBody>
                  <a:tcPr marT="45727" marB="4572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u="none" strike="noStrike" cap="none" normalizeH="0" baseline="0" dirty="0" smtClean="0">
                          <a:ln>
                            <a:noFill/>
                          </a:ln>
                          <a:effectLst/>
                          <a:latin typeface="Calibri" panose="020F0502020204030204" pitchFamily="34" charset="0"/>
                        </a:rPr>
                        <a:t>0.0</a:t>
                      </a:r>
                      <a:endParaRPr kumimoji="0" lang="en-GB" sz="2000" b="0" i="0" u="none" strike="noStrike" cap="none" normalizeH="0" baseline="0" dirty="0" smtClean="0">
                        <a:ln>
                          <a:noFill/>
                        </a:ln>
                        <a:solidFill>
                          <a:schemeClr val="tx1"/>
                        </a:solidFill>
                        <a:effectLst/>
                        <a:latin typeface="Calibri" panose="020F0502020204030204" pitchFamily="34" charset="0"/>
                        <a:cs typeface="Arial" charset="0"/>
                      </a:endParaRPr>
                    </a:p>
                  </a:txBody>
                  <a:tcPr marT="45727" marB="45727" horzOverflow="overflow"/>
                </a:tc>
              </a:tr>
              <a:tr h="401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u="none" strike="noStrike" cap="none" normalizeH="0" baseline="0" smtClean="0">
                          <a:ln>
                            <a:noFill/>
                          </a:ln>
                          <a:effectLst/>
                          <a:latin typeface="Calibri" panose="020F0502020204030204" pitchFamily="34" charset="0"/>
                        </a:rPr>
                        <a:t>1</a:t>
                      </a:r>
                      <a:endParaRPr kumimoji="0" lang="en-GB" sz="2000" b="0" i="0" u="none" strike="noStrike" cap="none" normalizeH="0" baseline="0" smtClean="0">
                        <a:ln>
                          <a:noFill/>
                        </a:ln>
                        <a:solidFill>
                          <a:schemeClr val="tx1"/>
                        </a:solidFill>
                        <a:effectLst/>
                        <a:latin typeface="Calibri" panose="020F0502020204030204" pitchFamily="34" charset="0"/>
                        <a:cs typeface="Arial" charset="0"/>
                      </a:endParaRPr>
                    </a:p>
                  </a:txBody>
                  <a:tcPr marT="45727" marB="4572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u="none" strike="noStrike" cap="none" normalizeH="0" baseline="0" dirty="0" smtClean="0">
                          <a:ln>
                            <a:noFill/>
                          </a:ln>
                          <a:effectLst/>
                          <a:latin typeface="Calibri" panose="020F0502020204030204" pitchFamily="34" charset="0"/>
                        </a:rPr>
                        <a:t>0.5</a:t>
                      </a:r>
                      <a:endParaRPr kumimoji="0" lang="en-GB" sz="2000" b="0" i="0" u="none" strike="noStrike" cap="none" normalizeH="0" baseline="0" dirty="0" smtClean="0">
                        <a:ln>
                          <a:noFill/>
                        </a:ln>
                        <a:solidFill>
                          <a:schemeClr val="tx1"/>
                        </a:solidFill>
                        <a:effectLst/>
                        <a:latin typeface="Calibri" panose="020F0502020204030204" pitchFamily="34" charset="0"/>
                        <a:cs typeface="Arial" charset="0"/>
                      </a:endParaRPr>
                    </a:p>
                  </a:txBody>
                  <a:tcPr marT="45727" marB="45727" horzOverflow="overflow"/>
                </a:tc>
              </a:tr>
              <a:tr h="401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u="none" strike="noStrike" cap="none" normalizeH="0" baseline="0" smtClean="0">
                          <a:ln>
                            <a:noFill/>
                          </a:ln>
                          <a:effectLst/>
                          <a:latin typeface="Calibri" panose="020F0502020204030204" pitchFamily="34" charset="0"/>
                        </a:rPr>
                        <a:t>2</a:t>
                      </a:r>
                      <a:endParaRPr kumimoji="0" lang="en-GB" sz="2000" b="0" i="0" u="none" strike="noStrike" cap="none" normalizeH="0" baseline="0" smtClean="0">
                        <a:ln>
                          <a:noFill/>
                        </a:ln>
                        <a:solidFill>
                          <a:schemeClr val="tx1"/>
                        </a:solidFill>
                        <a:effectLst/>
                        <a:latin typeface="Calibri" panose="020F0502020204030204" pitchFamily="34" charset="0"/>
                        <a:cs typeface="Arial" charset="0"/>
                      </a:endParaRPr>
                    </a:p>
                  </a:txBody>
                  <a:tcPr marT="45727" marB="4572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u="none" strike="noStrike" cap="none" normalizeH="0" baseline="0" dirty="0" smtClean="0">
                          <a:ln>
                            <a:noFill/>
                          </a:ln>
                          <a:effectLst/>
                          <a:latin typeface="Calibri" panose="020F0502020204030204" pitchFamily="34" charset="0"/>
                        </a:rPr>
                        <a:t>1.0</a:t>
                      </a:r>
                      <a:endParaRPr kumimoji="0" lang="en-GB" sz="2000" b="0" i="0" u="none" strike="noStrike" cap="none" normalizeH="0" baseline="0" dirty="0" smtClean="0">
                        <a:ln>
                          <a:noFill/>
                        </a:ln>
                        <a:solidFill>
                          <a:schemeClr val="tx1"/>
                        </a:solidFill>
                        <a:effectLst/>
                        <a:latin typeface="Calibri" panose="020F0502020204030204" pitchFamily="34" charset="0"/>
                        <a:cs typeface="Arial" charset="0"/>
                      </a:endParaRPr>
                    </a:p>
                  </a:txBody>
                  <a:tcPr marT="45727" marB="45727" horzOverflow="overflow"/>
                </a:tc>
              </a:tr>
              <a:tr h="401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u="none" strike="noStrike" cap="none" normalizeH="0" baseline="0" smtClean="0">
                          <a:ln>
                            <a:noFill/>
                          </a:ln>
                          <a:effectLst/>
                          <a:latin typeface="Calibri" panose="020F0502020204030204" pitchFamily="34" charset="0"/>
                        </a:rPr>
                        <a:t>3</a:t>
                      </a:r>
                      <a:endParaRPr kumimoji="0" lang="en-GB" sz="2000" b="0" i="0" u="none" strike="noStrike" cap="none" normalizeH="0" baseline="0" smtClean="0">
                        <a:ln>
                          <a:noFill/>
                        </a:ln>
                        <a:solidFill>
                          <a:schemeClr val="tx1"/>
                        </a:solidFill>
                        <a:effectLst/>
                        <a:latin typeface="Calibri" panose="020F0502020204030204" pitchFamily="34" charset="0"/>
                        <a:cs typeface="Arial" charset="0"/>
                      </a:endParaRPr>
                    </a:p>
                  </a:txBody>
                  <a:tcPr marT="45727" marB="4572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u="none" strike="noStrike" cap="none" normalizeH="0" baseline="0" dirty="0" smtClean="0">
                          <a:ln>
                            <a:noFill/>
                          </a:ln>
                          <a:effectLst/>
                          <a:latin typeface="Calibri" panose="020F0502020204030204" pitchFamily="34" charset="0"/>
                        </a:rPr>
                        <a:t>2.5</a:t>
                      </a:r>
                      <a:endParaRPr kumimoji="0" lang="en-GB" sz="2000" b="0" i="0" u="none" strike="noStrike" cap="none" normalizeH="0" baseline="0" dirty="0" smtClean="0">
                        <a:ln>
                          <a:noFill/>
                        </a:ln>
                        <a:solidFill>
                          <a:schemeClr val="tx1"/>
                        </a:solidFill>
                        <a:effectLst/>
                        <a:latin typeface="Calibri" panose="020F0502020204030204" pitchFamily="34" charset="0"/>
                        <a:cs typeface="Arial" charset="0"/>
                      </a:endParaRPr>
                    </a:p>
                  </a:txBody>
                  <a:tcPr marT="45727" marB="45727" horzOverflow="overflow"/>
                </a:tc>
              </a:tr>
              <a:tr h="401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u="none" strike="noStrike" cap="none" normalizeH="0" baseline="0" smtClean="0">
                          <a:ln>
                            <a:noFill/>
                          </a:ln>
                          <a:effectLst/>
                          <a:latin typeface="Calibri" panose="020F0502020204030204" pitchFamily="34" charset="0"/>
                        </a:rPr>
                        <a:t>4</a:t>
                      </a:r>
                      <a:endParaRPr kumimoji="0" lang="en-GB" sz="2000" b="0" i="0" u="none" strike="noStrike" cap="none" normalizeH="0" baseline="0" smtClean="0">
                        <a:ln>
                          <a:noFill/>
                        </a:ln>
                        <a:solidFill>
                          <a:schemeClr val="tx1"/>
                        </a:solidFill>
                        <a:effectLst/>
                        <a:latin typeface="Calibri" panose="020F0502020204030204" pitchFamily="34" charset="0"/>
                        <a:cs typeface="Arial" charset="0"/>
                      </a:endParaRPr>
                    </a:p>
                  </a:txBody>
                  <a:tcPr marT="45727" marB="4572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u="none" strike="noStrike" cap="none" normalizeH="0" baseline="0" dirty="0" smtClean="0">
                          <a:ln>
                            <a:noFill/>
                          </a:ln>
                          <a:effectLst/>
                          <a:latin typeface="Calibri" panose="020F0502020204030204" pitchFamily="34" charset="0"/>
                        </a:rPr>
                        <a:t>4.0</a:t>
                      </a:r>
                      <a:endParaRPr kumimoji="0" lang="en-GB" sz="2000" b="0" i="0" u="none" strike="noStrike" cap="none" normalizeH="0" baseline="0" dirty="0" smtClean="0">
                        <a:ln>
                          <a:noFill/>
                        </a:ln>
                        <a:solidFill>
                          <a:schemeClr val="tx1"/>
                        </a:solidFill>
                        <a:effectLst/>
                        <a:latin typeface="Calibri" panose="020F0502020204030204" pitchFamily="34" charset="0"/>
                        <a:cs typeface="Arial" charset="0"/>
                      </a:endParaRPr>
                    </a:p>
                  </a:txBody>
                  <a:tcPr marT="45727" marB="45727" horzOverflow="overflow"/>
                </a:tc>
              </a:tr>
              <a:tr h="401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u="none" strike="noStrike" cap="none" normalizeH="0" baseline="0" smtClean="0">
                          <a:ln>
                            <a:noFill/>
                          </a:ln>
                          <a:effectLst/>
                          <a:latin typeface="Calibri" panose="020F0502020204030204" pitchFamily="34" charset="0"/>
                        </a:rPr>
                        <a:t>5</a:t>
                      </a:r>
                      <a:endParaRPr kumimoji="0" lang="en-GB" sz="2000" b="0" i="0" u="none" strike="noStrike" cap="none" normalizeH="0" baseline="0" smtClean="0">
                        <a:ln>
                          <a:noFill/>
                        </a:ln>
                        <a:solidFill>
                          <a:schemeClr val="tx1"/>
                        </a:solidFill>
                        <a:effectLst/>
                        <a:latin typeface="Calibri" panose="020F0502020204030204" pitchFamily="34" charset="0"/>
                        <a:cs typeface="Arial" charset="0"/>
                      </a:endParaRPr>
                    </a:p>
                  </a:txBody>
                  <a:tcPr marT="45727" marB="4572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u="none" strike="noStrike" cap="none" normalizeH="0" baseline="0" dirty="0" smtClean="0">
                          <a:ln>
                            <a:noFill/>
                          </a:ln>
                          <a:effectLst/>
                          <a:latin typeface="Calibri" panose="020F0502020204030204" pitchFamily="34" charset="0"/>
                        </a:rPr>
                        <a:t>7.0</a:t>
                      </a:r>
                      <a:endParaRPr kumimoji="0" lang="en-GB" sz="2000" b="0" i="0" u="none" strike="noStrike" cap="none" normalizeH="0" baseline="0" dirty="0" smtClean="0">
                        <a:ln>
                          <a:noFill/>
                        </a:ln>
                        <a:solidFill>
                          <a:schemeClr val="tx1"/>
                        </a:solidFill>
                        <a:effectLst/>
                        <a:latin typeface="Calibri" panose="020F0502020204030204" pitchFamily="34" charset="0"/>
                        <a:cs typeface="Arial" charset="0"/>
                      </a:endParaRPr>
                    </a:p>
                  </a:txBody>
                  <a:tcPr marT="45727" marB="45727" horzOverflow="overflow"/>
                </a:tc>
              </a:tr>
              <a:tr h="401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u="none" strike="noStrike" cap="none" normalizeH="0" baseline="0" smtClean="0">
                          <a:ln>
                            <a:noFill/>
                          </a:ln>
                          <a:effectLst/>
                          <a:latin typeface="Calibri" panose="020F0502020204030204" pitchFamily="34" charset="0"/>
                        </a:rPr>
                        <a:t>6</a:t>
                      </a:r>
                      <a:endParaRPr kumimoji="0" lang="en-GB" sz="2000" b="0" i="0" u="none" strike="noStrike" cap="none" normalizeH="0" baseline="0" smtClean="0">
                        <a:ln>
                          <a:noFill/>
                        </a:ln>
                        <a:solidFill>
                          <a:schemeClr val="tx1"/>
                        </a:solidFill>
                        <a:effectLst/>
                        <a:latin typeface="Calibri" panose="020F0502020204030204" pitchFamily="34" charset="0"/>
                        <a:cs typeface="Arial" charset="0"/>
                      </a:endParaRPr>
                    </a:p>
                  </a:txBody>
                  <a:tcPr marT="45727" marB="4572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u="none" strike="noStrike" cap="none" normalizeH="0" baseline="0" dirty="0" smtClean="0">
                          <a:ln>
                            <a:noFill/>
                          </a:ln>
                          <a:effectLst/>
                          <a:latin typeface="Calibri" panose="020F0502020204030204" pitchFamily="34" charset="0"/>
                        </a:rPr>
                        <a:t>7.0</a:t>
                      </a:r>
                      <a:endParaRPr kumimoji="0" lang="en-GB" sz="2000" b="0" i="0" u="none" strike="noStrike" cap="none" normalizeH="0" baseline="0" dirty="0" smtClean="0">
                        <a:ln>
                          <a:noFill/>
                        </a:ln>
                        <a:solidFill>
                          <a:schemeClr val="tx1"/>
                        </a:solidFill>
                        <a:effectLst/>
                        <a:latin typeface="Calibri" panose="020F0502020204030204" pitchFamily="34" charset="0"/>
                        <a:cs typeface="Arial" charset="0"/>
                      </a:endParaRPr>
                    </a:p>
                  </a:txBody>
                  <a:tcPr marT="45727" marB="45727" horzOverflow="overflow"/>
                </a:tc>
              </a:tr>
              <a:tr h="401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u="none" strike="noStrike" cap="none" normalizeH="0" baseline="0" smtClean="0">
                          <a:ln>
                            <a:noFill/>
                          </a:ln>
                          <a:effectLst/>
                          <a:latin typeface="Calibri" panose="020F0502020204030204" pitchFamily="34" charset="0"/>
                        </a:rPr>
                        <a:t>7</a:t>
                      </a:r>
                      <a:endParaRPr kumimoji="0" lang="en-GB" sz="2000" b="0" i="0" u="none" strike="noStrike" cap="none" normalizeH="0" baseline="0" smtClean="0">
                        <a:ln>
                          <a:noFill/>
                        </a:ln>
                        <a:solidFill>
                          <a:schemeClr val="tx1"/>
                        </a:solidFill>
                        <a:effectLst/>
                        <a:latin typeface="Calibri" panose="020F0502020204030204" pitchFamily="34" charset="0"/>
                        <a:cs typeface="Arial" charset="0"/>
                      </a:endParaRPr>
                    </a:p>
                  </a:txBody>
                  <a:tcPr marT="45727" marB="4572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u="none" strike="noStrike" cap="none" normalizeH="0" baseline="0" dirty="0" smtClean="0">
                          <a:ln>
                            <a:noFill/>
                          </a:ln>
                          <a:effectLst/>
                          <a:latin typeface="Calibri" panose="020F0502020204030204" pitchFamily="34" charset="0"/>
                        </a:rPr>
                        <a:t>5.0</a:t>
                      </a:r>
                      <a:endParaRPr kumimoji="0" lang="en-GB" sz="2000" b="0" i="0" u="none" strike="noStrike" cap="none" normalizeH="0" baseline="0" dirty="0" smtClean="0">
                        <a:ln>
                          <a:noFill/>
                        </a:ln>
                        <a:solidFill>
                          <a:schemeClr val="tx1"/>
                        </a:solidFill>
                        <a:effectLst/>
                        <a:latin typeface="Calibri" panose="020F0502020204030204" pitchFamily="34" charset="0"/>
                        <a:cs typeface="Arial" charset="0"/>
                      </a:endParaRPr>
                    </a:p>
                  </a:txBody>
                  <a:tcPr marT="45727" marB="45727" horzOverflow="overflow"/>
                </a:tc>
              </a:tr>
              <a:tr h="401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u="none" strike="noStrike" cap="none" normalizeH="0" baseline="0" smtClean="0">
                          <a:ln>
                            <a:noFill/>
                          </a:ln>
                          <a:effectLst/>
                          <a:latin typeface="Calibri" panose="020F0502020204030204" pitchFamily="34" charset="0"/>
                        </a:rPr>
                        <a:t>8</a:t>
                      </a:r>
                      <a:endParaRPr kumimoji="0" lang="en-GB" sz="2000" b="0" i="0" u="none" strike="noStrike" cap="none" normalizeH="0" baseline="0" smtClean="0">
                        <a:ln>
                          <a:noFill/>
                        </a:ln>
                        <a:solidFill>
                          <a:schemeClr val="tx1"/>
                        </a:solidFill>
                        <a:effectLst/>
                        <a:latin typeface="Calibri" panose="020F0502020204030204" pitchFamily="34" charset="0"/>
                        <a:cs typeface="Arial" charset="0"/>
                      </a:endParaRPr>
                    </a:p>
                  </a:txBody>
                  <a:tcPr marT="45727" marB="4572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u="none" strike="noStrike" cap="none" normalizeH="0" baseline="0" dirty="0" smtClean="0">
                          <a:ln>
                            <a:noFill/>
                          </a:ln>
                          <a:effectLst/>
                          <a:latin typeface="Calibri" panose="020F0502020204030204" pitchFamily="34" charset="0"/>
                        </a:rPr>
                        <a:t>3.0</a:t>
                      </a:r>
                      <a:endParaRPr kumimoji="0" lang="en-GB" sz="2000" b="0" i="0" u="none" strike="noStrike" cap="none" normalizeH="0" baseline="0" dirty="0" smtClean="0">
                        <a:ln>
                          <a:noFill/>
                        </a:ln>
                        <a:solidFill>
                          <a:schemeClr val="tx1"/>
                        </a:solidFill>
                        <a:effectLst/>
                        <a:latin typeface="Calibri" panose="020F0502020204030204" pitchFamily="34" charset="0"/>
                        <a:cs typeface="Arial" charset="0"/>
                      </a:endParaRPr>
                    </a:p>
                  </a:txBody>
                  <a:tcPr marT="45727" marB="45727" horzOverflow="overflow"/>
                </a:tc>
              </a:tr>
              <a:tr h="401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u="none" strike="noStrike" cap="none" normalizeH="0" baseline="0" smtClean="0">
                          <a:ln>
                            <a:noFill/>
                          </a:ln>
                          <a:effectLst/>
                          <a:latin typeface="Calibri" panose="020F0502020204030204" pitchFamily="34" charset="0"/>
                        </a:rPr>
                        <a:t>9</a:t>
                      </a:r>
                      <a:endParaRPr kumimoji="0" lang="en-GB" sz="2000" b="0" i="0" u="none" strike="noStrike" cap="none" normalizeH="0" baseline="0" smtClean="0">
                        <a:ln>
                          <a:noFill/>
                        </a:ln>
                        <a:solidFill>
                          <a:schemeClr val="tx1"/>
                        </a:solidFill>
                        <a:effectLst/>
                        <a:latin typeface="Calibri" panose="020F0502020204030204" pitchFamily="34" charset="0"/>
                        <a:cs typeface="Arial" charset="0"/>
                      </a:endParaRPr>
                    </a:p>
                  </a:txBody>
                  <a:tcPr marT="45727" marB="45727"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u="none" strike="noStrike" cap="none" normalizeH="0" baseline="0" dirty="0" smtClean="0">
                          <a:ln>
                            <a:noFill/>
                          </a:ln>
                          <a:effectLst/>
                          <a:latin typeface="Calibri" panose="020F0502020204030204" pitchFamily="34" charset="0"/>
                        </a:rPr>
                        <a:t>0.0</a:t>
                      </a:r>
                      <a:endParaRPr kumimoji="0" lang="en-GB" sz="2000" b="0" i="0" u="none" strike="noStrike" cap="none" normalizeH="0" baseline="0" dirty="0" smtClean="0">
                        <a:ln>
                          <a:noFill/>
                        </a:ln>
                        <a:solidFill>
                          <a:schemeClr val="tx1"/>
                        </a:solidFill>
                        <a:effectLst/>
                        <a:latin typeface="Calibri" panose="020F0502020204030204" pitchFamily="34" charset="0"/>
                        <a:cs typeface="Arial" charset="0"/>
                      </a:endParaRPr>
                    </a:p>
                  </a:txBody>
                  <a:tcPr marT="45727" marB="45727" horzOverflow="overflow"/>
                </a:tc>
              </a:tr>
            </a:tbl>
          </a:graphicData>
        </a:graphic>
      </p:graphicFrame>
    </p:spTree>
    <p:extLst>
      <p:ext uri="{BB962C8B-B14F-4D97-AF65-F5344CB8AC3E}">
        <p14:creationId xmlns:p14="http://schemas.microsoft.com/office/powerpoint/2010/main" val="322396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Plenary: Exam q – Jan ‘09 Q1</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4873728"/>
          </a:xfrm>
        </p:spPr>
        <p:txBody>
          <a:bodyPr>
            <a:normAutofit/>
          </a:bodyPr>
          <a:lstStyle/>
          <a:p>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 Explain the difference between uniform and non-uniform acceleration</a:t>
            </a:r>
            <a:r>
              <a:rPr lang="en-GB" sz="1400" dirty="0" smtClean="0">
                <a:solidFill>
                  <a:schemeClr val="bg1"/>
                </a:solidFill>
              </a:rPr>
              <a:t>.</a:t>
            </a:r>
            <a:endParaRPr lang="en-GB" sz="1400" dirty="0">
              <a:solidFill>
                <a:schemeClr val="bg1"/>
              </a:solidFill>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l="24219" t="12291" r="19675" b="6250"/>
          <a:stretch>
            <a:fillRect/>
          </a:stretch>
        </p:blipFill>
        <p:spPr bwMode="auto">
          <a:xfrm>
            <a:off x="1619250" y="17463"/>
            <a:ext cx="7489825" cy="679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96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458200" cy="1470025"/>
          </a:xfrm>
        </p:spPr>
        <p:txBody>
          <a:bodyPr>
            <a:normAutofit/>
          </a:bodyPr>
          <a:lstStyle/>
          <a:p>
            <a:r>
              <a:rPr lang="en-GB" b="1" dirty="0" smtClean="0">
                <a:latin typeface="Calibri" panose="020F0502020204030204" pitchFamily="34" charset="0"/>
              </a:rPr>
              <a:t>Mechanics and Materials part 1</a:t>
            </a:r>
            <a:br>
              <a:rPr lang="en-GB" b="1" dirty="0" smtClean="0">
                <a:latin typeface="Calibri" panose="020F0502020204030204" pitchFamily="34" charset="0"/>
              </a:rPr>
            </a:br>
            <a:r>
              <a:rPr lang="en-GB" b="1" dirty="0" smtClean="0">
                <a:latin typeface="Calibri" panose="020F0502020204030204" pitchFamily="34" charset="0"/>
              </a:rPr>
              <a:t>10 – Uniform acceleration</a:t>
            </a:r>
            <a:endParaRPr lang="en-GB" b="1" dirty="0">
              <a:latin typeface="Calibri" panose="020F0502020204030204" pitchFamily="34" charset="0"/>
            </a:endParaRPr>
          </a:p>
        </p:txBody>
      </p:sp>
      <p:sp>
        <p:nvSpPr>
          <p:cNvPr id="3" name="Subtitle 2"/>
          <p:cNvSpPr>
            <a:spLocks noGrp="1"/>
          </p:cNvSpPr>
          <p:nvPr>
            <p:ph type="subTitle" idx="1"/>
          </p:nvPr>
        </p:nvSpPr>
        <p:spPr/>
        <p:txBody>
          <a:bodyPr/>
          <a:lstStyle/>
          <a:p>
            <a:r>
              <a:rPr lang="en-GB" dirty="0" smtClean="0"/>
              <a:t>LO: Calculate the displacement of an object moving with uniform acceleration.</a:t>
            </a:r>
            <a:endParaRPr lang="en-GB" dirty="0"/>
          </a:p>
        </p:txBody>
      </p:sp>
      <p:pic>
        <p:nvPicPr>
          <p:cNvPr id="1026" name="Picture 2" descr="http://www.engin.umich.edu/aero/research/images/structu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034" y="4581128"/>
            <a:ext cx="357359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3437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Starter: SUVAT </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4873728"/>
          </a:xfrm>
        </p:spPr>
        <p:txBody>
          <a:bodyPr>
            <a:normAutofit/>
          </a:bodyPr>
          <a:lstStyle/>
          <a:p>
            <a:pPr marL="109728" indent="0">
              <a:buNone/>
            </a:pPr>
            <a:r>
              <a:rPr lang="en-GB" dirty="0" smtClean="0">
                <a:latin typeface="Calibri" panose="020F0502020204030204" pitchFamily="34" charset="0"/>
              </a:rPr>
              <a:t>Write the following letters into your notes. Next to them, write what the symbol stands for and what it is measured in:</a:t>
            </a:r>
          </a:p>
          <a:p>
            <a:pPr marL="109728" indent="0">
              <a:buNone/>
            </a:pPr>
            <a:endParaRPr lang="en-GB" dirty="0">
              <a:latin typeface="Calibri" panose="020F0502020204030204" pitchFamily="34" charset="0"/>
            </a:endParaRPr>
          </a:p>
          <a:p>
            <a:pPr marL="109728" indent="0">
              <a:buNone/>
            </a:pPr>
            <a:r>
              <a:rPr lang="en-GB" sz="3600" b="1" dirty="0">
                <a:solidFill>
                  <a:schemeClr val="tx2"/>
                </a:solidFill>
                <a:latin typeface="Calibri" panose="020F0502020204030204" pitchFamily="34" charset="0"/>
              </a:rPr>
              <a:t>s</a:t>
            </a:r>
            <a:endParaRPr lang="en-GB" sz="3600" b="1" dirty="0" smtClean="0">
              <a:solidFill>
                <a:schemeClr val="tx2"/>
              </a:solidFill>
              <a:latin typeface="Calibri" panose="020F0502020204030204" pitchFamily="34" charset="0"/>
            </a:endParaRPr>
          </a:p>
          <a:p>
            <a:pPr marL="109728" indent="0">
              <a:buNone/>
            </a:pPr>
            <a:r>
              <a:rPr lang="en-GB" sz="3600" b="1" dirty="0">
                <a:solidFill>
                  <a:schemeClr val="tx2"/>
                </a:solidFill>
                <a:latin typeface="Calibri" panose="020F0502020204030204" pitchFamily="34" charset="0"/>
              </a:rPr>
              <a:t>u</a:t>
            </a:r>
            <a:endParaRPr lang="en-GB" sz="3600" b="1" dirty="0" smtClean="0">
              <a:solidFill>
                <a:schemeClr val="tx2"/>
              </a:solidFill>
              <a:latin typeface="Calibri" panose="020F0502020204030204" pitchFamily="34" charset="0"/>
            </a:endParaRPr>
          </a:p>
          <a:p>
            <a:pPr marL="109728" indent="0">
              <a:buNone/>
            </a:pPr>
            <a:r>
              <a:rPr lang="en-GB" sz="3600" b="1" dirty="0">
                <a:solidFill>
                  <a:schemeClr val="tx2"/>
                </a:solidFill>
                <a:latin typeface="Calibri" panose="020F0502020204030204" pitchFamily="34" charset="0"/>
              </a:rPr>
              <a:t>v</a:t>
            </a:r>
            <a:endParaRPr lang="en-GB" sz="3600" b="1" dirty="0" smtClean="0">
              <a:solidFill>
                <a:schemeClr val="tx2"/>
              </a:solidFill>
              <a:latin typeface="Calibri" panose="020F0502020204030204" pitchFamily="34" charset="0"/>
            </a:endParaRPr>
          </a:p>
          <a:p>
            <a:pPr marL="109728" indent="0">
              <a:buNone/>
            </a:pPr>
            <a:r>
              <a:rPr lang="en-GB" sz="3600" b="1" dirty="0">
                <a:solidFill>
                  <a:schemeClr val="tx2"/>
                </a:solidFill>
                <a:latin typeface="Calibri" panose="020F0502020204030204" pitchFamily="34" charset="0"/>
              </a:rPr>
              <a:t>a</a:t>
            </a:r>
            <a:endParaRPr lang="en-GB" sz="3600" b="1" dirty="0" smtClean="0">
              <a:solidFill>
                <a:schemeClr val="tx2"/>
              </a:solidFill>
              <a:latin typeface="Calibri" panose="020F0502020204030204" pitchFamily="34" charset="0"/>
            </a:endParaRPr>
          </a:p>
          <a:p>
            <a:pPr marL="109728" indent="0">
              <a:buNone/>
            </a:pPr>
            <a:r>
              <a:rPr lang="en-GB" sz="3600" b="1" dirty="0" smtClean="0">
                <a:solidFill>
                  <a:schemeClr val="tx2"/>
                </a:solidFill>
                <a:latin typeface="Calibri" panose="020F0502020204030204" pitchFamily="34" charset="0"/>
              </a:rPr>
              <a:t>t</a:t>
            </a:r>
            <a:endParaRPr lang="en-GB" sz="3600" b="1" dirty="0">
              <a:solidFill>
                <a:schemeClr val="tx2"/>
              </a:solidFill>
              <a:latin typeface="Calibri" panose="020F0502020204030204" pitchFamily="34" charset="0"/>
            </a:endParaRPr>
          </a:p>
        </p:txBody>
      </p:sp>
      <p:sp>
        <p:nvSpPr>
          <p:cNvPr id="4" name="Rectangle 3"/>
          <p:cNvSpPr/>
          <p:nvPr/>
        </p:nvSpPr>
        <p:spPr>
          <a:xfrm>
            <a:off x="0" y="0"/>
            <a:ext cx="9108504" cy="523220"/>
          </a:xfrm>
          <a:prstGeom prst="rect">
            <a:avLst/>
          </a:prstGeom>
        </p:spPr>
        <p:txBody>
          <a:bodyPr wrap="square">
            <a:spAutoFit/>
          </a:bodyPr>
          <a:lstStyle/>
          <a:p>
            <a:r>
              <a:rPr lang="en-GB" sz="1400" dirty="0" smtClean="0">
                <a:solidFill>
                  <a:schemeClr val="bg1"/>
                </a:solidFill>
              </a:rPr>
              <a:t>LO: </a:t>
            </a:r>
            <a:r>
              <a:rPr lang="en-US" sz="1400" dirty="0">
                <a:solidFill>
                  <a:schemeClr val="bg1"/>
                </a:solidFill>
              </a:rPr>
              <a:t>Calculate the displacement of an object moving with uniform acceleration.</a:t>
            </a:r>
          </a:p>
          <a:p>
            <a:r>
              <a:rPr lang="en-GB" sz="1400" dirty="0" smtClean="0">
                <a:solidFill>
                  <a:schemeClr val="bg1"/>
                </a:solidFill>
              </a:rPr>
              <a:t>.</a:t>
            </a:r>
            <a:endParaRPr lang="en-GB" sz="1400" dirty="0">
              <a:solidFill>
                <a:schemeClr val="bg1"/>
              </a:solidFill>
            </a:endParaRPr>
          </a:p>
        </p:txBody>
      </p:sp>
      <p:sp>
        <p:nvSpPr>
          <p:cNvPr id="5" name="TextBox 4"/>
          <p:cNvSpPr txBox="1"/>
          <p:nvPr/>
        </p:nvSpPr>
        <p:spPr>
          <a:xfrm>
            <a:off x="1187624" y="3649022"/>
            <a:ext cx="6192688" cy="400110"/>
          </a:xfrm>
          <a:prstGeom prst="rect">
            <a:avLst/>
          </a:prstGeom>
          <a:noFill/>
        </p:spPr>
        <p:txBody>
          <a:bodyPr wrap="square" rtlCol="0">
            <a:spAutoFit/>
          </a:bodyPr>
          <a:lstStyle/>
          <a:p>
            <a:r>
              <a:rPr lang="en-GB" sz="2000" i="1" dirty="0" smtClean="0">
                <a:latin typeface="Calibri" panose="020F0502020204030204" pitchFamily="34" charset="0"/>
              </a:rPr>
              <a:t>= distance (or displacement) measured in metres</a:t>
            </a:r>
            <a:endParaRPr lang="en-GB" sz="2000" i="1" dirty="0">
              <a:latin typeface="Calibri" panose="020F0502020204030204" pitchFamily="34" charset="0"/>
            </a:endParaRPr>
          </a:p>
        </p:txBody>
      </p:sp>
      <p:sp>
        <p:nvSpPr>
          <p:cNvPr id="6" name="TextBox 5"/>
          <p:cNvSpPr txBox="1"/>
          <p:nvPr/>
        </p:nvSpPr>
        <p:spPr>
          <a:xfrm>
            <a:off x="1187624" y="4221088"/>
            <a:ext cx="6192688" cy="400110"/>
          </a:xfrm>
          <a:prstGeom prst="rect">
            <a:avLst/>
          </a:prstGeom>
          <a:noFill/>
        </p:spPr>
        <p:txBody>
          <a:bodyPr wrap="square" rtlCol="0">
            <a:spAutoFit/>
          </a:bodyPr>
          <a:lstStyle/>
          <a:p>
            <a:r>
              <a:rPr lang="en-GB" sz="2000" i="1" dirty="0" smtClean="0">
                <a:latin typeface="Calibri" panose="020F0502020204030204" pitchFamily="34" charset="0"/>
              </a:rPr>
              <a:t>= initial velocity measured in metres per second</a:t>
            </a:r>
            <a:endParaRPr lang="en-GB" sz="2000" i="1" dirty="0">
              <a:latin typeface="Calibri" panose="020F0502020204030204" pitchFamily="34" charset="0"/>
            </a:endParaRPr>
          </a:p>
        </p:txBody>
      </p:sp>
      <p:sp>
        <p:nvSpPr>
          <p:cNvPr id="7" name="TextBox 6"/>
          <p:cNvSpPr txBox="1"/>
          <p:nvPr/>
        </p:nvSpPr>
        <p:spPr>
          <a:xfrm>
            <a:off x="1187624" y="4843048"/>
            <a:ext cx="6192688" cy="400110"/>
          </a:xfrm>
          <a:prstGeom prst="rect">
            <a:avLst/>
          </a:prstGeom>
          <a:noFill/>
        </p:spPr>
        <p:txBody>
          <a:bodyPr wrap="square" rtlCol="0">
            <a:spAutoFit/>
          </a:bodyPr>
          <a:lstStyle/>
          <a:p>
            <a:r>
              <a:rPr lang="en-GB" sz="2000" i="1" dirty="0" smtClean="0">
                <a:latin typeface="Calibri" panose="020F0502020204030204" pitchFamily="34" charset="0"/>
              </a:rPr>
              <a:t>= final velocity measured in metres per second</a:t>
            </a:r>
            <a:endParaRPr lang="en-GB" sz="2000" i="1" dirty="0">
              <a:latin typeface="Calibri" panose="020F0502020204030204" pitchFamily="34" charset="0"/>
            </a:endParaRPr>
          </a:p>
        </p:txBody>
      </p:sp>
      <p:sp>
        <p:nvSpPr>
          <p:cNvPr id="8" name="TextBox 7"/>
          <p:cNvSpPr txBox="1"/>
          <p:nvPr/>
        </p:nvSpPr>
        <p:spPr>
          <a:xfrm>
            <a:off x="1165651" y="5396472"/>
            <a:ext cx="6192688" cy="400110"/>
          </a:xfrm>
          <a:prstGeom prst="rect">
            <a:avLst/>
          </a:prstGeom>
          <a:noFill/>
        </p:spPr>
        <p:txBody>
          <a:bodyPr wrap="square" rtlCol="0">
            <a:spAutoFit/>
          </a:bodyPr>
          <a:lstStyle/>
          <a:p>
            <a:r>
              <a:rPr lang="en-GB" sz="2000" i="1" dirty="0" smtClean="0">
                <a:latin typeface="Calibri" panose="020F0502020204030204" pitchFamily="34" charset="0"/>
              </a:rPr>
              <a:t>= acceleration measured in metres per second squared</a:t>
            </a:r>
            <a:endParaRPr lang="en-GB" sz="2000" i="1" dirty="0">
              <a:latin typeface="Calibri" panose="020F0502020204030204" pitchFamily="34" charset="0"/>
            </a:endParaRPr>
          </a:p>
        </p:txBody>
      </p:sp>
      <p:sp>
        <p:nvSpPr>
          <p:cNvPr id="9" name="TextBox 8"/>
          <p:cNvSpPr txBox="1"/>
          <p:nvPr/>
        </p:nvSpPr>
        <p:spPr>
          <a:xfrm>
            <a:off x="1165651" y="5968538"/>
            <a:ext cx="6192688" cy="400110"/>
          </a:xfrm>
          <a:prstGeom prst="rect">
            <a:avLst/>
          </a:prstGeom>
          <a:noFill/>
        </p:spPr>
        <p:txBody>
          <a:bodyPr wrap="square" rtlCol="0">
            <a:spAutoFit/>
          </a:bodyPr>
          <a:lstStyle/>
          <a:p>
            <a:r>
              <a:rPr lang="en-GB" sz="2000" i="1" dirty="0" smtClean="0">
                <a:latin typeface="Calibri" panose="020F0502020204030204" pitchFamily="34" charset="0"/>
              </a:rPr>
              <a:t>= time measured in seconds</a:t>
            </a:r>
            <a:endParaRPr lang="en-GB" sz="2000" i="1" dirty="0">
              <a:latin typeface="Calibri" panose="020F050202020403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216" y="3425423"/>
            <a:ext cx="1905000" cy="2943225"/>
          </a:xfrm>
          <a:prstGeom prst="rect">
            <a:avLst/>
          </a:prstGeom>
        </p:spPr>
      </p:pic>
    </p:spTree>
    <p:extLst>
      <p:ext uri="{BB962C8B-B14F-4D97-AF65-F5344CB8AC3E}">
        <p14:creationId xmlns:p14="http://schemas.microsoft.com/office/powerpoint/2010/main" val="370210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Distance-time graph practice</a:t>
            </a:r>
            <a:endParaRPr lang="en-GB" b="1" dirty="0">
              <a:latin typeface="Calibri" panose="020F0502020204030204" pitchFamily="34" charset="0"/>
            </a:endParaRPr>
          </a:p>
        </p:txBody>
      </p:sp>
      <p:sp>
        <p:nvSpPr>
          <p:cNvPr id="3" name="Content Placeholder 2"/>
          <p:cNvSpPr>
            <a:spLocks noGrp="1"/>
          </p:cNvSpPr>
          <p:nvPr>
            <p:ph idx="1"/>
          </p:nvPr>
        </p:nvSpPr>
        <p:spPr>
          <a:xfrm>
            <a:off x="5940424" y="1700808"/>
            <a:ext cx="2746375" cy="4104456"/>
          </a:xfrm>
        </p:spPr>
        <p:txBody>
          <a:bodyPr>
            <a:normAutofit/>
          </a:bodyPr>
          <a:lstStyle/>
          <a:p>
            <a:pPr marL="109728" indent="0">
              <a:buNone/>
            </a:pPr>
            <a:r>
              <a:rPr lang="en-GB" dirty="0" smtClean="0">
                <a:latin typeface="Calibri" panose="020F0502020204030204" pitchFamily="34" charset="0"/>
              </a:rPr>
              <a:t>Copy these axes onto your </a:t>
            </a:r>
            <a:r>
              <a:rPr lang="en-GB" dirty="0" err="1" smtClean="0">
                <a:latin typeface="Calibri" panose="020F0502020204030204" pitchFamily="34" charset="0"/>
              </a:rPr>
              <a:t>mwbs</a:t>
            </a:r>
            <a:r>
              <a:rPr lang="en-GB" dirty="0" smtClean="0">
                <a:latin typeface="Calibri" panose="020F0502020204030204" pitchFamily="34" charset="0"/>
              </a:rPr>
              <a:t>. You need to sketch the graph that a volunteer is going to walk for us….</a:t>
            </a:r>
            <a:endParaRPr lang="en-GB" dirty="0">
              <a:latin typeface="Calibri" panose="020F0502020204030204" pitchFamily="34" charset="0"/>
            </a:endParaRPr>
          </a:p>
        </p:txBody>
      </p:sp>
      <p:sp>
        <p:nvSpPr>
          <p:cNvPr id="4" name="Rectangle 3"/>
          <p:cNvSpPr/>
          <p:nvPr/>
        </p:nvSpPr>
        <p:spPr>
          <a:xfrm>
            <a:off x="0" y="0"/>
            <a:ext cx="9108504" cy="523220"/>
          </a:xfrm>
          <a:prstGeom prst="rect">
            <a:avLst/>
          </a:prstGeom>
        </p:spPr>
        <p:txBody>
          <a:bodyPr wrap="square">
            <a:spAutoFit/>
          </a:bodyPr>
          <a:lstStyle/>
          <a:p>
            <a:r>
              <a:rPr lang="en-GB" sz="1400" dirty="0" smtClean="0">
                <a:solidFill>
                  <a:schemeClr val="bg1"/>
                </a:solidFill>
              </a:rPr>
              <a:t>LO: </a:t>
            </a:r>
            <a:r>
              <a:rPr lang="en-US" sz="1400" dirty="0">
                <a:solidFill>
                  <a:schemeClr val="bg1"/>
                </a:solidFill>
              </a:rPr>
              <a:t>Calculate the displacement of an object moving with uniform acceleration.</a:t>
            </a:r>
          </a:p>
          <a:p>
            <a:r>
              <a:rPr lang="en-GB" sz="1400" dirty="0" smtClean="0">
                <a:solidFill>
                  <a:schemeClr val="bg1"/>
                </a:solidFill>
              </a:rPr>
              <a:t>.</a:t>
            </a:r>
            <a:endParaRPr lang="en-GB" sz="1400" dirty="0">
              <a:solidFill>
                <a:schemeClr val="bg1"/>
              </a:solidFill>
            </a:endParaRPr>
          </a:p>
        </p:txBody>
      </p:sp>
      <p:grpSp>
        <p:nvGrpSpPr>
          <p:cNvPr id="38" name="Group 22"/>
          <p:cNvGrpSpPr>
            <a:grpSpLocks/>
          </p:cNvGrpSpPr>
          <p:nvPr/>
        </p:nvGrpSpPr>
        <p:grpSpPr bwMode="auto">
          <a:xfrm>
            <a:off x="898525" y="1846263"/>
            <a:ext cx="4610100" cy="4535487"/>
            <a:chOff x="430" y="1253"/>
            <a:chExt cx="2904" cy="2857"/>
          </a:xfrm>
        </p:grpSpPr>
        <p:sp>
          <p:nvSpPr>
            <p:cNvPr id="39" name="Line 5"/>
            <p:cNvSpPr>
              <a:spLocks noChangeShapeType="1"/>
            </p:cNvSpPr>
            <p:nvPr/>
          </p:nvSpPr>
          <p:spPr bwMode="auto">
            <a:xfrm>
              <a:off x="612" y="1253"/>
              <a:ext cx="0" cy="2721"/>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chemeClr val="tx2"/>
                </a:solidFill>
                <a:latin typeface="Calibri" panose="020F0502020204030204" pitchFamily="34" charset="0"/>
                <a:cs typeface="Arial" charset="0"/>
              </a:endParaRPr>
            </a:p>
          </p:txBody>
        </p:sp>
        <p:sp>
          <p:nvSpPr>
            <p:cNvPr id="40" name="Line 6"/>
            <p:cNvSpPr>
              <a:spLocks noChangeShapeType="1"/>
            </p:cNvSpPr>
            <p:nvPr/>
          </p:nvSpPr>
          <p:spPr bwMode="auto">
            <a:xfrm flipH="1">
              <a:off x="612" y="3974"/>
              <a:ext cx="2722" cy="0"/>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chemeClr val="tx2"/>
                </a:solidFill>
                <a:latin typeface="Calibri" panose="020F0502020204030204" pitchFamily="34" charset="0"/>
                <a:cs typeface="Arial" charset="0"/>
              </a:endParaRPr>
            </a:p>
          </p:txBody>
        </p:sp>
        <p:sp>
          <p:nvSpPr>
            <p:cNvPr id="41" name="Line 7"/>
            <p:cNvSpPr>
              <a:spLocks noChangeShapeType="1"/>
            </p:cNvSpPr>
            <p:nvPr/>
          </p:nvSpPr>
          <p:spPr bwMode="auto">
            <a:xfrm flipH="1">
              <a:off x="430" y="1253"/>
              <a:ext cx="182" cy="0"/>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chemeClr val="tx2"/>
                </a:solidFill>
                <a:latin typeface="Calibri" panose="020F0502020204030204" pitchFamily="34" charset="0"/>
                <a:cs typeface="Arial" charset="0"/>
              </a:endParaRPr>
            </a:p>
          </p:txBody>
        </p:sp>
        <p:sp>
          <p:nvSpPr>
            <p:cNvPr id="42" name="Line 8"/>
            <p:cNvSpPr>
              <a:spLocks noChangeShapeType="1"/>
            </p:cNvSpPr>
            <p:nvPr/>
          </p:nvSpPr>
          <p:spPr bwMode="auto">
            <a:xfrm flipH="1">
              <a:off x="431" y="1706"/>
              <a:ext cx="182" cy="0"/>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chemeClr val="tx2"/>
                </a:solidFill>
                <a:latin typeface="Calibri" panose="020F0502020204030204" pitchFamily="34" charset="0"/>
                <a:cs typeface="Arial" charset="0"/>
              </a:endParaRPr>
            </a:p>
          </p:txBody>
        </p:sp>
        <p:sp>
          <p:nvSpPr>
            <p:cNvPr id="43" name="Line 9"/>
            <p:cNvSpPr>
              <a:spLocks noChangeShapeType="1"/>
            </p:cNvSpPr>
            <p:nvPr/>
          </p:nvSpPr>
          <p:spPr bwMode="auto">
            <a:xfrm flipH="1">
              <a:off x="430" y="2160"/>
              <a:ext cx="182" cy="0"/>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chemeClr val="tx2"/>
                </a:solidFill>
                <a:latin typeface="Calibri" panose="020F0502020204030204" pitchFamily="34" charset="0"/>
                <a:cs typeface="Arial" charset="0"/>
              </a:endParaRPr>
            </a:p>
          </p:txBody>
        </p:sp>
        <p:sp>
          <p:nvSpPr>
            <p:cNvPr id="44" name="Line 10"/>
            <p:cNvSpPr>
              <a:spLocks noChangeShapeType="1"/>
            </p:cNvSpPr>
            <p:nvPr/>
          </p:nvSpPr>
          <p:spPr bwMode="auto">
            <a:xfrm flipH="1">
              <a:off x="431" y="2614"/>
              <a:ext cx="182" cy="0"/>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chemeClr val="tx2"/>
                </a:solidFill>
                <a:latin typeface="Calibri" panose="020F0502020204030204" pitchFamily="34" charset="0"/>
                <a:cs typeface="Arial" charset="0"/>
              </a:endParaRPr>
            </a:p>
          </p:txBody>
        </p:sp>
        <p:sp>
          <p:nvSpPr>
            <p:cNvPr id="45" name="Line 11"/>
            <p:cNvSpPr>
              <a:spLocks noChangeShapeType="1"/>
            </p:cNvSpPr>
            <p:nvPr/>
          </p:nvSpPr>
          <p:spPr bwMode="auto">
            <a:xfrm flipH="1">
              <a:off x="431" y="3067"/>
              <a:ext cx="182" cy="0"/>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chemeClr val="tx2"/>
                </a:solidFill>
                <a:latin typeface="Calibri" panose="020F0502020204030204" pitchFamily="34" charset="0"/>
                <a:cs typeface="Arial" charset="0"/>
              </a:endParaRPr>
            </a:p>
          </p:txBody>
        </p:sp>
        <p:sp>
          <p:nvSpPr>
            <p:cNvPr id="46" name="Line 12"/>
            <p:cNvSpPr>
              <a:spLocks noChangeShapeType="1"/>
            </p:cNvSpPr>
            <p:nvPr/>
          </p:nvSpPr>
          <p:spPr bwMode="auto">
            <a:xfrm flipH="1">
              <a:off x="431" y="3521"/>
              <a:ext cx="182" cy="0"/>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chemeClr val="tx2"/>
                </a:solidFill>
                <a:latin typeface="Calibri" panose="020F0502020204030204" pitchFamily="34" charset="0"/>
                <a:cs typeface="Arial" charset="0"/>
              </a:endParaRPr>
            </a:p>
          </p:txBody>
        </p:sp>
        <p:sp>
          <p:nvSpPr>
            <p:cNvPr id="47" name="Line 13"/>
            <p:cNvSpPr>
              <a:spLocks noChangeShapeType="1"/>
            </p:cNvSpPr>
            <p:nvPr/>
          </p:nvSpPr>
          <p:spPr bwMode="auto">
            <a:xfrm flipH="1">
              <a:off x="431" y="3974"/>
              <a:ext cx="182" cy="0"/>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chemeClr val="tx2"/>
                </a:solidFill>
                <a:latin typeface="Calibri" panose="020F0502020204030204" pitchFamily="34" charset="0"/>
                <a:cs typeface="Arial" charset="0"/>
              </a:endParaRPr>
            </a:p>
          </p:txBody>
        </p:sp>
        <p:sp>
          <p:nvSpPr>
            <p:cNvPr id="48" name="Line 14"/>
            <p:cNvSpPr>
              <a:spLocks noChangeShapeType="1"/>
            </p:cNvSpPr>
            <p:nvPr/>
          </p:nvSpPr>
          <p:spPr bwMode="auto">
            <a:xfrm flipH="1" flipV="1">
              <a:off x="612" y="3974"/>
              <a:ext cx="1" cy="136"/>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chemeClr val="tx2"/>
                </a:solidFill>
                <a:latin typeface="Calibri" panose="020F0502020204030204" pitchFamily="34" charset="0"/>
                <a:cs typeface="Arial" charset="0"/>
              </a:endParaRPr>
            </a:p>
          </p:txBody>
        </p:sp>
        <p:sp>
          <p:nvSpPr>
            <p:cNvPr id="49" name="Line 16"/>
            <p:cNvSpPr>
              <a:spLocks noChangeShapeType="1"/>
            </p:cNvSpPr>
            <p:nvPr/>
          </p:nvSpPr>
          <p:spPr bwMode="auto">
            <a:xfrm flipH="1" flipV="1">
              <a:off x="1065" y="3974"/>
              <a:ext cx="1" cy="136"/>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chemeClr val="tx2"/>
                </a:solidFill>
                <a:latin typeface="Calibri" panose="020F0502020204030204" pitchFamily="34" charset="0"/>
                <a:cs typeface="Arial" charset="0"/>
              </a:endParaRPr>
            </a:p>
          </p:txBody>
        </p:sp>
        <p:sp>
          <p:nvSpPr>
            <p:cNvPr id="50" name="Line 17"/>
            <p:cNvSpPr>
              <a:spLocks noChangeShapeType="1"/>
            </p:cNvSpPr>
            <p:nvPr/>
          </p:nvSpPr>
          <p:spPr bwMode="auto">
            <a:xfrm flipH="1" flipV="1">
              <a:off x="1518" y="3974"/>
              <a:ext cx="1" cy="136"/>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chemeClr val="tx2"/>
                </a:solidFill>
                <a:latin typeface="Calibri" panose="020F0502020204030204" pitchFamily="34" charset="0"/>
                <a:cs typeface="Arial" charset="0"/>
              </a:endParaRPr>
            </a:p>
          </p:txBody>
        </p:sp>
        <p:sp>
          <p:nvSpPr>
            <p:cNvPr id="51" name="Line 18"/>
            <p:cNvSpPr>
              <a:spLocks noChangeShapeType="1"/>
            </p:cNvSpPr>
            <p:nvPr/>
          </p:nvSpPr>
          <p:spPr bwMode="auto">
            <a:xfrm flipH="1" flipV="1">
              <a:off x="1972" y="3974"/>
              <a:ext cx="1" cy="136"/>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chemeClr val="tx2"/>
                </a:solidFill>
                <a:latin typeface="Calibri" panose="020F0502020204030204" pitchFamily="34" charset="0"/>
                <a:cs typeface="Arial" charset="0"/>
              </a:endParaRPr>
            </a:p>
          </p:txBody>
        </p:sp>
        <p:sp>
          <p:nvSpPr>
            <p:cNvPr id="52" name="Line 19"/>
            <p:cNvSpPr>
              <a:spLocks noChangeShapeType="1"/>
            </p:cNvSpPr>
            <p:nvPr/>
          </p:nvSpPr>
          <p:spPr bwMode="auto">
            <a:xfrm flipH="1" flipV="1">
              <a:off x="2426" y="3974"/>
              <a:ext cx="1" cy="136"/>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chemeClr val="tx2"/>
                </a:solidFill>
                <a:latin typeface="Calibri" panose="020F0502020204030204" pitchFamily="34" charset="0"/>
                <a:cs typeface="Arial" charset="0"/>
              </a:endParaRPr>
            </a:p>
          </p:txBody>
        </p:sp>
        <p:sp>
          <p:nvSpPr>
            <p:cNvPr id="53" name="Line 20"/>
            <p:cNvSpPr>
              <a:spLocks noChangeShapeType="1"/>
            </p:cNvSpPr>
            <p:nvPr/>
          </p:nvSpPr>
          <p:spPr bwMode="auto">
            <a:xfrm flipH="1" flipV="1">
              <a:off x="2879" y="3974"/>
              <a:ext cx="1" cy="136"/>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chemeClr val="tx2"/>
                </a:solidFill>
                <a:latin typeface="Calibri" panose="020F0502020204030204" pitchFamily="34" charset="0"/>
                <a:cs typeface="Arial" charset="0"/>
              </a:endParaRPr>
            </a:p>
          </p:txBody>
        </p:sp>
        <p:sp>
          <p:nvSpPr>
            <p:cNvPr id="54" name="Line 21"/>
            <p:cNvSpPr>
              <a:spLocks noChangeShapeType="1"/>
            </p:cNvSpPr>
            <p:nvPr/>
          </p:nvSpPr>
          <p:spPr bwMode="auto">
            <a:xfrm flipH="1" flipV="1">
              <a:off x="3333" y="3974"/>
              <a:ext cx="1" cy="136"/>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chemeClr val="tx2"/>
                </a:solidFill>
                <a:latin typeface="Calibri" panose="020F0502020204030204" pitchFamily="34" charset="0"/>
                <a:cs typeface="Arial" charset="0"/>
              </a:endParaRPr>
            </a:p>
          </p:txBody>
        </p:sp>
      </p:grpSp>
      <p:sp>
        <p:nvSpPr>
          <p:cNvPr id="55" name="Text Box 23"/>
          <p:cNvSpPr txBox="1">
            <a:spLocks noChangeArrowheads="1"/>
          </p:cNvSpPr>
          <p:nvPr/>
        </p:nvSpPr>
        <p:spPr bwMode="auto">
          <a:xfrm>
            <a:off x="612775" y="5949950"/>
            <a:ext cx="35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GB" altLang="en-US" sz="1800" b="1" i="0" u="none" strike="noStrike" kern="0" cap="none" spc="0" normalizeH="0" baseline="0" noProof="0" smtClean="0">
                <a:ln>
                  <a:noFill/>
                </a:ln>
                <a:solidFill>
                  <a:schemeClr val="tx2"/>
                </a:solidFill>
                <a:effectLst/>
                <a:uLnTx/>
                <a:uFillTx/>
                <a:latin typeface="Calibri" panose="020F0502020204030204" pitchFamily="34" charset="0"/>
              </a:rPr>
              <a:t>0</a:t>
            </a:r>
          </a:p>
        </p:txBody>
      </p:sp>
      <p:sp>
        <p:nvSpPr>
          <p:cNvPr id="56" name="Rectangle 24"/>
          <p:cNvSpPr>
            <a:spLocks noChangeArrowheads="1"/>
          </p:cNvSpPr>
          <p:nvPr/>
        </p:nvSpPr>
        <p:spPr bwMode="auto">
          <a:xfrm>
            <a:off x="576263" y="529431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chemeClr val="tx2"/>
                </a:solidFill>
                <a:effectLst/>
                <a:uLnTx/>
                <a:uFillTx/>
                <a:latin typeface="Calibri" panose="020F0502020204030204" pitchFamily="34" charset="0"/>
              </a:rPr>
              <a:t>1</a:t>
            </a:r>
          </a:p>
        </p:txBody>
      </p:sp>
      <p:sp>
        <p:nvSpPr>
          <p:cNvPr id="57" name="Rectangle 25"/>
          <p:cNvSpPr>
            <a:spLocks noChangeArrowheads="1"/>
          </p:cNvSpPr>
          <p:nvPr/>
        </p:nvSpPr>
        <p:spPr bwMode="auto">
          <a:xfrm>
            <a:off x="611188" y="450850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chemeClr val="tx2"/>
                </a:solidFill>
                <a:effectLst/>
                <a:uLnTx/>
                <a:uFillTx/>
                <a:latin typeface="Calibri" panose="020F0502020204030204" pitchFamily="34" charset="0"/>
              </a:rPr>
              <a:t>2</a:t>
            </a:r>
          </a:p>
        </p:txBody>
      </p:sp>
      <p:sp>
        <p:nvSpPr>
          <p:cNvPr id="58" name="Rectangle 26"/>
          <p:cNvSpPr>
            <a:spLocks noChangeArrowheads="1"/>
          </p:cNvSpPr>
          <p:nvPr/>
        </p:nvSpPr>
        <p:spPr bwMode="auto">
          <a:xfrm>
            <a:off x="611188" y="3860800"/>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chemeClr val="tx2"/>
                </a:solidFill>
                <a:effectLst/>
                <a:uLnTx/>
                <a:uFillTx/>
                <a:latin typeface="Calibri" panose="020F0502020204030204" pitchFamily="34" charset="0"/>
              </a:rPr>
              <a:t>3</a:t>
            </a:r>
          </a:p>
        </p:txBody>
      </p:sp>
      <p:sp>
        <p:nvSpPr>
          <p:cNvPr id="59" name="Rectangle 27"/>
          <p:cNvSpPr>
            <a:spLocks noChangeArrowheads="1"/>
          </p:cNvSpPr>
          <p:nvPr/>
        </p:nvSpPr>
        <p:spPr bwMode="auto">
          <a:xfrm>
            <a:off x="611188" y="306863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chemeClr val="tx2"/>
                </a:solidFill>
                <a:effectLst/>
                <a:uLnTx/>
                <a:uFillTx/>
                <a:latin typeface="Calibri" panose="020F0502020204030204" pitchFamily="34" charset="0"/>
              </a:rPr>
              <a:t>4</a:t>
            </a:r>
          </a:p>
        </p:txBody>
      </p:sp>
      <p:sp>
        <p:nvSpPr>
          <p:cNvPr id="60" name="Rectangle 28"/>
          <p:cNvSpPr>
            <a:spLocks noChangeArrowheads="1"/>
          </p:cNvSpPr>
          <p:nvPr/>
        </p:nvSpPr>
        <p:spPr bwMode="auto">
          <a:xfrm>
            <a:off x="611188" y="2420938"/>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chemeClr val="tx2"/>
                </a:solidFill>
                <a:effectLst/>
                <a:uLnTx/>
                <a:uFillTx/>
                <a:latin typeface="Calibri" panose="020F0502020204030204" pitchFamily="34" charset="0"/>
              </a:rPr>
              <a:t>5</a:t>
            </a:r>
          </a:p>
        </p:txBody>
      </p:sp>
      <p:sp>
        <p:nvSpPr>
          <p:cNvPr id="61" name="Rectangle 29"/>
          <p:cNvSpPr>
            <a:spLocks noChangeArrowheads="1"/>
          </p:cNvSpPr>
          <p:nvPr/>
        </p:nvSpPr>
        <p:spPr bwMode="auto">
          <a:xfrm>
            <a:off x="611188" y="1700213"/>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chemeClr val="tx2"/>
                </a:solidFill>
                <a:effectLst/>
                <a:uLnTx/>
                <a:uFillTx/>
                <a:latin typeface="Calibri" panose="020F0502020204030204" pitchFamily="34" charset="0"/>
              </a:rPr>
              <a:t>6</a:t>
            </a:r>
          </a:p>
        </p:txBody>
      </p:sp>
      <p:sp>
        <p:nvSpPr>
          <p:cNvPr id="62" name="Rectangle 30"/>
          <p:cNvSpPr>
            <a:spLocks noChangeArrowheads="1"/>
          </p:cNvSpPr>
          <p:nvPr/>
        </p:nvSpPr>
        <p:spPr bwMode="auto">
          <a:xfrm>
            <a:off x="1042988" y="6308725"/>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chemeClr val="tx2"/>
                </a:solidFill>
                <a:effectLst/>
                <a:uLnTx/>
                <a:uFillTx/>
                <a:latin typeface="Calibri" panose="020F0502020204030204" pitchFamily="34" charset="0"/>
              </a:rPr>
              <a:t>0</a:t>
            </a:r>
          </a:p>
        </p:txBody>
      </p:sp>
      <p:sp>
        <p:nvSpPr>
          <p:cNvPr id="63" name="Rectangle 31"/>
          <p:cNvSpPr>
            <a:spLocks noChangeArrowheads="1"/>
          </p:cNvSpPr>
          <p:nvPr/>
        </p:nvSpPr>
        <p:spPr bwMode="auto">
          <a:xfrm>
            <a:off x="1727200" y="6308725"/>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chemeClr val="tx2"/>
                </a:solidFill>
                <a:effectLst/>
                <a:uLnTx/>
                <a:uFillTx/>
                <a:latin typeface="Calibri" panose="020F0502020204030204" pitchFamily="34" charset="0"/>
              </a:rPr>
              <a:t>5</a:t>
            </a:r>
          </a:p>
        </p:txBody>
      </p:sp>
      <p:sp>
        <p:nvSpPr>
          <p:cNvPr id="64" name="Rectangle 32"/>
          <p:cNvSpPr>
            <a:spLocks noChangeArrowheads="1"/>
          </p:cNvSpPr>
          <p:nvPr/>
        </p:nvSpPr>
        <p:spPr bwMode="auto">
          <a:xfrm>
            <a:off x="2484438" y="6308725"/>
            <a:ext cx="41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chemeClr val="tx2"/>
                </a:solidFill>
                <a:effectLst/>
                <a:uLnTx/>
                <a:uFillTx/>
                <a:latin typeface="Calibri" panose="020F0502020204030204" pitchFamily="34" charset="0"/>
              </a:rPr>
              <a:t>10</a:t>
            </a:r>
          </a:p>
        </p:txBody>
      </p:sp>
      <p:sp>
        <p:nvSpPr>
          <p:cNvPr id="65" name="Rectangle 33"/>
          <p:cNvSpPr>
            <a:spLocks noChangeArrowheads="1"/>
          </p:cNvSpPr>
          <p:nvPr/>
        </p:nvSpPr>
        <p:spPr bwMode="auto">
          <a:xfrm>
            <a:off x="3168650" y="6308725"/>
            <a:ext cx="41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chemeClr val="tx2"/>
                </a:solidFill>
                <a:effectLst/>
                <a:uLnTx/>
                <a:uFillTx/>
                <a:latin typeface="Calibri" panose="020F0502020204030204" pitchFamily="34" charset="0"/>
              </a:rPr>
              <a:t>15</a:t>
            </a:r>
          </a:p>
        </p:txBody>
      </p:sp>
      <p:sp>
        <p:nvSpPr>
          <p:cNvPr id="66" name="Rectangle 34"/>
          <p:cNvSpPr>
            <a:spLocks noChangeArrowheads="1"/>
          </p:cNvSpPr>
          <p:nvPr/>
        </p:nvSpPr>
        <p:spPr bwMode="auto">
          <a:xfrm>
            <a:off x="3887788" y="6308725"/>
            <a:ext cx="41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chemeClr val="tx2"/>
                </a:solidFill>
                <a:effectLst/>
                <a:uLnTx/>
                <a:uFillTx/>
                <a:latin typeface="Calibri" panose="020F0502020204030204" pitchFamily="34" charset="0"/>
              </a:rPr>
              <a:t>20</a:t>
            </a:r>
          </a:p>
        </p:txBody>
      </p:sp>
      <p:sp>
        <p:nvSpPr>
          <p:cNvPr id="67" name="Rectangle 35"/>
          <p:cNvSpPr>
            <a:spLocks noChangeArrowheads="1"/>
          </p:cNvSpPr>
          <p:nvPr/>
        </p:nvSpPr>
        <p:spPr bwMode="auto">
          <a:xfrm>
            <a:off x="4608513" y="6308725"/>
            <a:ext cx="41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chemeClr val="tx2"/>
                </a:solidFill>
                <a:effectLst/>
                <a:uLnTx/>
                <a:uFillTx/>
                <a:latin typeface="Calibri" panose="020F0502020204030204" pitchFamily="34" charset="0"/>
              </a:rPr>
              <a:t>25</a:t>
            </a:r>
          </a:p>
        </p:txBody>
      </p:sp>
      <p:sp>
        <p:nvSpPr>
          <p:cNvPr id="68" name="Rectangle 36"/>
          <p:cNvSpPr>
            <a:spLocks noChangeArrowheads="1"/>
          </p:cNvSpPr>
          <p:nvPr/>
        </p:nvSpPr>
        <p:spPr bwMode="auto">
          <a:xfrm>
            <a:off x="5364163" y="6308725"/>
            <a:ext cx="41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chemeClr val="tx2"/>
                </a:solidFill>
                <a:effectLst/>
                <a:uLnTx/>
                <a:uFillTx/>
                <a:latin typeface="Calibri" panose="020F0502020204030204" pitchFamily="34" charset="0"/>
              </a:rPr>
              <a:t>30</a:t>
            </a:r>
          </a:p>
        </p:txBody>
      </p:sp>
      <p:sp>
        <p:nvSpPr>
          <p:cNvPr id="69" name="Rectangle 37"/>
          <p:cNvSpPr>
            <a:spLocks noChangeArrowheads="1"/>
          </p:cNvSpPr>
          <p:nvPr/>
        </p:nvSpPr>
        <p:spPr bwMode="auto">
          <a:xfrm rot="16200000">
            <a:off x="-192665" y="3692010"/>
            <a:ext cx="13997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chemeClr val="tx2"/>
                </a:solidFill>
                <a:effectLst/>
                <a:uLnTx/>
                <a:uFillTx/>
                <a:latin typeface="Calibri" panose="020F0502020204030204" pitchFamily="34" charset="0"/>
              </a:rPr>
              <a:t>Distance / m</a:t>
            </a:r>
          </a:p>
        </p:txBody>
      </p:sp>
      <p:sp>
        <p:nvSpPr>
          <p:cNvPr id="70" name="Rectangle 38"/>
          <p:cNvSpPr>
            <a:spLocks noChangeArrowheads="1"/>
          </p:cNvSpPr>
          <p:nvPr/>
        </p:nvSpPr>
        <p:spPr bwMode="auto">
          <a:xfrm>
            <a:off x="5940425" y="6237288"/>
            <a:ext cx="9541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800" b="1" i="0" u="none" strike="noStrike" kern="0" cap="none" spc="0" normalizeH="0" baseline="0" noProof="0" smtClean="0">
                <a:ln>
                  <a:noFill/>
                </a:ln>
                <a:solidFill>
                  <a:schemeClr val="tx2"/>
                </a:solidFill>
                <a:effectLst/>
                <a:uLnTx/>
                <a:uFillTx/>
                <a:latin typeface="Calibri" panose="020F0502020204030204" pitchFamily="34" charset="0"/>
              </a:rPr>
              <a:t>Time / s</a:t>
            </a:r>
          </a:p>
        </p:txBody>
      </p:sp>
    </p:spTree>
    <p:extLst>
      <p:ext uri="{BB962C8B-B14F-4D97-AF65-F5344CB8AC3E}">
        <p14:creationId xmlns:p14="http://schemas.microsoft.com/office/powerpoint/2010/main" val="203860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It should look like this:</a:t>
            </a:r>
            <a:endParaRPr lang="en-GB" b="1" dirty="0">
              <a:latin typeface="Calibri" panose="020F0502020204030204" pitchFamily="34" charset="0"/>
            </a:endParaRPr>
          </a:p>
        </p:txBody>
      </p:sp>
      <p:sp>
        <p:nvSpPr>
          <p:cNvPr id="4" name="Rectangle 3"/>
          <p:cNvSpPr/>
          <p:nvPr/>
        </p:nvSpPr>
        <p:spPr>
          <a:xfrm>
            <a:off x="0" y="0"/>
            <a:ext cx="9108504" cy="523220"/>
          </a:xfrm>
          <a:prstGeom prst="rect">
            <a:avLst/>
          </a:prstGeom>
        </p:spPr>
        <p:txBody>
          <a:bodyPr wrap="square">
            <a:spAutoFit/>
          </a:bodyPr>
          <a:lstStyle/>
          <a:p>
            <a:r>
              <a:rPr lang="en-GB" sz="1400" dirty="0" smtClean="0">
                <a:solidFill>
                  <a:schemeClr val="bg1"/>
                </a:solidFill>
              </a:rPr>
              <a:t>LO: </a:t>
            </a:r>
            <a:r>
              <a:rPr lang="en-US" sz="1400" dirty="0">
                <a:solidFill>
                  <a:schemeClr val="bg1"/>
                </a:solidFill>
              </a:rPr>
              <a:t>Calculate the displacement of an object moving with uniform acceleration.</a:t>
            </a:r>
          </a:p>
          <a:p>
            <a:r>
              <a:rPr lang="en-GB" sz="1400" dirty="0" smtClean="0">
                <a:solidFill>
                  <a:schemeClr val="bg1"/>
                </a:solidFill>
              </a:rPr>
              <a:t>.</a:t>
            </a:r>
            <a:endParaRPr lang="en-GB" sz="1400" dirty="0">
              <a:solidFill>
                <a:schemeClr val="bg1"/>
              </a:solidFill>
            </a:endParaRPr>
          </a:p>
        </p:txBody>
      </p:sp>
      <p:graphicFrame>
        <p:nvGraphicFramePr>
          <p:cNvPr id="5" name="Object 4"/>
          <p:cNvGraphicFramePr>
            <a:graphicFrameLocks noChangeAspect="1"/>
          </p:cNvGraphicFramePr>
          <p:nvPr/>
        </p:nvGraphicFramePr>
        <p:xfrm>
          <a:off x="179388" y="1484313"/>
          <a:ext cx="8137525" cy="5208587"/>
        </p:xfrm>
        <a:graphic>
          <a:graphicData uri="http://schemas.openxmlformats.org/presentationml/2006/ole">
            <mc:AlternateContent xmlns:mc="http://schemas.openxmlformats.org/markup-compatibility/2006">
              <mc:Choice xmlns:v="urn:schemas-microsoft-com:vml" Requires="v">
                <p:oleObj spid="_x0000_s1077" name="Chart" r:id="rId4" imgW="8839200" imgH="5657985" progId="Excel.Chart.8">
                  <p:embed/>
                </p:oleObj>
              </mc:Choice>
              <mc:Fallback>
                <p:oleObj name="Chart" r:id="rId4" imgW="8839200" imgH="5657985" progId="Excel.Chart.8">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484313"/>
                        <a:ext cx="8137525" cy="520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ontent Placeholder 2"/>
          <p:cNvSpPr>
            <a:spLocks noGrp="1"/>
          </p:cNvSpPr>
          <p:nvPr>
            <p:ph idx="1"/>
          </p:nvPr>
        </p:nvSpPr>
        <p:spPr>
          <a:xfrm>
            <a:off x="5508104" y="2924944"/>
            <a:ext cx="3178696" cy="2736304"/>
          </a:xfrm>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marL="624078" indent="-514350">
              <a:buFont typeface="+mj-lt"/>
              <a:buAutoNum type="arabicPeriod"/>
            </a:pPr>
            <a:r>
              <a:rPr lang="en-GB" dirty="0" smtClean="0">
                <a:latin typeface="Calibri" panose="020F0502020204030204" pitchFamily="34" charset="0"/>
              </a:rPr>
              <a:t>Does this show changing or constant velocity?</a:t>
            </a:r>
          </a:p>
          <a:p>
            <a:pPr marL="624078" indent="-514350">
              <a:buFont typeface="+mj-lt"/>
              <a:buAutoNum type="arabicPeriod"/>
            </a:pPr>
            <a:r>
              <a:rPr lang="en-GB" dirty="0" smtClean="0">
                <a:latin typeface="Calibri" panose="020F0502020204030204" pitchFamily="34" charset="0"/>
              </a:rPr>
              <a:t>How could we work out acceleration?</a:t>
            </a:r>
            <a:endParaRPr lang="en-GB" dirty="0">
              <a:latin typeface="Calibri" panose="020F0502020204030204" pitchFamily="34" charset="0"/>
            </a:endParaRPr>
          </a:p>
        </p:txBody>
      </p:sp>
    </p:spTree>
    <p:extLst>
      <p:ext uri="{BB962C8B-B14F-4D97-AF65-F5344CB8AC3E}">
        <p14:creationId xmlns:p14="http://schemas.microsoft.com/office/powerpoint/2010/main" val="94356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692696"/>
            <a:ext cx="8229600" cy="792088"/>
          </a:xfrm>
        </p:spPr>
        <p:txBody>
          <a:bodyPr/>
          <a:lstStyle/>
          <a:p>
            <a:r>
              <a:rPr lang="en-GB" b="1" dirty="0" smtClean="0">
                <a:latin typeface="Calibri" panose="020F0502020204030204" pitchFamily="34" charset="0"/>
              </a:rPr>
              <a:t>But, vectors aren’t always parallel</a:t>
            </a:r>
            <a:endParaRPr lang="en-GB" b="1" dirty="0">
              <a:latin typeface="Calibri" panose="020F0502020204030204" pitchFamily="34" charset="0"/>
            </a:endParaRPr>
          </a:p>
        </p:txBody>
      </p:sp>
      <p:sp>
        <p:nvSpPr>
          <p:cNvPr id="3" name="Content Placeholder 2"/>
          <p:cNvSpPr>
            <a:spLocks noGrp="1"/>
          </p:cNvSpPr>
          <p:nvPr>
            <p:ph idx="1"/>
          </p:nvPr>
        </p:nvSpPr>
        <p:spPr>
          <a:xfrm>
            <a:off x="457200" y="1484784"/>
            <a:ext cx="8229600" cy="5089752"/>
          </a:xfrm>
        </p:spPr>
        <p:txBody>
          <a:bodyPr/>
          <a:lstStyle/>
          <a:p>
            <a:r>
              <a:rPr lang="en-GB" dirty="0" smtClean="0">
                <a:latin typeface="Calibri" panose="020F0502020204030204" pitchFamily="34" charset="0"/>
              </a:rPr>
              <a:t>TAP: 201-1 Adding Velocities demo</a:t>
            </a:r>
          </a:p>
          <a:p>
            <a:endParaRPr lang="en-GB" dirty="0">
              <a:latin typeface="Calibri" panose="020F0502020204030204" pitchFamily="34" charset="0"/>
            </a:endParaRPr>
          </a:p>
          <a:p>
            <a:r>
              <a:rPr lang="en-GB" dirty="0" smtClean="0">
                <a:latin typeface="Calibri" panose="020F0502020204030204" pitchFamily="34" charset="0"/>
              </a:rPr>
              <a:t>… sometimes they are at right angles. How could we work out the resultant velocity?</a:t>
            </a:r>
          </a:p>
          <a:p>
            <a:endParaRPr lang="en-GB" dirty="0">
              <a:latin typeface="Calibri" panose="020F0502020204030204" pitchFamily="34" charset="0"/>
            </a:endParaRPr>
          </a:p>
          <a:p>
            <a:endParaRPr lang="en-GB" dirty="0">
              <a:latin typeface="Calibri" panose="020F0502020204030204" pitchFamily="34" charset="0"/>
            </a:endParaRPr>
          </a:p>
        </p:txBody>
      </p:sp>
      <p:sp>
        <p:nvSpPr>
          <p:cNvPr id="4" name="Rectangle 3"/>
          <p:cNvSpPr/>
          <p:nvPr/>
        </p:nvSpPr>
        <p:spPr>
          <a:xfrm>
            <a:off x="0" y="0"/>
            <a:ext cx="9108504" cy="338554"/>
          </a:xfrm>
          <a:prstGeom prst="rect">
            <a:avLst/>
          </a:prstGeom>
        </p:spPr>
        <p:txBody>
          <a:bodyPr wrap="square">
            <a:spAutoFit/>
          </a:bodyPr>
          <a:lstStyle/>
          <a:p>
            <a:r>
              <a:rPr lang="en-GB" sz="1600" dirty="0" smtClean="0">
                <a:solidFill>
                  <a:schemeClr val="bg1"/>
                </a:solidFill>
              </a:rPr>
              <a:t>LO: State the difference between scalars and vectors. Explain how we add and resolve vectors.</a:t>
            </a:r>
            <a:endParaRPr lang="en-GB" sz="1600" dirty="0">
              <a:solidFill>
                <a:schemeClr val="bg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3067168"/>
            <a:ext cx="3672408" cy="367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11560" y="3397056"/>
            <a:ext cx="4824536" cy="3046988"/>
          </a:xfrm>
          <a:prstGeom prst="rect">
            <a:avLst/>
          </a:prstGeom>
          <a:noFill/>
        </p:spPr>
        <p:txBody>
          <a:bodyPr wrap="square" rtlCol="0">
            <a:spAutoFit/>
          </a:bodyPr>
          <a:lstStyle/>
          <a:p>
            <a:pPr marL="285750" indent="-285750">
              <a:buClr>
                <a:schemeClr val="accent3"/>
              </a:buClr>
              <a:buFont typeface="Arial" panose="020B0604020202020204" pitchFamily="34" charset="0"/>
              <a:buChar char="•"/>
            </a:pPr>
            <a:r>
              <a:rPr lang="en-GB" sz="2400" dirty="0" smtClean="0">
                <a:latin typeface="Calibri" panose="020F0502020204030204" pitchFamily="34" charset="0"/>
              </a:rPr>
              <a:t>I need one person move the bridge at a constant speed,</a:t>
            </a:r>
          </a:p>
          <a:p>
            <a:pPr marL="285750" indent="-285750">
              <a:buClr>
                <a:schemeClr val="accent3"/>
              </a:buClr>
              <a:buFont typeface="Arial" panose="020B0604020202020204" pitchFamily="34" charset="0"/>
              <a:buChar char="•"/>
            </a:pPr>
            <a:r>
              <a:rPr lang="en-GB" sz="2400" dirty="0" smtClean="0">
                <a:latin typeface="Calibri" panose="020F0502020204030204" pitchFamily="34" charset="0"/>
              </a:rPr>
              <a:t>Another to move the individual trolley at a constant speed,</a:t>
            </a:r>
          </a:p>
          <a:p>
            <a:pPr marL="285750" indent="-285750">
              <a:buClr>
                <a:schemeClr val="accent3"/>
              </a:buClr>
              <a:buFont typeface="Arial" panose="020B0604020202020204" pitchFamily="34" charset="0"/>
              <a:buChar char="•"/>
            </a:pPr>
            <a:r>
              <a:rPr lang="en-GB" sz="2400" dirty="0" smtClean="0">
                <a:latin typeface="Calibri" panose="020F0502020204030204" pitchFamily="34" charset="0"/>
              </a:rPr>
              <a:t>And another to time the motion.</a:t>
            </a:r>
          </a:p>
          <a:p>
            <a:pPr marL="285750" indent="-285750">
              <a:buClr>
                <a:schemeClr val="accent3"/>
              </a:buClr>
              <a:buFont typeface="Arial" panose="020B0604020202020204" pitchFamily="34" charset="0"/>
              <a:buChar char="•"/>
            </a:pPr>
            <a:r>
              <a:rPr lang="en-GB" sz="2400" dirty="0" smtClean="0">
                <a:latin typeface="Calibri" panose="020F0502020204030204" pitchFamily="34" charset="0"/>
              </a:rPr>
              <a:t>Then we will work out the velocities.</a:t>
            </a:r>
          </a:p>
          <a:p>
            <a:pPr marL="285750" indent="-285750">
              <a:buClr>
                <a:schemeClr val="accent3"/>
              </a:buClr>
              <a:buFont typeface="Arial" panose="020B0604020202020204" pitchFamily="34" charset="0"/>
              <a:buChar char="•"/>
            </a:pPr>
            <a:endParaRPr lang="en-GB" sz="2400" dirty="0">
              <a:latin typeface="Calibri" panose="020F0502020204030204" pitchFamily="34" charset="0"/>
            </a:endParaRPr>
          </a:p>
        </p:txBody>
      </p:sp>
    </p:spTree>
    <p:extLst>
      <p:ext uri="{BB962C8B-B14F-4D97-AF65-F5344CB8AC3E}">
        <p14:creationId xmlns:p14="http://schemas.microsoft.com/office/powerpoint/2010/main" val="16119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 fill="hold"/>
                                        <p:tgtEl>
                                          <p:spTgt spid="2050"/>
                                        </p:tgtEl>
                                        <p:attrNameLst>
                                          <p:attrName>ppt_x</p:attrName>
                                        </p:attrNameLst>
                                      </p:cBhvr>
                                      <p:tavLst>
                                        <p:tav tm="0">
                                          <p:val>
                                            <p:strVal val="#ppt_x"/>
                                          </p:val>
                                        </p:tav>
                                        <p:tav tm="100000">
                                          <p:val>
                                            <p:strVal val="#ppt_x"/>
                                          </p:val>
                                        </p:tav>
                                      </p:tavLst>
                                    </p:anim>
                                    <p:anim calcmode="lin" valueType="num">
                                      <p:cBhvr additive="base">
                                        <p:cTn id="2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332656"/>
            <a:ext cx="8229600" cy="720080"/>
          </a:xfrm>
        </p:spPr>
        <p:txBody>
          <a:bodyPr/>
          <a:lstStyle/>
          <a:p>
            <a:r>
              <a:rPr lang="en-GB" b="1" dirty="0" smtClean="0">
                <a:latin typeface="Calibri" panose="020F0502020204030204" pitchFamily="34" charset="0"/>
              </a:rPr>
              <a:t>Equations of motion</a:t>
            </a:r>
            <a:endParaRPr lang="en-GB"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9452" y="1052736"/>
                <a:ext cx="8229600" cy="1512168"/>
              </a:xfrm>
            </p:spPr>
            <p:style>
              <a:lnRef idx="2">
                <a:schemeClr val="accent6"/>
              </a:lnRef>
              <a:fillRef idx="1">
                <a:schemeClr val="lt1"/>
              </a:fillRef>
              <a:effectRef idx="0">
                <a:schemeClr val="accent6"/>
              </a:effectRef>
              <a:fontRef idx="minor">
                <a:schemeClr val="dk1"/>
              </a:fontRef>
            </p:style>
            <p:txBody>
              <a:bodyPr>
                <a:normAutofit lnSpcReduction="10000"/>
              </a:bodyPr>
              <a:lstStyle/>
              <a:p>
                <a:pPr marL="109728" indent="0">
                  <a:buNone/>
                </a:pPr>
                <a:r>
                  <a:rPr lang="en-GB" dirty="0" smtClean="0">
                    <a:latin typeface="Calibri" panose="020F0502020204030204" pitchFamily="34" charset="0"/>
                  </a:rPr>
                  <a:t>Equation 1: acceleration is the rate of change of velocity.</a:t>
                </a:r>
              </a:p>
              <a:p>
                <a:pPr marL="109728" indent="0" algn="ctr">
                  <a:buNone/>
                </a:pPr>
                <a14:m>
                  <m:oMath xmlns:m="http://schemas.openxmlformats.org/officeDocument/2006/math">
                    <m:r>
                      <a:rPr lang="en-GB" b="0" i="1" smtClean="0">
                        <a:latin typeface="Cambria Math"/>
                      </a:rPr>
                      <m:t>𝑎</m:t>
                    </m:r>
                    <m:r>
                      <a:rPr lang="en-GB" b="0" i="1" smtClean="0">
                        <a:latin typeface="Cambria Math"/>
                      </a:rPr>
                      <m:t>=</m:t>
                    </m:r>
                    <m:f>
                      <m:fPr>
                        <m:ctrlPr>
                          <a:rPr lang="en-GB" i="1" smtClean="0">
                            <a:latin typeface="Cambria Math" panose="02040503050406030204" pitchFamily="18" charset="0"/>
                          </a:rPr>
                        </m:ctrlPr>
                      </m:fPr>
                      <m:num>
                        <m:r>
                          <a:rPr lang="en-GB" b="0" i="1" smtClean="0">
                            <a:latin typeface="Cambria Math"/>
                          </a:rPr>
                          <m:t>(</m:t>
                        </m:r>
                        <m:r>
                          <a:rPr lang="en-GB" b="0" i="1" smtClean="0">
                            <a:latin typeface="Cambria Math"/>
                          </a:rPr>
                          <m:t>𝑣</m:t>
                        </m:r>
                        <m:r>
                          <a:rPr lang="en-GB" b="0" i="1" smtClean="0">
                            <a:latin typeface="Cambria Math"/>
                          </a:rPr>
                          <m:t>−</m:t>
                        </m:r>
                        <m:r>
                          <a:rPr lang="en-GB" b="0" i="1" smtClean="0">
                            <a:latin typeface="Cambria Math"/>
                          </a:rPr>
                          <m:t>𝑢</m:t>
                        </m:r>
                        <m:r>
                          <a:rPr lang="en-GB" b="0" i="1" smtClean="0">
                            <a:latin typeface="Cambria Math"/>
                          </a:rPr>
                          <m:t>)</m:t>
                        </m:r>
                      </m:num>
                      <m:den>
                        <m:r>
                          <a:rPr lang="en-GB" b="0" i="1" smtClean="0">
                            <a:latin typeface="Cambria Math"/>
                          </a:rPr>
                          <m:t>𝑡</m:t>
                        </m:r>
                      </m:den>
                    </m:f>
                  </m:oMath>
                </a14:m>
                <a:r>
                  <a:rPr lang="en-GB" dirty="0" smtClean="0">
                    <a:latin typeface="Calibri" panose="020F0502020204030204" pitchFamily="34" charset="0"/>
                  </a:rPr>
                  <a:t> 		therefore 	</a:t>
                </a:r>
                <a14:m>
                  <m:oMath xmlns:m="http://schemas.openxmlformats.org/officeDocument/2006/math">
                    <m:r>
                      <a:rPr lang="en-GB" b="1" i="1" smtClean="0">
                        <a:latin typeface="Cambria Math"/>
                      </a:rPr>
                      <m:t>𝒗</m:t>
                    </m:r>
                    <m:r>
                      <a:rPr lang="en-GB" b="1" i="1" smtClean="0">
                        <a:latin typeface="Cambria Math"/>
                      </a:rPr>
                      <m:t>=</m:t>
                    </m:r>
                    <m:r>
                      <a:rPr lang="en-GB" b="1" i="1" smtClean="0">
                        <a:latin typeface="Cambria Math"/>
                      </a:rPr>
                      <m:t>𝒖</m:t>
                    </m:r>
                    <m:r>
                      <a:rPr lang="en-GB" b="1" i="1" smtClean="0">
                        <a:latin typeface="Cambria Math"/>
                      </a:rPr>
                      <m:t>+</m:t>
                    </m:r>
                    <m:r>
                      <a:rPr lang="en-GB" b="1" i="1" smtClean="0">
                        <a:latin typeface="Cambria Math"/>
                      </a:rPr>
                      <m:t>𝒂𝒕</m:t>
                    </m:r>
                  </m:oMath>
                </a14:m>
                <a:endParaRPr lang="en-GB" b="1" dirty="0">
                  <a:latin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9452" y="1052736"/>
                <a:ext cx="8229600" cy="1512168"/>
              </a:xfrm>
              <a:blipFill rotWithShape="1">
                <a:blip r:embed="rId2"/>
                <a:stretch>
                  <a:fillRect l="-74" t="-5976" b="-2390"/>
                </a:stretch>
              </a:blipFill>
            </p:spPr>
            <p:txBody>
              <a:bodyPr/>
              <a:lstStyle/>
              <a:p>
                <a:r>
                  <a:rPr lang="en-GB">
                    <a:noFill/>
                  </a:rPr>
                  <a:t> </a:t>
                </a:r>
              </a:p>
            </p:txBody>
          </p:sp>
        </mc:Fallback>
      </mc:AlternateContent>
      <p:sp>
        <p:nvSpPr>
          <p:cNvPr id="4" name="Rectangle 3"/>
          <p:cNvSpPr/>
          <p:nvPr/>
        </p:nvSpPr>
        <p:spPr>
          <a:xfrm>
            <a:off x="0" y="0"/>
            <a:ext cx="9108504" cy="523220"/>
          </a:xfrm>
          <a:prstGeom prst="rect">
            <a:avLst/>
          </a:prstGeom>
        </p:spPr>
        <p:txBody>
          <a:bodyPr wrap="square">
            <a:spAutoFit/>
          </a:bodyPr>
          <a:lstStyle/>
          <a:p>
            <a:r>
              <a:rPr lang="en-GB" sz="1400" dirty="0" smtClean="0">
                <a:solidFill>
                  <a:schemeClr val="bg1"/>
                </a:solidFill>
              </a:rPr>
              <a:t>LO: </a:t>
            </a:r>
            <a:r>
              <a:rPr lang="en-US" sz="1400" dirty="0">
                <a:solidFill>
                  <a:schemeClr val="bg1"/>
                </a:solidFill>
              </a:rPr>
              <a:t>Calculate the displacement of an object moving with uniform acceleration.</a:t>
            </a:r>
          </a:p>
          <a:p>
            <a:r>
              <a:rPr lang="en-GB" sz="1400" dirty="0" smtClean="0">
                <a:solidFill>
                  <a:schemeClr val="bg1"/>
                </a:solidFill>
              </a:rPr>
              <a:t>.</a:t>
            </a:r>
            <a:endParaRPr lang="en-GB" sz="1400" dirty="0">
              <a:solidFill>
                <a:schemeClr val="bg1"/>
              </a:solidFill>
            </a:endParaRP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439452" y="2564904"/>
                <a:ext cx="8229600" cy="1368152"/>
              </a:xfrm>
              <a:prstGeom prst="rect">
                <a:avLst/>
              </a:prstGeom>
            </p:spPr>
            <p:style>
              <a:lnRef idx="2">
                <a:schemeClr val="accent3"/>
              </a:lnRef>
              <a:fillRef idx="1">
                <a:schemeClr val="lt1"/>
              </a:fillRef>
              <a:effectRef idx="0">
                <a:schemeClr val="accent3"/>
              </a:effectRef>
              <a:fontRef idx="minor">
                <a:schemeClr val="dk1"/>
              </a:fontRef>
            </p:style>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dk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dk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dk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dk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Font typeface="Georgia"/>
                  <a:buNone/>
                </a:pPr>
                <a:r>
                  <a:rPr lang="en-GB" dirty="0" smtClean="0">
                    <a:latin typeface="Calibri" panose="020F0502020204030204" pitchFamily="34" charset="0"/>
                  </a:rPr>
                  <a:t>Equation 2: displacement = average velocity x time:</a:t>
                </a:r>
              </a:p>
              <a:p>
                <a:pPr marL="109728" indent="0">
                  <a:buFont typeface="Georgia"/>
                  <a:buNone/>
                </a:pPr>
                <a14:m>
                  <m:oMathPara xmlns:m="http://schemas.openxmlformats.org/officeDocument/2006/math">
                    <m:oMathParaPr>
                      <m:jc m:val="centerGroup"/>
                    </m:oMathParaPr>
                    <m:oMath xmlns:m="http://schemas.openxmlformats.org/officeDocument/2006/math">
                      <m:r>
                        <a:rPr lang="en-GB" b="1" i="1" smtClean="0">
                          <a:latin typeface="Cambria Math"/>
                        </a:rPr>
                        <m:t>𝒔</m:t>
                      </m:r>
                      <m:r>
                        <a:rPr lang="en-GB" b="1" i="1" smtClean="0">
                          <a:latin typeface="Cambria Math"/>
                        </a:rPr>
                        <m:t>= </m:t>
                      </m:r>
                      <m:f>
                        <m:fPr>
                          <m:ctrlPr>
                            <a:rPr lang="en-GB" b="1" i="1" smtClean="0">
                              <a:latin typeface="Cambria Math" panose="02040503050406030204" pitchFamily="18" charset="0"/>
                            </a:rPr>
                          </m:ctrlPr>
                        </m:fPr>
                        <m:num>
                          <m:r>
                            <a:rPr lang="en-GB" b="1" i="1" smtClean="0">
                              <a:latin typeface="Cambria Math"/>
                            </a:rPr>
                            <m:t>(</m:t>
                          </m:r>
                          <m:r>
                            <a:rPr lang="en-GB" b="1" i="1" smtClean="0">
                              <a:latin typeface="Cambria Math"/>
                            </a:rPr>
                            <m:t>𝒖</m:t>
                          </m:r>
                          <m:r>
                            <a:rPr lang="en-GB" b="1" i="1" smtClean="0">
                              <a:latin typeface="Cambria Math"/>
                            </a:rPr>
                            <m:t>+</m:t>
                          </m:r>
                          <m:r>
                            <a:rPr lang="en-GB" b="1" i="1" smtClean="0">
                              <a:latin typeface="Cambria Math"/>
                            </a:rPr>
                            <m:t>𝒗</m:t>
                          </m:r>
                          <m:r>
                            <a:rPr lang="en-GB" b="1" i="1" smtClean="0">
                              <a:latin typeface="Cambria Math"/>
                            </a:rPr>
                            <m:t>)</m:t>
                          </m:r>
                        </m:num>
                        <m:den>
                          <m:r>
                            <a:rPr lang="en-GB" b="1" i="1" smtClean="0">
                              <a:latin typeface="Cambria Math"/>
                            </a:rPr>
                            <m:t>𝟐</m:t>
                          </m:r>
                        </m:den>
                      </m:f>
                      <m:r>
                        <a:rPr lang="en-GB" b="1" i="1" smtClean="0">
                          <a:latin typeface="Cambria Math"/>
                          <a:ea typeface="Cambria Math"/>
                        </a:rPr>
                        <m:t>×</m:t>
                      </m:r>
                      <m:r>
                        <a:rPr lang="en-GB" b="1" i="0" smtClean="0">
                          <a:latin typeface="Cambria Math"/>
                        </a:rPr>
                        <m:t> </m:t>
                      </m:r>
                      <m:r>
                        <a:rPr lang="en-GB" b="1" i="1" smtClean="0">
                          <a:latin typeface="Cambria Math"/>
                        </a:rPr>
                        <m:t>𝒕</m:t>
                      </m:r>
                    </m:oMath>
                  </m:oMathPara>
                </a14:m>
                <a:endParaRPr lang="en-GB" b="1" i="1" dirty="0">
                  <a:latin typeface="Calibri" panose="020F0502020204030204" pitchFamily="34" charset="0"/>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39452" y="2564904"/>
                <a:ext cx="8229600" cy="1368152"/>
              </a:xfrm>
              <a:prstGeom prst="rect">
                <a:avLst/>
              </a:prstGeom>
              <a:blipFill rotWithShape="1">
                <a:blip r:embed="rId3"/>
                <a:stretch>
                  <a:fillRect l="-74" t="-35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Content Placeholder 2"/>
              <p:cNvSpPr txBox="1">
                <a:spLocks/>
              </p:cNvSpPr>
              <p:nvPr/>
            </p:nvSpPr>
            <p:spPr>
              <a:xfrm>
                <a:off x="439452" y="3939904"/>
                <a:ext cx="8229600" cy="1368152"/>
              </a:xfrm>
              <a:prstGeom prst="rect">
                <a:avLst/>
              </a:prstGeom>
            </p:spPr>
            <p:style>
              <a:lnRef idx="2">
                <a:schemeClr val="accent2"/>
              </a:lnRef>
              <a:fillRef idx="1">
                <a:schemeClr val="lt1"/>
              </a:fillRef>
              <a:effectRef idx="0">
                <a:schemeClr val="accent2"/>
              </a:effectRef>
              <a:fontRef idx="minor">
                <a:schemeClr val="dk1"/>
              </a:fontRef>
            </p:style>
            <p:txBody>
              <a:bodyPr vert="horz">
                <a:normAutofit fontScale="850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dk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dk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dk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dk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Font typeface="Georgia"/>
                  <a:buNone/>
                </a:pPr>
                <a:r>
                  <a:rPr lang="en-GB" dirty="0" smtClean="0">
                    <a:latin typeface="Calibri" panose="020F0502020204030204" pitchFamily="34" charset="0"/>
                  </a:rPr>
                  <a:t>Equation 3: substitute the expression for v from equation 1 into equation 2 to give:</a:t>
                </a:r>
              </a:p>
              <a:p>
                <a:pPr marL="109728" indent="0">
                  <a:buFont typeface="Georgia"/>
                  <a:buNone/>
                </a:pPr>
                <a14:m>
                  <m:oMathPara xmlns:m="http://schemas.openxmlformats.org/officeDocument/2006/math">
                    <m:oMathParaPr>
                      <m:jc m:val="centerGroup"/>
                    </m:oMathParaPr>
                    <m:oMath xmlns:m="http://schemas.openxmlformats.org/officeDocument/2006/math">
                      <m:r>
                        <a:rPr lang="en-GB" b="1" i="1" smtClean="0">
                          <a:latin typeface="Cambria Math"/>
                        </a:rPr>
                        <m:t>𝒔</m:t>
                      </m:r>
                      <m:r>
                        <a:rPr lang="en-GB" b="1" i="1" smtClean="0">
                          <a:latin typeface="Cambria Math"/>
                        </a:rPr>
                        <m:t>=</m:t>
                      </m:r>
                      <m:r>
                        <a:rPr lang="en-GB" b="1" i="1" smtClean="0">
                          <a:latin typeface="Cambria Math"/>
                        </a:rPr>
                        <m:t>𝒖𝒕</m:t>
                      </m:r>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𝟏</m:t>
                          </m:r>
                        </m:num>
                        <m:den>
                          <m:r>
                            <a:rPr lang="en-GB" b="1" i="1" smtClean="0">
                              <a:latin typeface="Cambria Math"/>
                            </a:rPr>
                            <m:t>𝟐</m:t>
                          </m:r>
                        </m:den>
                      </m:f>
                      <m:r>
                        <a:rPr lang="en-GB" b="1" i="1" smtClean="0">
                          <a:latin typeface="Cambria Math"/>
                        </a:rPr>
                        <m:t>𝒂𝒕</m:t>
                      </m:r>
                      <m:r>
                        <a:rPr lang="en-GB" b="1" i="1" baseline="30000" smtClean="0">
                          <a:latin typeface="Cambria Math"/>
                        </a:rPr>
                        <m:t>𝟐</m:t>
                      </m:r>
                    </m:oMath>
                  </m:oMathPara>
                </a14:m>
                <a:endParaRPr lang="en-GB" b="1" i="1" baseline="30000" dirty="0">
                  <a:latin typeface="Calibri" panose="020F050202020403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39452" y="3939904"/>
                <a:ext cx="8229600" cy="1368152"/>
              </a:xfrm>
              <a:prstGeom prst="rect">
                <a:avLst/>
              </a:prstGeom>
              <a:blipFill rotWithShape="1">
                <a:blip r:embed="rId4"/>
                <a:stretch>
                  <a:fillRect t="-7895" r="-5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Content Placeholder 2"/>
              <p:cNvSpPr txBox="1">
                <a:spLocks/>
              </p:cNvSpPr>
              <p:nvPr/>
            </p:nvSpPr>
            <p:spPr>
              <a:xfrm>
                <a:off x="439452" y="5308056"/>
                <a:ext cx="8229600" cy="1368152"/>
              </a:xfrm>
              <a:prstGeom prst="rect">
                <a:avLst/>
              </a:prstGeom>
            </p:spPr>
            <p:style>
              <a:lnRef idx="2">
                <a:schemeClr val="accent3"/>
              </a:lnRef>
              <a:fillRef idx="1">
                <a:schemeClr val="lt1"/>
              </a:fillRef>
              <a:effectRef idx="0">
                <a:schemeClr val="accent3"/>
              </a:effectRef>
              <a:fontRef idx="minor">
                <a:schemeClr val="dk1"/>
              </a:fontRef>
            </p:style>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dk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dk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dk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dk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Font typeface="Georgia"/>
                  <a:buNone/>
                </a:pPr>
                <a:r>
                  <a:rPr lang="en-GB" dirty="0" smtClean="0">
                    <a:latin typeface="Calibri" panose="020F0502020204030204" pitchFamily="34" charset="0"/>
                  </a:rPr>
                  <a:t>Equation 4: This is derived from equations 1 and 2:</a:t>
                </a:r>
              </a:p>
              <a:p>
                <a:pPr marL="109728" indent="0">
                  <a:buFont typeface="Georgia"/>
                  <a:buNone/>
                </a:pPr>
                <a14:m>
                  <m:oMathPara xmlns:m="http://schemas.openxmlformats.org/officeDocument/2006/math">
                    <m:oMathParaPr>
                      <m:jc m:val="centerGroup"/>
                    </m:oMathParaPr>
                    <m:oMath xmlns:m="http://schemas.openxmlformats.org/officeDocument/2006/math">
                      <m:r>
                        <a:rPr lang="en-GB" b="1" i="1" smtClean="0">
                          <a:latin typeface="Cambria Math"/>
                        </a:rPr>
                        <m:t>𝒗</m:t>
                      </m:r>
                      <m:r>
                        <a:rPr lang="en-GB" b="1" i="1" baseline="30000" smtClean="0">
                          <a:latin typeface="Cambria Math"/>
                        </a:rPr>
                        <m:t>𝟐</m:t>
                      </m:r>
                      <m:r>
                        <a:rPr lang="en-GB" b="1" i="1" smtClean="0">
                          <a:latin typeface="Cambria Math"/>
                        </a:rPr>
                        <m:t>=</m:t>
                      </m:r>
                      <m:r>
                        <a:rPr lang="en-GB" b="1" i="1" smtClean="0">
                          <a:latin typeface="Cambria Math"/>
                        </a:rPr>
                        <m:t>𝒖</m:t>
                      </m:r>
                      <m:r>
                        <a:rPr lang="en-GB" b="1" i="1" baseline="30000" smtClean="0">
                          <a:latin typeface="Cambria Math"/>
                        </a:rPr>
                        <m:t>𝟐</m:t>
                      </m:r>
                      <m:r>
                        <a:rPr lang="en-GB" b="1" i="1" smtClean="0">
                          <a:latin typeface="Cambria Math"/>
                        </a:rPr>
                        <m:t>+</m:t>
                      </m:r>
                      <m:r>
                        <a:rPr lang="en-GB" b="1" i="1" smtClean="0">
                          <a:latin typeface="Cambria Math"/>
                        </a:rPr>
                        <m:t>𝟐</m:t>
                      </m:r>
                      <m:r>
                        <a:rPr lang="en-GB" b="1" i="1" smtClean="0">
                          <a:latin typeface="Cambria Math"/>
                        </a:rPr>
                        <m:t>𝒂𝒔</m:t>
                      </m:r>
                    </m:oMath>
                  </m:oMathPara>
                </a14:m>
                <a:endParaRPr lang="en-GB" b="1" i="1" dirty="0">
                  <a:latin typeface="Calibri" panose="020F0502020204030204" pitchFamily="34" charset="0"/>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439452" y="5308056"/>
                <a:ext cx="8229600" cy="1368152"/>
              </a:xfrm>
              <a:prstGeom prst="rect">
                <a:avLst/>
              </a:prstGeom>
              <a:blipFill rotWithShape="1">
                <a:blip r:embed="rId5"/>
                <a:stretch>
                  <a:fillRect l="-74" t="-3524"/>
                </a:stretch>
              </a:blipFill>
            </p:spPr>
            <p:txBody>
              <a:bodyPr/>
              <a:lstStyle/>
              <a:p>
                <a:r>
                  <a:rPr lang="en-GB">
                    <a:noFill/>
                  </a:rPr>
                  <a:t> </a:t>
                </a:r>
              </a:p>
            </p:txBody>
          </p:sp>
        </mc:Fallback>
      </mc:AlternateContent>
    </p:spTree>
    <p:extLst>
      <p:ext uri="{BB962C8B-B14F-4D97-AF65-F5344CB8AC3E}">
        <p14:creationId xmlns:p14="http://schemas.microsoft.com/office/powerpoint/2010/main" val="358866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bg/>
                                          </p:spTgt>
                                        </p:tgtEl>
                                        <p:attrNameLst>
                                          <p:attrName>style.visibility</p:attrName>
                                        </p:attrNameLst>
                                      </p:cBhvr>
                                      <p:to>
                                        <p:strVal val="visible"/>
                                      </p:to>
                                    </p:set>
                                    <p:animEffect transition="in" filter="fade">
                                      <p:cBhvr>
                                        <p:cTn id="18" dur="500"/>
                                        <p:tgtEl>
                                          <p:spTgt spid="5">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bg/>
                                          </p:spTgt>
                                        </p:tgtEl>
                                        <p:attrNameLst>
                                          <p:attrName>style.visibility</p:attrName>
                                        </p:attrNameLst>
                                      </p:cBhvr>
                                      <p:to>
                                        <p:strVal val="visible"/>
                                      </p:to>
                                    </p:set>
                                    <p:animEffect transition="in" filter="fade">
                                      <p:cBhvr>
                                        <p:cTn id="29" dur="500"/>
                                        <p:tgtEl>
                                          <p:spTgt spid="6">
                                            <p:bg/>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5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bg/>
                                          </p:spTgt>
                                        </p:tgtEl>
                                        <p:attrNameLst>
                                          <p:attrName>style.visibility</p:attrName>
                                        </p:attrNameLst>
                                      </p:cBhvr>
                                      <p:to>
                                        <p:strVal val="visible"/>
                                      </p:to>
                                    </p:set>
                                    <p:animEffect transition="in" filter="fade">
                                      <p:cBhvr>
                                        <p:cTn id="40" dur="500"/>
                                        <p:tgtEl>
                                          <p:spTgt spid="7">
                                            <p:bg/>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500"/>
                                        <p:tgtEl>
                                          <p:spTgt spid="7">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xEl>
                                              <p:pRg st="1" end="1"/>
                                            </p:txEl>
                                          </p:spTgt>
                                        </p:tgtEl>
                                        <p:attrNameLst>
                                          <p:attrName>style.visibility</p:attrName>
                                        </p:attrNameLst>
                                      </p:cBhvr>
                                      <p:to>
                                        <p:strVal val="visible"/>
                                      </p:to>
                                    </p:set>
                                    <p:animEffect transition="in" filter="fade">
                                      <p:cBhvr>
                                        <p:cTn id="4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P spid="6" grpId="0" uiExpand="1" build="p" animBg="1"/>
      <p:bldP spid="7" grpId="0" uiExpand="1"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Knowing which equation to use</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4873728"/>
          </a:xfrm>
        </p:spPr>
        <p:txBody>
          <a:bodyPr>
            <a:normAutofit fontScale="85000" lnSpcReduction="20000"/>
          </a:bodyPr>
          <a:lstStyle/>
          <a:p>
            <a:pPr marL="109728" indent="0">
              <a:buNone/>
            </a:pPr>
            <a:r>
              <a:rPr lang="en-GB" u="sng" dirty="0" smtClean="0">
                <a:latin typeface="Calibri" panose="020F0502020204030204" pitchFamily="34" charset="0"/>
              </a:rPr>
              <a:t>Example:</a:t>
            </a:r>
            <a:endParaRPr lang="en-GB" dirty="0" smtClean="0">
              <a:latin typeface="Calibri" panose="020F0502020204030204" pitchFamily="34" charset="0"/>
            </a:endParaRPr>
          </a:p>
          <a:p>
            <a:pPr marL="109728" indent="0">
              <a:buNone/>
            </a:pPr>
            <a:r>
              <a:rPr lang="en-GB" i="1" dirty="0" smtClean="0">
                <a:latin typeface="Calibri" panose="020F0502020204030204" pitchFamily="34" charset="0"/>
              </a:rPr>
              <a:t>A tile falls from a roof 25 m high. Calculate its speed when it hits the ground and how long it takes to fall. Take g = 9.81 ms</a:t>
            </a:r>
            <a:r>
              <a:rPr lang="en-GB" i="1" baseline="30000" dirty="0" smtClean="0">
                <a:latin typeface="Calibri" panose="020F0502020204030204" pitchFamily="34" charset="0"/>
              </a:rPr>
              <a:t>-2</a:t>
            </a:r>
            <a:r>
              <a:rPr lang="en-GB" i="1" dirty="0" smtClean="0">
                <a:latin typeface="Calibri" panose="020F0502020204030204" pitchFamily="34" charset="0"/>
              </a:rPr>
              <a:t>.</a:t>
            </a:r>
          </a:p>
          <a:p>
            <a:pPr marL="109728" indent="0">
              <a:buNone/>
            </a:pPr>
            <a:endParaRPr lang="en-GB" i="1" dirty="0">
              <a:latin typeface="Calibri" panose="020F0502020204030204" pitchFamily="34" charset="0"/>
            </a:endParaRPr>
          </a:p>
          <a:p>
            <a:pPr marL="624078" indent="-514350">
              <a:buFont typeface="+mj-lt"/>
              <a:buAutoNum type="arabicPeriod"/>
            </a:pPr>
            <a:r>
              <a:rPr lang="en-GB" dirty="0" smtClean="0">
                <a:latin typeface="Calibri" panose="020F0502020204030204" pitchFamily="34" charset="0"/>
              </a:rPr>
              <a:t>Write down what you know:</a:t>
            </a:r>
            <a:endParaRPr lang="en-GB" dirty="0">
              <a:latin typeface="Calibri" panose="020F0502020204030204" pitchFamily="34" charset="0"/>
            </a:endParaRPr>
          </a:p>
          <a:p>
            <a:pPr marL="916686" lvl="1" indent="-514350">
              <a:buFont typeface="+mj-lt"/>
              <a:buAutoNum type="arabicPeriod"/>
            </a:pPr>
            <a:r>
              <a:rPr lang="en-GB" dirty="0">
                <a:latin typeface="Calibri" panose="020F0502020204030204" pitchFamily="34" charset="0"/>
              </a:rPr>
              <a:t>s</a:t>
            </a:r>
            <a:r>
              <a:rPr lang="en-GB" dirty="0" smtClean="0">
                <a:latin typeface="Calibri" panose="020F0502020204030204" pitchFamily="34" charset="0"/>
              </a:rPr>
              <a:t> = 25 m</a:t>
            </a:r>
          </a:p>
          <a:p>
            <a:pPr marL="916686" lvl="1" indent="-514350">
              <a:buFont typeface="+mj-lt"/>
              <a:buAutoNum type="arabicPeriod"/>
            </a:pPr>
            <a:r>
              <a:rPr lang="en-GB" dirty="0" smtClean="0">
                <a:latin typeface="Calibri" panose="020F0502020204030204" pitchFamily="34" charset="0"/>
              </a:rPr>
              <a:t>u = 0 ms</a:t>
            </a:r>
            <a:r>
              <a:rPr lang="en-GB" baseline="30000" dirty="0" smtClean="0">
                <a:latin typeface="Calibri" panose="020F0502020204030204" pitchFamily="34" charset="0"/>
              </a:rPr>
              <a:t>-1</a:t>
            </a:r>
          </a:p>
          <a:p>
            <a:pPr marL="916686" lvl="1" indent="-514350">
              <a:buFont typeface="+mj-lt"/>
              <a:buAutoNum type="arabicPeriod"/>
            </a:pPr>
            <a:r>
              <a:rPr lang="en-GB" dirty="0" smtClean="0">
                <a:latin typeface="Calibri" panose="020F0502020204030204" pitchFamily="34" charset="0"/>
              </a:rPr>
              <a:t>v = ?</a:t>
            </a:r>
          </a:p>
          <a:p>
            <a:pPr marL="916686" lvl="1" indent="-514350">
              <a:buFont typeface="+mj-lt"/>
              <a:buAutoNum type="arabicPeriod"/>
            </a:pPr>
            <a:r>
              <a:rPr lang="en-GB" dirty="0" smtClean="0">
                <a:latin typeface="Calibri" panose="020F0502020204030204" pitchFamily="34" charset="0"/>
              </a:rPr>
              <a:t>a = 9.81 ms</a:t>
            </a:r>
            <a:r>
              <a:rPr lang="en-GB" baseline="30000" dirty="0" smtClean="0">
                <a:latin typeface="Calibri" panose="020F0502020204030204" pitchFamily="34" charset="0"/>
              </a:rPr>
              <a:t>-2</a:t>
            </a:r>
          </a:p>
          <a:p>
            <a:pPr marL="916686" lvl="1" indent="-514350">
              <a:buFont typeface="+mj-lt"/>
              <a:buAutoNum type="arabicPeriod"/>
            </a:pPr>
            <a:r>
              <a:rPr lang="en-GB" dirty="0" smtClean="0">
                <a:latin typeface="Calibri" panose="020F0502020204030204" pitchFamily="34" charset="0"/>
              </a:rPr>
              <a:t>t = ?</a:t>
            </a:r>
          </a:p>
          <a:p>
            <a:pPr marL="624078" indent="-514350">
              <a:buFont typeface="+mj-lt"/>
              <a:buAutoNum type="arabicPeriod"/>
            </a:pPr>
            <a:r>
              <a:rPr lang="en-GB" dirty="0" smtClean="0">
                <a:latin typeface="Calibri" panose="020F0502020204030204" pitchFamily="34" charset="0"/>
              </a:rPr>
              <a:t>Then, choose an equation with only one unknown quantity. So start with equation 4.</a:t>
            </a:r>
          </a:p>
          <a:p>
            <a:pPr marL="624078" indent="-514350">
              <a:buFont typeface="+mj-lt"/>
              <a:buAutoNum type="arabicPeriod"/>
            </a:pPr>
            <a:r>
              <a:rPr lang="en-GB" dirty="0" smtClean="0">
                <a:latin typeface="Calibri" panose="020F0502020204030204" pitchFamily="34" charset="0"/>
              </a:rPr>
              <a:t>Now, find t using equation 3.</a:t>
            </a:r>
          </a:p>
          <a:p>
            <a:pPr marL="624078" indent="-514350">
              <a:buFont typeface="+mj-lt"/>
              <a:buAutoNum type="arabicPeriod"/>
            </a:pPr>
            <a:r>
              <a:rPr lang="en-GB" i="1" dirty="0" smtClean="0">
                <a:latin typeface="Calibri" panose="020F0502020204030204" pitchFamily="34" charset="0"/>
              </a:rPr>
              <a:t>V = 22 ms</a:t>
            </a:r>
            <a:r>
              <a:rPr lang="en-GB" i="1" baseline="30000" dirty="0" smtClean="0">
                <a:latin typeface="Calibri" panose="020F0502020204030204" pitchFamily="34" charset="0"/>
              </a:rPr>
              <a:t>-1</a:t>
            </a:r>
            <a:r>
              <a:rPr lang="en-GB" i="1" dirty="0" smtClean="0">
                <a:latin typeface="Calibri" panose="020F0502020204030204" pitchFamily="34" charset="0"/>
              </a:rPr>
              <a:t> and t = 2.3 s</a:t>
            </a:r>
          </a:p>
        </p:txBody>
      </p:sp>
      <p:sp>
        <p:nvSpPr>
          <p:cNvPr id="4" name="Rectangle 3"/>
          <p:cNvSpPr/>
          <p:nvPr/>
        </p:nvSpPr>
        <p:spPr>
          <a:xfrm>
            <a:off x="0" y="0"/>
            <a:ext cx="9108504" cy="523220"/>
          </a:xfrm>
          <a:prstGeom prst="rect">
            <a:avLst/>
          </a:prstGeom>
        </p:spPr>
        <p:txBody>
          <a:bodyPr wrap="square">
            <a:spAutoFit/>
          </a:bodyPr>
          <a:lstStyle/>
          <a:p>
            <a:r>
              <a:rPr lang="en-GB" sz="1400" dirty="0" smtClean="0">
                <a:solidFill>
                  <a:schemeClr val="bg1"/>
                </a:solidFill>
              </a:rPr>
              <a:t>LO: </a:t>
            </a:r>
            <a:r>
              <a:rPr lang="en-US" sz="1400" dirty="0">
                <a:solidFill>
                  <a:schemeClr val="bg1"/>
                </a:solidFill>
              </a:rPr>
              <a:t>Calculate the displacement of an object moving with uniform acceleration.</a:t>
            </a:r>
          </a:p>
          <a:p>
            <a:r>
              <a:rPr lang="en-GB" sz="1400" dirty="0" smtClean="0">
                <a:solidFill>
                  <a:schemeClr val="bg1"/>
                </a:solidFill>
              </a:rPr>
              <a:t>.</a:t>
            </a:r>
            <a:endParaRPr lang="en-GB" sz="1400" dirty="0">
              <a:solidFill>
                <a:schemeClr val="bg1"/>
              </a:solidFill>
            </a:endParaRPr>
          </a:p>
        </p:txBody>
      </p:sp>
    </p:spTree>
    <p:extLst>
      <p:ext uri="{BB962C8B-B14F-4D97-AF65-F5344CB8AC3E}">
        <p14:creationId xmlns:p14="http://schemas.microsoft.com/office/powerpoint/2010/main" val="326224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Your turn</a:t>
            </a:r>
            <a:endParaRPr lang="en-GB" b="1" dirty="0">
              <a:latin typeface="Calibri" panose="020F0502020204030204" pitchFamily="34" charset="0"/>
            </a:endParaRPr>
          </a:p>
        </p:txBody>
      </p:sp>
      <p:sp>
        <p:nvSpPr>
          <p:cNvPr id="3" name="Content Placeholder 2"/>
          <p:cNvSpPr>
            <a:spLocks noGrp="1"/>
          </p:cNvSpPr>
          <p:nvPr>
            <p:ph idx="1"/>
          </p:nvPr>
        </p:nvSpPr>
        <p:spPr>
          <a:xfrm>
            <a:off x="323528" y="1700808"/>
            <a:ext cx="8363272" cy="4873728"/>
          </a:xfrm>
        </p:spPr>
        <p:txBody>
          <a:bodyPr>
            <a:normAutofit/>
          </a:bodyPr>
          <a:lstStyle/>
          <a:p>
            <a:pPr marL="109728" indent="0">
              <a:buNone/>
            </a:pPr>
            <a:r>
              <a:rPr lang="en-GB" u="sng" dirty="0" smtClean="0">
                <a:latin typeface="Calibri" panose="020F0502020204030204" pitchFamily="34" charset="0"/>
              </a:rPr>
              <a:t>Question</a:t>
            </a:r>
            <a:endParaRPr lang="en-GB" dirty="0" smtClean="0">
              <a:latin typeface="Calibri" panose="020F0502020204030204" pitchFamily="34" charset="0"/>
            </a:endParaRPr>
          </a:p>
          <a:p>
            <a:pPr marL="109728" indent="0">
              <a:buNone/>
            </a:pPr>
            <a:r>
              <a:rPr lang="en-GB" i="1" dirty="0" smtClean="0">
                <a:latin typeface="Calibri" panose="020F0502020204030204" pitchFamily="34" charset="0"/>
              </a:rPr>
              <a:t>A car accelerates steadily from rest at a rate of 4.2 ms</a:t>
            </a:r>
            <a:r>
              <a:rPr lang="en-GB" i="1" baseline="30000" dirty="0" smtClean="0">
                <a:latin typeface="Calibri" panose="020F0502020204030204" pitchFamily="34" charset="0"/>
              </a:rPr>
              <a:t>-2</a:t>
            </a:r>
            <a:r>
              <a:rPr lang="en-GB" i="1" dirty="0" smtClean="0">
                <a:latin typeface="Calibri" panose="020F0502020204030204" pitchFamily="34" charset="0"/>
              </a:rPr>
              <a:t> for 6.0 s. Calculate its final speed and the distance travelled.</a:t>
            </a:r>
          </a:p>
          <a:p>
            <a:pPr marL="109728" indent="0">
              <a:buNone/>
            </a:pPr>
            <a:endParaRPr lang="en-GB" i="1" dirty="0">
              <a:latin typeface="Calibri" panose="020F0502020204030204" pitchFamily="34" charset="0"/>
            </a:endParaRPr>
          </a:p>
          <a:p>
            <a:pPr marL="624078" indent="-514350">
              <a:buFont typeface="+mj-lt"/>
              <a:buAutoNum type="arabicPeriod"/>
            </a:pPr>
            <a:r>
              <a:rPr lang="en-GB" dirty="0" smtClean="0">
                <a:latin typeface="Calibri" panose="020F0502020204030204" pitchFamily="34" charset="0"/>
              </a:rPr>
              <a:t>Write down what you know.</a:t>
            </a:r>
          </a:p>
          <a:p>
            <a:pPr marL="624078" indent="-514350">
              <a:buFont typeface="+mj-lt"/>
              <a:buAutoNum type="arabicPeriod"/>
            </a:pPr>
            <a:r>
              <a:rPr lang="en-GB" dirty="0" smtClean="0">
                <a:latin typeface="Calibri" panose="020F0502020204030204" pitchFamily="34" charset="0"/>
              </a:rPr>
              <a:t>Calculate the speed using equation 1.</a:t>
            </a:r>
          </a:p>
          <a:p>
            <a:pPr marL="624078" indent="-514350">
              <a:buFont typeface="+mj-lt"/>
              <a:buAutoNum type="arabicPeriod"/>
            </a:pPr>
            <a:r>
              <a:rPr lang="en-GB" dirty="0" smtClean="0">
                <a:latin typeface="Calibri" panose="020F0502020204030204" pitchFamily="34" charset="0"/>
              </a:rPr>
              <a:t>Calculate the distance using equation 2 or 3.</a:t>
            </a:r>
          </a:p>
          <a:p>
            <a:pPr marL="624078" indent="-514350">
              <a:buFont typeface="+mj-lt"/>
              <a:buAutoNum type="arabicPeriod"/>
            </a:pPr>
            <a:r>
              <a:rPr lang="en-GB" i="1" dirty="0" smtClean="0">
                <a:latin typeface="Calibri" panose="020F0502020204030204" pitchFamily="34" charset="0"/>
              </a:rPr>
              <a:t>V = 25 ms</a:t>
            </a:r>
            <a:r>
              <a:rPr lang="en-GB" i="1" baseline="30000" dirty="0" smtClean="0">
                <a:latin typeface="Calibri" panose="020F0502020204030204" pitchFamily="34" charset="0"/>
              </a:rPr>
              <a:t>-2</a:t>
            </a:r>
            <a:r>
              <a:rPr lang="en-GB" i="1" dirty="0" smtClean="0">
                <a:latin typeface="Calibri" panose="020F0502020204030204" pitchFamily="34" charset="0"/>
              </a:rPr>
              <a:t> and s = 75.6 m</a:t>
            </a:r>
            <a:endParaRPr lang="en-GB" i="1" dirty="0">
              <a:latin typeface="Calibri" panose="020F0502020204030204" pitchFamily="34" charset="0"/>
            </a:endParaRPr>
          </a:p>
        </p:txBody>
      </p:sp>
      <p:sp>
        <p:nvSpPr>
          <p:cNvPr id="4" name="Rectangle 3"/>
          <p:cNvSpPr/>
          <p:nvPr/>
        </p:nvSpPr>
        <p:spPr>
          <a:xfrm>
            <a:off x="0" y="0"/>
            <a:ext cx="9108504" cy="523220"/>
          </a:xfrm>
          <a:prstGeom prst="rect">
            <a:avLst/>
          </a:prstGeom>
        </p:spPr>
        <p:txBody>
          <a:bodyPr wrap="square">
            <a:spAutoFit/>
          </a:bodyPr>
          <a:lstStyle/>
          <a:p>
            <a:r>
              <a:rPr lang="en-GB" sz="1400" dirty="0" smtClean="0">
                <a:solidFill>
                  <a:schemeClr val="bg1"/>
                </a:solidFill>
              </a:rPr>
              <a:t>LO: </a:t>
            </a:r>
            <a:r>
              <a:rPr lang="en-US" sz="1400" dirty="0">
                <a:solidFill>
                  <a:schemeClr val="bg1"/>
                </a:solidFill>
              </a:rPr>
              <a:t>Calculate the displacement of an object moving with uniform acceleration.</a:t>
            </a:r>
          </a:p>
          <a:p>
            <a:r>
              <a:rPr lang="en-GB" sz="1400" dirty="0" smtClean="0">
                <a:solidFill>
                  <a:schemeClr val="bg1"/>
                </a:solidFill>
              </a:rPr>
              <a:t>.</a:t>
            </a:r>
            <a:endParaRPr lang="en-GB" sz="1400" dirty="0">
              <a:solidFill>
                <a:schemeClr val="bg1"/>
              </a:solidFill>
            </a:endParaRPr>
          </a:p>
        </p:txBody>
      </p:sp>
    </p:spTree>
    <p:extLst>
      <p:ext uri="{BB962C8B-B14F-4D97-AF65-F5344CB8AC3E}">
        <p14:creationId xmlns:p14="http://schemas.microsoft.com/office/powerpoint/2010/main" val="33640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Practical investigation: Acceleration</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504056"/>
          </a:xfrm>
        </p:spPr>
        <p:txBody>
          <a:bodyPr>
            <a:normAutofit lnSpcReduction="10000"/>
          </a:bodyPr>
          <a:lstStyle/>
          <a:p>
            <a:r>
              <a:rPr lang="en-GB" dirty="0" smtClean="0">
                <a:latin typeface="Calibri" panose="020F0502020204030204" pitchFamily="34" charset="0"/>
              </a:rPr>
              <a:t>Follow the instructions and safety guidance carefully.</a:t>
            </a:r>
            <a:endParaRPr lang="en-GB" dirty="0">
              <a:latin typeface="Calibri" panose="020F0502020204030204" pitchFamily="34" charset="0"/>
            </a:endParaRPr>
          </a:p>
        </p:txBody>
      </p:sp>
      <p:sp>
        <p:nvSpPr>
          <p:cNvPr id="4" name="Rectangle 3"/>
          <p:cNvSpPr/>
          <p:nvPr/>
        </p:nvSpPr>
        <p:spPr>
          <a:xfrm>
            <a:off x="0" y="0"/>
            <a:ext cx="9108504" cy="523220"/>
          </a:xfrm>
          <a:prstGeom prst="rect">
            <a:avLst/>
          </a:prstGeom>
        </p:spPr>
        <p:txBody>
          <a:bodyPr wrap="square">
            <a:spAutoFit/>
          </a:bodyPr>
          <a:lstStyle/>
          <a:p>
            <a:r>
              <a:rPr lang="en-GB" sz="1400" dirty="0" smtClean="0">
                <a:solidFill>
                  <a:schemeClr val="bg1"/>
                </a:solidFill>
              </a:rPr>
              <a:t>LO: </a:t>
            </a:r>
            <a:r>
              <a:rPr lang="en-US" sz="1400" dirty="0">
                <a:solidFill>
                  <a:schemeClr val="bg1"/>
                </a:solidFill>
              </a:rPr>
              <a:t>Calculate the displacement of an object moving with uniform acceleration.</a:t>
            </a:r>
          </a:p>
          <a:p>
            <a:r>
              <a:rPr lang="en-GB" sz="1400" dirty="0" smtClean="0">
                <a:solidFill>
                  <a:schemeClr val="bg1"/>
                </a:solidFill>
              </a:rPr>
              <a:t>.</a:t>
            </a:r>
            <a:endParaRPr lang="en-GB" sz="1400" dirty="0">
              <a:solidFill>
                <a:schemeClr val="bg1"/>
              </a:solidFill>
            </a:endParaRPr>
          </a:p>
        </p:txBody>
      </p:sp>
      <p:pic>
        <p:nvPicPr>
          <p:cNvPr id="2050" name="Picture 2" descr="Q 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96" y="2852936"/>
            <a:ext cx="8208912" cy="300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1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4873728"/>
          </a:xfrm>
        </p:spPr>
        <p:txBody>
          <a:bodyPr>
            <a:normAutofit/>
          </a:bodyPr>
          <a:lstStyle/>
          <a:p>
            <a:pPr marL="109728" indent="0">
              <a:buNone/>
            </a:pPr>
            <a:endParaRPr lang="en-GB" dirty="0">
              <a:latin typeface="Calibri" panose="020F0502020204030204" pitchFamily="34" charset="0"/>
            </a:endParaRPr>
          </a:p>
        </p:txBody>
      </p:sp>
      <p:sp>
        <p:nvSpPr>
          <p:cNvPr id="4" name="Rectangle 3"/>
          <p:cNvSpPr/>
          <p:nvPr/>
        </p:nvSpPr>
        <p:spPr>
          <a:xfrm>
            <a:off x="0" y="0"/>
            <a:ext cx="9108504" cy="523220"/>
          </a:xfrm>
          <a:prstGeom prst="rect">
            <a:avLst/>
          </a:prstGeom>
        </p:spPr>
        <p:txBody>
          <a:bodyPr wrap="square">
            <a:spAutoFit/>
          </a:bodyPr>
          <a:lstStyle/>
          <a:p>
            <a:r>
              <a:rPr lang="en-GB" sz="1400" dirty="0" smtClean="0">
                <a:solidFill>
                  <a:schemeClr val="bg1"/>
                </a:solidFill>
              </a:rPr>
              <a:t>LO: </a:t>
            </a:r>
            <a:r>
              <a:rPr lang="en-US" sz="1400" dirty="0">
                <a:solidFill>
                  <a:schemeClr val="bg1"/>
                </a:solidFill>
              </a:rPr>
              <a:t>Calculate the displacement of an object moving with uniform acceleration.</a:t>
            </a:r>
          </a:p>
          <a:p>
            <a:r>
              <a:rPr lang="en-GB" sz="1400" dirty="0" smtClean="0">
                <a:solidFill>
                  <a:schemeClr val="bg1"/>
                </a:solidFill>
              </a:rPr>
              <a:t>.</a:t>
            </a:r>
            <a:endParaRPr lang="en-GB" sz="1400" dirty="0">
              <a:solidFill>
                <a:schemeClr val="bg1"/>
              </a:solidFill>
            </a:endParaRPr>
          </a:p>
        </p:txBody>
      </p:sp>
    </p:spTree>
    <p:extLst>
      <p:ext uri="{BB962C8B-B14F-4D97-AF65-F5344CB8AC3E}">
        <p14:creationId xmlns:p14="http://schemas.microsoft.com/office/powerpoint/2010/main" val="396017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Plenary questions (</a:t>
            </a:r>
            <a:r>
              <a:rPr lang="en-GB" b="1" dirty="0" err="1" smtClean="0">
                <a:latin typeface="Calibri" panose="020F0502020204030204" pitchFamily="34" charset="0"/>
              </a:rPr>
              <a:t>mwbs</a:t>
            </a:r>
            <a:r>
              <a:rPr lang="en-GB" b="1" dirty="0" smtClean="0">
                <a:latin typeface="Calibri" panose="020F0502020204030204" pitchFamily="34" charset="0"/>
              </a:rPr>
              <a:t>)</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4873728"/>
          </a:xfrm>
        </p:spPr>
        <p:txBody>
          <a:bodyPr>
            <a:normAutofit lnSpcReduction="10000"/>
          </a:bodyPr>
          <a:lstStyle/>
          <a:p>
            <a:pPr marL="624078" indent="-514350">
              <a:buFont typeface="+mj-lt"/>
              <a:buAutoNum type="arabicPeriod"/>
            </a:pPr>
            <a:r>
              <a:rPr lang="en-GB" dirty="0" smtClean="0">
                <a:latin typeface="Calibri" panose="020F0502020204030204" pitchFamily="34" charset="0"/>
              </a:rPr>
              <a:t>A cat runs with uniform acceleration from rest to 10 ms</a:t>
            </a:r>
            <a:r>
              <a:rPr lang="en-GB" baseline="30000" dirty="0" smtClean="0">
                <a:latin typeface="Calibri" panose="020F0502020204030204" pitchFamily="34" charset="0"/>
              </a:rPr>
              <a:t>-1</a:t>
            </a:r>
            <a:r>
              <a:rPr lang="en-GB" dirty="0" smtClean="0">
                <a:latin typeface="Calibri" panose="020F0502020204030204" pitchFamily="34" charset="0"/>
              </a:rPr>
              <a:t> in 20.0 s. What is its displacement after this time?</a:t>
            </a:r>
          </a:p>
          <a:p>
            <a:pPr marL="916686" lvl="1" indent="-514350"/>
            <a:r>
              <a:rPr lang="en-GB" i="1" dirty="0" smtClean="0">
                <a:latin typeface="Calibri" panose="020F0502020204030204" pitchFamily="34" charset="0"/>
              </a:rPr>
              <a:t>100 m</a:t>
            </a:r>
          </a:p>
          <a:p>
            <a:pPr marL="624078" indent="-514350">
              <a:buFont typeface="+mj-lt"/>
              <a:buAutoNum type="arabicPeriod"/>
            </a:pPr>
            <a:r>
              <a:rPr lang="en-GB" dirty="0" smtClean="0">
                <a:latin typeface="Calibri" panose="020F0502020204030204" pitchFamily="34" charset="0"/>
              </a:rPr>
              <a:t>The brakes are applied to a train travelling at 25 ms</a:t>
            </a:r>
            <a:r>
              <a:rPr lang="en-GB" baseline="30000" dirty="0" smtClean="0">
                <a:latin typeface="Calibri" panose="020F0502020204030204" pitchFamily="34" charset="0"/>
              </a:rPr>
              <a:t>-1</a:t>
            </a:r>
            <a:r>
              <a:rPr lang="en-GB" dirty="0" smtClean="0">
                <a:latin typeface="Calibri" panose="020F0502020204030204" pitchFamily="34" charset="0"/>
              </a:rPr>
              <a:t> and it takes 18 s to stop with uniform deceleration. What is its deceleration?</a:t>
            </a:r>
          </a:p>
          <a:p>
            <a:pPr marL="916686" lvl="1" indent="-514350"/>
            <a:r>
              <a:rPr lang="en-GB" i="1" dirty="0" smtClean="0">
                <a:latin typeface="Calibri" panose="020F0502020204030204" pitchFamily="34" charset="0"/>
              </a:rPr>
              <a:t>1.4 ms</a:t>
            </a:r>
            <a:r>
              <a:rPr lang="en-GB" i="1" baseline="30000" dirty="0" smtClean="0">
                <a:latin typeface="Calibri" panose="020F0502020204030204" pitchFamily="34" charset="0"/>
              </a:rPr>
              <a:t>-2</a:t>
            </a:r>
          </a:p>
          <a:p>
            <a:pPr marL="624078" indent="-514350">
              <a:buFont typeface="+mj-lt"/>
              <a:buAutoNum type="arabicPeriod"/>
            </a:pPr>
            <a:r>
              <a:rPr lang="en-GB" dirty="0" smtClean="0">
                <a:latin typeface="Calibri" panose="020F0502020204030204" pitchFamily="34" charset="0"/>
              </a:rPr>
              <a:t>An electric tram sets off from rest and travels 103 m in 9.2 s. Calculate its acceleration during this time, assuming it was uniform.</a:t>
            </a:r>
          </a:p>
          <a:p>
            <a:pPr marL="916686" lvl="1" indent="-514350"/>
            <a:r>
              <a:rPr lang="en-GB" i="1" dirty="0" smtClean="0">
                <a:latin typeface="Calibri" panose="020F0502020204030204" pitchFamily="34" charset="0"/>
              </a:rPr>
              <a:t>2.4 ms</a:t>
            </a:r>
            <a:r>
              <a:rPr lang="en-GB" i="1" baseline="30000" dirty="0" smtClean="0">
                <a:latin typeface="Calibri" panose="020F0502020204030204" pitchFamily="34" charset="0"/>
              </a:rPr>
              <a:t>-2</a:t>
            </a:r>
            <a:endParaRPr lang="en-GB" i="1" baseline="30000" dirty="0">
              <a:latin typeface="Calibri" panose="020F0502020204030204" pitchFamily="34" charset="0"/>
            </a:endParaRPr>
          </a:p>
        </p:txBody>
      </p:sp>
      <p:sp>
        <p:nvSpPr>
          <p:cNvPr id="4" name="Rectangle 3"/>
          <p:cNvSpPr/>
          <p:nvPr/>
        </p:nvSpPr>
        <p:spPr>
          <a:xfrm>
            <a:off x="0" y="0"/>
            <a:ext cx="9108504" cy="523220"/>
          </a:xfrm>
          <a:prstGeom prst="rect">
            <a:avLst/>
          </a:prstGeom>
        </p:spPr>
        <p:txBody>
          <a:bodyPr wrap="square">
            <a:spAutoFit/>
          </a:bodyPr>
          <a:lstStyle/>
          <a:p>
            <a:r>
              <a:rPr lang="en-GB" sz="1400" dirty="0" smtClean="0">
                <a:solidFill>
                  <a:schemeClr val="bg1"/>
                </a:solidFill>
              </a:rPr>
              <a:t>LO: </a:t>
            </a:r>
            <a:r>
              <a:rPr lang="en-US" sz="1400" dirty="0">
                <a:solidFill>
                  <a:schemeClr val="bg1"/>
                </a:solidFill>
              </a:rPr>
              <a:t>Calculate the displacement of an object moving with uniform acceleration.</a:t>
            </a:r>
          </a:p>
          <a:p>
            <a:r>
              <a:rPr lang="en-GB" sz="1400" dirty="0" smtClean="0">
                <a:solidFill>
                  <a:schemeClr val="bg1"/>
                </a:solidFill>
              </a:rPr>
              <a:t>.</a:t>
            </a:r>
            <a:endParaRPr lang="en-GB" sz="1400" dirty="0">
              <a:solidFill>
                <a:schemeClr val="bg1"/>
              </a:solidFill>
            </a:endParaRPr>
          </a:p>
        </p:txBody>
      </p:sp>
    </p:spTree>
    <p:extLst>
      <p:ext uri="{BB962C8B-B14F-4D97-AF65-F5344CB8AC3E}">
        <p14:creationId xmlns:p14="http://schemas.microsoft.com/office/powerpoint/2010/main" val="396017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458200" cy="1470025"/>
          </a:xfrm>
        </p:spPr>
        <p:txBody>
          <a:bodyPr>
            <a:normAutofit/>
          </a:bodyPr>
          <a:lstStyle/>
          <a:p>
            <a:r>
              <a:rPr lang="en-GB" b="1" dirty="0" smtClean="0">
                <a:latin typeface="Calibri" panose="020F0502020204030204" pitchFamily="34" charset="0"/>
              </a:rPr>
              <a:t>Mechanics and Materials part 1</a:t>
            </a:r>
            <a:br>
              <a:rPr lang="en-GB" b="1" dirty="0" smtClean="0">
                <a:latin typeface="Calibri" panose="020F0502020204030204" pitchFamily="34" charset="0"/>
              </a:rPr>
            </a:br>
            <a:r>
              <a:rPr lang="en-GB" b="1" dirty="0" smtClean="0">
                <a:latin typeface="Calibri" panose="020F0502020204030204" pitchFamily="34" charset="0"/>
              </a:rPr>
              <a:t>11 and 12 – Free Fall</a:t>
            </a:r>
            <a:endParaRPr lang="en-GB" b="1" dirty="0">
              <a:latin typeface="Calibri" panose="020F0502020204030204" pitchFamily="34" charset="0"/>
            </a:endParaRPr>
          </a:p>
        </p:txBody>
      </p:sp>
      <p:sp>
        <p:nvSpPr>
          <p:cNvPr id="3" name="Subtitle 2"/>
          <p:cNvSpPr>
            <a:spLocks noGrp="1"/>
          </p:cNvSpPr>
          <p:nvPr>
            <p:ph type="subTitle" idx="1"/>
          </p:nvPr>
        </p:nvSpPr>
        <p:spPr/>
        <p:txBody>
          <a:bodyPr/>
          <a:lstStyle/>
          <a:p>
            <a:r>
              <a:rPr lang="en-GB" dirty="0" smtClean="0"/>
              <a:t>LO: Define free fall and carry out a free fall experiment to determine the value </a:t>
            </a:r>
            <a:r>
              <a:rPr lang="en-GB" i="1" dirty="0" smtClean="0"/>
              <a:t>g</a:t>
            </a:r>
            <a:r>
              <a:rPr lang="en-GB" dirty="0" smtClean="0"/>
              <a:t>.</a:t>
            </a:r>
            <a:endParaRPr lang="en-GB" dirty="0"/>
          </a:p>
        </p:txBody>
      </p:sp>
      <p:pic>
        <p:nvPicPr>
          <p:cNvPr id="1026" name="Picture 2" descr="http://www.engin.umich.edu/aero/research/images/structu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034" y="4581128"/>
            <a:ext cx="357359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7336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Starter: What is free fall?</a:t>
            </a:r>
            <a:endParaRPr lang="en-GB" b="1" dirty="0">
              <a:latin typeface="Calibri" panose="020F0502020204030204" pitchFamily="34" charset="0"/>
            </a:endParaRPr>
          </a:p>
        </p:txBody>
      </p:sp>
      <p:sp>
        <p:nvSpPr>
          <p:cNvPr id="3" name="Content Placeholder 2"/>
          <p:cNvSpPr>
            <a:spLocks noGrp="1"/>
          </p:cNvSpPr>
          <p:nvPr>
            <p:ph idx="1"/>
          </p:nvPr>
        </p:nvSpPr>
        <p:spPr>
          <a:xfrm>
            <a:off x="457200" y="1700808"/>
            <a:ext cx="8229600" cy="4873728"/>
          </a:xfrm>
        </p:spPr>
        <p:txBody>
          <a:bodyPr>
            <a:normAutofit/>
          </a:bodyPr>
          <a:lstStyle/>
          <a:p>
            <a:r>
              <a:rPr lang="en-GB" dirty="0" smtClean="0">
                <a:latin typeface="Calibri" panose="020F0502020204030204" pitchFamily="34" charset="0"/>
              </a:rPr>
              <a:t>What do we mean when we say an object is in ‘free fall’?</a:t>
            </a:r>
            <a:endParaRPr lang="en-GB" dirty="0">
              <a:latin typeface="Calibri" panose="020F0502020204030204" pitchFamily="34" charset="0"/>
            </a:endParaRPr>
          </a:p>
          <a:p>
            <a:pPr lvl="1"/>
            <a:r>
              <a:rPr lang="en-GB" i="1" dirty="0" smtClean="0">
                <a:latin typeface="Calibri" panose="020F0502020204030204" pitchFamily="34" charset="0"/>
              </a:rPr>
              <a:t>Free fall is when there is gravity acting on an object and nothing else. It is the motion of an object undergoing an acceleration of ‘g’.</a:t>
            </a:r>
            <a:endParaRPr lang="en-GB" dirty="0" smtClean="0">
              <a:latin typeface="Calibri" panose="020F0502020204030204" pitchFamily="34" charset="0"/>
            </a:endParaRPr>
          </a:p>
          <a:p>
            <a:r>
              <a:rPr lang="en-GB" dirty="0" smtClean="0">
                <a:latin typeface="Calibri" panose="020F0502020204030204" pitchFamily="34" charset="0"/>
              </a:rPr>
              <a:t>What is the magnitude of g?</a:t>
            </a:r>
          </a:p>
          <a:p>
            <a:pPr lvl="1"/>
            <a:r>
              <a:rPr lang="en-GB" i="1" dirty="0" smtClean="0">
                <a:latin typeface="Calibri" panose="020F0502020204030204" pitchFamily="34" charset="0"/>
              </a:rPr>
              <a:t>9.81 ms-2</a:t>
            </a:r>
          </a:p>
          <a:p>
            <a:r>
              <a:rPr lang="en-GB" dirty="0" smtClean="0">
                <a:latin typeface="Calibri" panose="020F0502020204030204" pitchFamily="34" charset="0"/>
              </a:rPr>
              <a:t>Do objects of different weights fall at different speeds?</a:t>
            </a:r>
          </a:p>
          <a:p>
            <a:pPr lvl="1"/>
            <a:r>
              <a:rPr lang="en-GB" dirty="0">
                <a:latin typeface="Calibri" panose="020F0502020204030204" pitchFamily="34" charset="0"/>
                <a:hlinkClick r:id="rId2"/>
              </a:rPr>
              <a:t>https://</a:t>
            </a:r>
            <a:r>
              <a:rPr lang="en-GB" dirty="0" smtClean="0">
                <a:latin typeface="Calibri" panose="020F0502020204030204" pitchFamily="34" charset="0"/>
                <a:hlinkClick r:id="rId2"/>
              </a:rPr>
              <a:t>www.youtube.com/watch?v=E43-CfukEgs</a:t>
            </a:r>
            <a:r>
              <a:rPr lang="en-GB" dirty="0" smtClean="0">
                <a:latin typeface="Calibri" panose="020F0502020204030204" pitchFamily="34" charset="0"/>
              </a:rPr>
              <a:t> </a:t>
            </a:r>
          </a:p>
        </p:txBody>
      </p:sp>
      <p:sp>
        <p:nvSpPr>
          <p:cNvPr id="4" name="Rectangle 3"/>
          <p:cNvSpPr/>
          <p:nvPr/>
        </p:nvSpPr>
        <p:spPr>
          <a:xfrm>
            <a:off x="0" y="0"/>
            <a:ext cx="9108504" cy="307777"/>
          </a:xfrm>
          <a:prstGeom prst="rect">
            <a:avLst/>
          </a:prstGeom>
        </p:spPr>
        <p:txBody>
          <a:bodyPr wrap="square">
            <a:spAutoFit/>
          </a:bodyPr>
          <a:lstStyle/>
          <a:p>
            <a:r>
              <a:rPr lang="en-GB" sz="1400" dirty="0" smtClean="0">
                <a:solidFill>
                  <a:schemeClr val="bg1"/>
                </a:solidFill>
              </a:rPr>
              <a:t>LO: </a:t>
            </a:r>
            <a:r>
              <a:rPr lang="en-GB" sz="1400" dirty="0">
                <a:solidFill>
                  <a:schemeClr val="bg1"/>
                </a:solidFill>
              </a:rPr>
              <a:t>Define free fall and carry out a free fall experiment to determine the value g</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194147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normAutofit fontScale="90000"/>
          </a:bodyPr>
          <a:lstStyle/>
          <a:p>
            <a:r>
              <a:rPr lang="en-GB" b="1" dirty="0" smtClean="0">
                <a:latin typeface="Calibri" panose="020F0502020204030204" pitchFamily="34" charset="0"/>
              </a:rPr>
              <a:t>Required practical 3: Determination of </a:t>
            </a:r>
            <a:r>
              <a:rPr lang="en-GB" b="1" i="1" dirty="0" smtClean="0">
                <a:latin typeface="Calibri" panose="020F0502020204030204" pitchFamily="34" charset="0"/>
              </a:rPr>
              <a:t>g</a:t>
            </a:r>
            <a:r>
              <a:rPr lang="en-GB" b="1" dirty="0" smtClean="0">
                <a:latin typeface="Calibri" panose="020F0502020204030204" pitchFamily="34" charset="0"/>
              </a:rPr>
              <a:t> by a free fall method</a:t>
            </a:r>
            <a:endParaRPr lang="en-GB" b="1" dirty="0">
              <a:latin typeface="Calibri" panose="020F0502020204030204" pitchFamily="34" charset="0"/>
            </a:endParaRPr>
          </a:p>
        </p:txBody>
      </p:sp>
      <p:sp>
        <p:nvSpPr>
          <p:cNvPr id="3" name="Content Placeholder 2"/>
          <p:cNvSpPr>
            <a:spLocks noGrp="1"/>
          </p:cNvSpPr>
          <p:nvPr>
            <p:ph idx="1"/>
          </p:nvPr>
        </p:nvSpPr>
        <p:spPr>
          <a:xfrm>
            <a:off x="457200" y="1916832"/>
            <a:ext cx="8229600" cy="4657704"/>
          </a:xfrm>
        </p:spPr>
        <p:txBody>
          <a:bodyPr>
            <a:normAutofit lnSpcReduction="10000"/>
          </a:bodyPr>
          <a:lstStyle/>
          <a:p>
            <a:r>
              <a:rPr lang="en-GB" dirty="0" smtClean="0">
                <a:latin typeface="Calibri" panose="020F0502020204030204" pitchFamily="34" charset="0"/>
              </a:rPr>
              <a:t>You each researched a method (with references!) for your homework. What methods did we come up with?</a:t>
            </a:r>
          </a:p>
          <a:p>
            <a:r>
              <a:rPr lang="en-GB" dirty="0" smtClean="0">
                <a:latin typeface="Calibri" panose="020F0502020204030204" pitchFamily="34" charset="0"/>
              </a:rPr>
              <a:t>You are going to carry out three different methods:</a:t>
            </a:r>
          </a:p>
          <a:p>
            <a:pPr lvl="1"/>
            <a:r>
              <a:rPr lang="en-GB" dirty="0" smtClean="0">
                <a:latin typeface="Calibri" panose="020F0502020204030204" pitchFamily="34" charset="0"/>
              </a:rPr>
              <a:t>Light gates</a:t>
            </a:r>
          </a:p>
          <a:p>
            <a:pPr lvl="1"/>
            <a:r>
              <a:rPr lang="en-GB" dirty="0" smtClean="0">
                <a:latin typeface="Calibri" panose="020F0502020204030204" pitchFamily="34" charset="0"/>
              </a:rPr>
              <a:t>G-balls</a:t>
            </a:r>
          </a:p>
          <a:p>
            <a:pPr lvl="1"/>
            <a:r>
              <a:rPr lang="en-GB" dirty="0" smtClean="0">
                <a:latin typeface="Calibri" panose="020F0502020204030204" pitchFamily="34" charset="0"/>
              </a:rPr>
              <a:t>Stopwatches and rulers</a:t>
            </a:r>
          </a:p>
          <a:p>
            <a:r>
              <a:rPr lang="en-GB" dirty="0" smtClean="0">
                <a:latin typeface="Calibri" panose="020F0502020204030204" pitchFamily="34" charset="0"/>
              </a:rPr>
              <a:t>Read the instructions. These are intentionally vague because I want you to write your own methods, draw your own results tables and decide which is the most accurate method and why.</a:t>
            </a:r>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smtClean="0">
                <a:solidFill>
                  <a:schemeClr val="bg1"/>
                </a:solidFill>
              </a:rPr>
              <a:t>LO: </a:t>
            </a:r>
            <a:r>
              <a:rPr lang="en-GB" sz="1400" dirty="0">
                <a:solidFill>
                  <a:schemeClr val="bg1"/>
                </a:solidFill>
              </a:rPr>
              <a:t>Define free fall and carry out a free fall experiment to determine the value g</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104097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lstStyle/>
          <a:p>
            <a:r>
              <a:rPr lang="en-GB" b="1" dirty="0" smtClean="0">
                <a:latin typeface="Calibri" panose="020F0502020204030204" pitchFamily="34" charset="0"/>
              </a:rPr>
              <a:t>Plenary: What do your results show?</a:t>
            </a:r>
            <a:endParaRPr lang="en-GB"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44824"/>
                <a:ext cx="8229600" cy="4729712"/>
              </a:xfrm>
            </p:spPr>
            <p:txBody>
              <a:bodyPr>
                <a:normAutofit fontScale="92500" lnSpcReduction="20000"/>
              </a:bodyPr>
              <a:lstStyle/>
              <a:p>
                <a:r>
                  <a:rPr lang="en-GB" dirty="0" smtClean="0">
                    <a:latin typeface="Calibri" panose="020F0502020204030204" pitchFamily="34" charset="0"/>
                  </a:rPr>
                  <a:t>The equation we have been testing is:</a:t>
                </a:r>
              </a:p>
              <a:p>
                <a:pPr marL="109728" indent="0">
                  <a:buNone/>
                </a:pPr>
                <a14:m>
                  <m:oMathPara xmlns:m="http://schemas.openxmlformats.org/officeDocument/2006/math">
                    <m:oMathParaPr>
                      <m:jc m:val="centerGroup"/>
                    </m:oMathParaPr>
                    <m:oMath xmlns:m="http://schemas.openxmlformats.org/officeDocument/2006/math">
                      <m:r>
                        <a:rPr lang="en-GB" b="1" i="1">
                          <a:latin typeface="Cambria Math"/>
                        </a:rPr>
                        <m:t>𝒔</m:t>
                      </m:r>
                      <m:r>
                        <a:rPr lang="en-GB" b="1" i="1">
                          <a:latin typeface="Cambria Math"/>
                        </a:rPr>
                        <m:t>=</m:t>
                      </m:r>
                      <m:r>
                        <a:rPr lang="en-GB" b="1" i="1">
                          <a:latin typeface="Cambria Math"/>
                        </a:rPr>
                        <m:t>𝒖𝒕</m:t>
                      </m:r>
                      <m:r>
                        <a:rPr lang="en-GB" b="1" i="1">
                          <a:latin typeface="Cambria Math"/>
                        </a:rPr>
                        <m:t>+</m:t>
                      </m:r>
                      <m:f>
                        <m:fPr>
                          <m:ctrlPr>
                            <a:rPr lang="en-GB" b="1" i="1">
                              <a:latin typeface="Cambria Math" panose="02040503050406030204" pitchFamily="18" charset="0"/>
                            </a:rPr>
                          </m:ctrlPr>
                        </m:fPr>
                        <m:num>
                          <m:r>
                            <a:rPr lang="en-GB" b="1" i="1">
                              <a:latin typeface="Cambria Math"/>
                            </a:rPr>
                            <m:t>𝟏</m:t>
                          </m:r>
                        </m:num>
                        <m:den>
                          <m:r>
                            <a:rPr lang="en-GB" b="1" i="1">
                              <a:latin typeface="Cambria Math"/>
                            </a:rPr>
                            <m:t>𝟐</m:t>
                          </m:r>
                        </m:den>
                      </m:f>
                      <m:r>
                        <a:rPr lang="en-GB" b="1" i="1">
                          <a:latin typeface="Cambria Math"/>
                        </a:rPr>
                        <m:t>𝒂𝒕</m:t>
                      </m:r>
                      <m:r>
                        <a:rPr lang="en-GB" b="1" i="1" baseline="30000">
                          <a:latin typeface="Cambria Math"/>
                        </a:rPr>
                        <m:t>𝟐</m:t>
                      </m:r>
                    </m:oMath>
                  </m:oMathPara>
                </a14:m>
                <a:endParaRPr lang="en-GB" b="1" i="1" baseline="30000" dirty="0">
                  <a:latin typeface="Calibri" panose="020F0502020204030204" pitchFamily="34" charset="0"/>
                </a:endParaRPr>
              </a:p>
              <a:p>
                <a:r>
                  <a:rPr lang="en-GB" dirty="0" smtClean="0">
                    <a:latin typeface="Calibri" panose="020F0502020204030204" pitchFamily="34" charset="0"/>
                  </a:rPr>
                  <a:t>If we rearrange this equation into the format </a:t>
                </a:r>
                <a14:m>
                  <m:oMath xmlns:m="http://schemas.openxmlformats.org/officeDocument/2006/math">
                    <m:r>
                      <a:rPr lang="en-GB" b="1" i="1" smtClean="0">
                        <a:latin typeface="Cambria Math"/>
                      </a:rPr>
                      <m:t>𝒚</m:t>
                    </m:r>
                    <m:r>
                      <a:rPr lang="en-GB" b="1" i="1" smtClean="0">
                        <a:latin typeface="Cambria Math"/>
                      </a:rPr>
                      <m:t>=</m:t>
                    </m:r>
                    <m:r>
                      <a:rPr lang="en-GB" b="1" i="1" smtClean="0">
                        <a:latin typeface="Cambria Math"/>
                      </a:rPr>
                      <m:t>𝒎𝒙</m:t>
                    </m:r>
                    <m:r>
                      <a:rPr lang="en-GB" b="1" i="1" smtClean="0">
                        <a:latin typeface="Cambria Math"/>
                      </a:rPr>
                      <m:t>+</m:t>
                    </m:r>
                    <m:r>
                      <a:rPr lang="en-GB" b="1" i="1" smtClean="0">
                        <a:latin typeface="Cambria Math"/>
                      </a:rPr>
                      <m:t>𝒄</m:t>
                    </m:r>
                  </m:oMath>
                </a14:m>
                <a:r>
                  <a:rPr lang="en-GB" b="1" dirty="0" smtClean="0">
                    <a:latin typeface="Calibri" panose="020F0502020204030204" pitchFamily="34" charset="0"/>
                  </a:rPr>
                  <a:t> </a:t>
                </a:r>
                <a:r>
                  <a:rPr lang="en-GB" dirty="0" smtClean="0">
                    <a:latin typeface="Calibri" panose="020F0502020204030204" pitchFamily="34" charset="0"/>
                  </a:rPr>
                  <a:t>we end up with:</a:t>
                </a:r>
              </a:p>
              <a:p>
                <a:pPr marL="109728" indent="0">
                  <a:buNone/>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a:rPr>
                            <m:t>𝟐</m:t>
                          </m:r>
                          <m:r>
                            <a:rPr lang="en-GB" b="1" i="1">
                              <a:latin typeface="Cambria Math"/>
                            </a:rPr>
                            <m:t>𝒔</m:t>
                          </m:r>
                        </m:num>
                        <m:den>
                          <m:r>
                            <a:rPr lang="en-GB" b="1" i="1" smtClean="0">
                              <a:latin typeface="Cambria Math"/>
                            </a:rPr>
                            <m:t>𝒕</m:t>
                          </m:r>
                        </m:den>
                      </m:f>
                      <m:r>
                        <a:rPr lang="en-GB" b="1" i="1">
                          <a:latin typeface="Cambria Math"/>
                        </a:rPr>
                        <m:t>=</m:t>
                      </m:r>
                      <m:r>
                        <a:rPr lang="en-GB" b="1" i="1" smtClean="0">
                          <a:latin typeface="Cambria Math"/>
                        </a:rPr>
                        <m:t>𝒂𝒕</m:t>
                      </m:r>
                      <m:r>
                        <a:rPr lang="en-GB" b="1" i="1" smtClean="0">
                          <a:latin typeface="Cambria Math"/>
                        </a:rPr>
                        <m:t>+</m:t>
                      </m:r>
                      <m:r>
                        <a:rPr lang="en-GB" b="1" i="1" smtClean="0">
                          <a:latin typeface="Cambria Math"/>
                        </a:rPr>
                        <m:t>𝟐</m:t>
                      </m:r>
                      <m:r>
                        <a:rPr lang="en-GB" b="1" i="1">
                          <a:latin typeface="Cambria Math"/>
                        </a:rPr>
                        <m:t>𝒖</m:t>
                      </m:r>
                    </m:oMath>
                  </m:oMathPara>
                </a14:m>
                <a:endParaRPr lang="en-GB" b="1" i="1" baseline="30000" dirty="0" smtClean="0">
                  <a:latin typeface="Calibri" panose="020F0502020204030204" pitchFamily="34" charset="0"/>
                </a:endParaRPr>
              </a:p>
              <a:p>
                <a:r>
                  <a:rPr lang="en-GB" dirty="0" smtClean="0">
                    <a:latin typeface="Calibri" panose="020F0502020204030204" pitchFamily="34" charset="0"/>
                  </a:rPr>
                  <a:t>Or, using the terminology from your worksheet:</a:t>
                </a:r>
              </a:p>
              <a:p>
                <a:pPr marL="109728" indent="0">
                  <a:buNone/>
                </a:pPr>
                <a14:m>
                  <m:oMathPara xmlns:m="http://schemas.openxmlformats.org/officeDocument/2006/math">
                    <m:oMathParaPr>
                      <m:jc m:val="centerGroup"/>
                    </m:oMathParaPr>
                    <m:oMath xmlns:m="http://schemas.openxmlformats.org/officeDocument/2006/math">
                      <m:f>
                        <m:fPr>
                          <m:ctrlPr>
                            <a:rPr lang="en-GB" b="1" i="1">
                              <a:latin typeface="Cambria Math" panose="02040503050406030204" pitchFamily="18" charset="0"/>
                            </a:rPr>
                          </m:ctrlPr>
                        </m:fPr>
                        <m:num>
                          <m:r>
                            <a:rPr lang="en-GB" b="1" i="1">
                              <a:latin typeface="Cambria Math"/>
                            </a:rPr>
                            <m:t>𝟐</m:t>
                          </m:r>
                          <m:r>
                            <a:rPr lang="en-GB" b="1" i="1" smtClean="0">
                              <a:latin typeface="Cambria Math"/>
                            </a:rPr>
                            <m:t>𝒉</m:t>
                          </m:r>
                        </m:num>
                        <m:den>
                          <m:r>
                            <a:rPr lang="en-GB" b="1" i="1">
                              <a:latin typeface="Cambria Math"/>
                            </a:rPr>
                            <m:t>𝒕</m:t>
                          </m:r>
                        </m:den>
                      </m:f>
                      <m:r>
                        <a:rPr lang="en-GB" b="1" i="1">
                          <a:latin typeface="Cambria Math"/>
                        </a:rPr>
                        <m:t>=</m:t>
                      </m:r>
                      <m:r>
                        <a:rPr lang="en-GB" b="1" i="1" smtClean="0">
                          <a:latin typeface="Cambria Math"/>
                        </a:rPr>
                        <m:t>𝒈</m:t>
                      </m:r>
                      <m:r>
                        <a:rPr lang="en-GB" b="1" i="1">
                          <a:latin typeface="Cambria Math"/>
                        </a:rPr>
                        <m:t>𝒕</m:t>
                      </m:r>
                      <m:r>
                        <a:rPr lang="en-GB" b="1" i="1">
                          <a:latin typeface="Cambria Math"/>
                        </a:rPr>
                        <m:t>+</m:t>
                      </m:r>
                      <m:r>
                        <a:rPr lang="en-GB" b="1" i="1">
                          <a:latin typeface="Cambria Math"/>
                        </a:rPr>
                        <m:t>𝟐</m:t>
                      </m:r>
                      <m:r>
                        <a:rPr lang="en-GB" b="1" i="1">
                          <a:latin typeface="Cambria Math"/>
                        </a:rPr>
                        <m:t>𝒖</m:t>
                      </m:r>
                    </m:oMath>
                  </m:oMathPara>
                </a14:m>
                <a:endParaRPr lang="en-GB" dirty="0">
                  <a:latin typeface="Calibri" panose="020F0502020204030204" pitchFamily="34" charset="0"/>
                </a:endParaRPr>
              </a:p>
              <a:p>
                <a:r>
                  <a:rPr lang="en-GB" dirty="0" smtClean="0">
                    <a:latin typeface="Calibri" panose="020F0502020204030204" pitchFamily="34" charset="0"/>
                  </a:rPr>
                  <a:t>This shows that </a:t>
                </a:r>
                <a:r>
                  <a:rPr lang="en-GB" i="1" dirty="0" smtClean="0">
                    <a:latin typeface="Calibri" panose="020F0502020204030204" pitchFamily="34" charset="0"/>
                  </a:rPr>
                  <a:t>g</a:t>
                </a:r>
                <a:r>
                  <a:rPr lang="en-GB" dirty="0" smtClean="0">
                    <a:latin typeface="Calibri" panose="020F0502020204030204" pitchFamily="34" charset="0"/>
                  </a:rPr>
                  <a:t> is the gradient and 2u is the y-intercept.</a:t>
                </a:r>
              </a:p>
              <a:p>
                <a:r>
                  <a:rPr lang="en-GB" dirty="0" smtClean="0">
                    <a:latin typeface="Calibri" panose="020F0502020204030204" pitchFamily="34" charset="0"/>
                  </a:rPr>
                  <a:t>How close to the true value of g were your results?</a:t>
                </a:r>
                <a:endParaRPr lang="en-GB" dirty="0">
                  <a:latin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44824"/>
                <a:ext cx="8229600" cy="4729712"/>
              </a:xfrm>
              <a:blipFill rotWithShape="1">
                <a:blip r:embed="rId2"/>
                <a:stretch>
                  <a:fillRect t="-2577" b="-2835"/>
                </a:stretch>
              </a:blipFill>
            </p:spPr>
            <p:txBody>
              <a:bodyPr/>
              <a:lstStyle/>
              <a:p>
                <a:r>
                  <a:rPr lang="en-GB">
                    <a:noFill/>
                  </a:rPr>
                  <a:t> </a:t>
                </a:r>
              </a:p>
            </p:txBody>
          </p:sp>
        </mc:Fallback>
      </mc:AlternateContent>
      <p:sp>
        <p:nvSpPr>
          <p:cNvPr id="4" name="Rectangle 3"/>
          <p:cNvSpPr/>
          <p:nvPr/>
        </p:nvSpPr>
        <p:spPr>
          <a:xfrm>
            <a:off x="0" y="0"/>
            <a:ext cx="9108504" cy="307777"/>
          </a:xfrm>
          <a:prstGeom prst="rect">
            <a:avLst/>
          </a:prstGeom>
        </p:spPr>
        <p:txBody>
          <a:bodyPr wrap="square">
            <a:spAutoFit/>
          </a:bodyPr>
          <a:lstStyle/>
          <a:p>
            <a:r>
              <a:rPr lang="en-GB" sz="1400" dirty="0" smtClean="0">
                <a:solidFill>
                  <a:schemeClr val="bg1"/>
                </a:solidFill>
              </a:rPr>
              <a:t>LO: </a:t>
            </a:r>
            <a:r>
              <a:rPr lang="en-GB" sz="1400" dirty="0">
                <a:solidFill>
                  <a:schemeClr val="bg1"/>
                </a:solidFill>
              </a:rPr>
              <a:t>Define free fall and carry out a free fall experiment to determine the value g</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104097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rot="5400000">
            <a:off x="2474894" y="4085946"/>
            <a:ext cx="394269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39452" y="764704"/>
            <a:ext cx="8229600" cy="1066800"/>
          </a:xfrm>
        </p:spPr>
        <p:txBody>
          <a:bodyPr>
            <a:normAutofit fontScale="90000"/>
          </a:bodyPr>
          <a:lstStyle/>
          <a:p>
            <a:r>
              <a:rPr lang="en-GB" b="1" dirty="0" smtClean="0">
                <a:latin typeface="Calibri" panose="020F0502020204030204" pitchFamily="34" charset="0"/>
              </a:rPr>
              <a:t>How can we work out the resultant velocity?</a:t>
            </a:r>
            <a:endParaRPr lang="en-GB" b="1" dirty="0">
              <a:latin typeface="Calibri" panose="020F0502020204030204" pitchFamily="34" charset="0"/>
            </a:endParaRPr>
          </a:p>
        </p:txBody>
      </p:sp>
      <p:sp>
        <p:nvSpPr>
          <p:cNvPr id="3" name="Content Placeholder 2"/>
          <p:cNvSpPr>
            <a:spLocks noGrp="1"/>
          </p:cNvSpPr>
          <p:nvPr>
            <p:ph idx="1"/>
          </p:nvPr>
        </p:nvSpPr>
        <p:spPr>
          <a:xfrm>
            <a:off x="5220072" y="1412776"/>
            <a:ext cx="3466728" cy="5161760"/>
          </a:xfrm>
        </p:spPr>
        <p:txBody>
          <a:bodyPr>
            <a:normAutofit lnSpcReduction="10000"/>
          </a:bodyPr>
          <a:lstStyle/>
          <a:p>
            <a:r>
              <a:rPr lang="en-GB" dirty="0" smtClean="0">
                <a:latin typeface="Calibri" panose="020F0502020204030204" pitchFamily="34" charset="0"/>
              </a:rPr>
              <a:t>We could draw a scale diagram and measure it.</a:t>
            </a:r>
          </a:p>
          <a:p>
            <a:endParaRPr lang="en-GB" dirty="0">
              <a:latin typeface="Calibri" panose="020F0502020204030204" pitchFamily="34" charset="0"/>
            </a:endParaRPr>
          </a:p>
          <a:p>
            <a:r>
              <a:rPr lang="en-GB" dirty="0" smtClean="0">
                <a:latin typeface="Calibri" panose="020F0502020204030204" pitchFamily="34" charset="0"/>
              </a:rPr>
              <a:t>Or, we could use some maths: Pythagoras or trigonometry.</a:t>
            </a:r>
          </a:p>
          <a:p>
            <a:endParaRPr lang="en-GB" dirty="0">
              <a:latin typeface="Calibri" panose="020F0502020204030204" pitchFamily="34" charset="0"/>
            </a:endParaRPr>
          </a:p>
          <a:p>
            <a:r>
              <a:rPr lang="en-GB" dirty="0" smtClean="0">
                <a:latin typeface="Calibri" panose="020F0502020204030204" pitchFamily="34" charset="0"/>
              </a:rPr>
              <a:t>Try both methods. Which is more accurate?</a:t>
            </a:r>
            <a:endParaRPr lang="en-GB" dirty="0">
              <a:latin typeface="Calibri" panose="020F0502020204030204" pitchFamily="34" charset="0"/>
            </a:endParaRPr>
          </a:p>
        </p:txBody>
      </p:sp>
      <p:sp>
        <p:nvSpPr>
          <p:cNvPr id="4" name="Rectangle 3"/>
          <p:cNvSpPr/>
          <p:nvPr/>
        </p:nvSpPr>
        <p:spPr>
          <a:xfrm>
            <a:off x="0" y="0"/>
            <a:ext cx="9108504" cy="338554"/>
          </a:xfrm>
          <a:prstGeom prst="rect">
            <a:avLst/>
          </a:prstGeom>
        </p:spPr>
        <p:txBody>
          <a:bodyPr wrap="square">
            <a:spAutoFit/>
          </a:bodyPr>
          <a:lstStyle/>
          <a:p>
            <a:r>
              <a:rPr lang="en-GB" sz="1600" dirty="0" smtClean="0">
                <a:solidFill>
                  <a:schemeClr val="bg1"/>
                </a:solidFill>
              </a:rPr>
              <a:t>LO: State the difference between scalars and vectors. Explain how we add and resolve vectors.</a:t>
            </a:r>
            <a:endParaRPr lang="en-GB" sz="1600" dirty="0">
              <a:solidFill>
                <a:schemeClr val="bg1"/>
              </a:solidFill>
            </a:endParaRPr>
          </a:p>
        </p:txBody>
      </p:sp>
      <p:sp>
        <p:nvSpPr>
          <p:cNvPr id="5" name="Right Arrow 4"/>
          <p:cNvSpPr/>
          <p:nvPr/>
        </p:nvSpPr>
        <p:spPr>
          <a:xfrm>
            <a:off x="611560" y="2132856"/>
            <a:ext cx="394269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rot="2801705">
            <a:off x="-218380" y="4126028"/>
            <a:ext cx="5471742" cy="15320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19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P spid="5" grpId="0" animBg="1"/>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458200" cy="1470025"/>
          </a:xfrm>
        </p:spPr>
        <p:txBody>
          <a:bodyPr>
            <a:normAutofit/>
          </a:bodyPr>
          <a:lstStyle/>
          <a:p>
            <a:r>
              <a:rPr lang="en-GB" b="1" dirty="0" smtClean="0">
                <a:latin typeface="Calibri" panose="020F0502020204030204" pitchFamily="34" charset="0"/>
              </a:rPr>
              <a:t>Mechanics and Materials part 1</a:t>
            </a:r>
            <a:br>
              <a:rPr lang="en-GB" b="1" dirty="0" smtClean="0">
                <a:latin typeface="Calibri" panose="020F0502020204030204" pitchFamily="34" charset="0"/>
              </a:rPr>
            </a:br>
            <a:r>
              <a:rPr lang="en-GB" b="1" dirty="0" smtClean="0">
                <a:latin typeface="Calibri" panose="020F0502020204030204" pitchFamily="34" charset="0"/>
              </a:rPr>
              <a:t>13 – Motion graphs</a:t>
            </a:r>
            <a:endParaRPr lang="en-GB" b="1" dirty="0">
              <a:latin typeface="Calibri" panose="020F0502020204030204" pitchFamily="34" charset="0"/>
            </a:endParaRPr>
          </a:p>
        </p:txBody>
      </p:sp>
      <p:sp>
        <p:nvSpPr>
          <p:cNvPr id="3" name="Subtitle 2"/>
          <p:cNvSpPr>
            <a:spLocks noGrp="1"/>
          </p:cNvSpPr>
          <p:nvPr>
            <p:ph type="subTitle" idx="1"/>
          </p:nvPr>
        </p:nvSpPr>
        <p:spPr/>
        <p:txBody>
          <a:bodyPr/>
          <a:lstStyle/>
          <a:p>
            <a:r>
              <a:rPr lang="en-GB" dirty="0" smtClean="0"/>
              <a:t>LO: Distinguish between different motion graphs and master two-stage problems.</a:t>
            </a:r>
            <a:endParaRPr lang="en-GB" dirty="0"/>
          </a:p>
        </p:txBody>
      </p:sp>
      <p:pic>
        <p:nvPicPr>
          <p:cNvPr id="1026" name="Picture 2" descr="http://www.engin.umich.edu/aero/research/images/structu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034" y="4581128"/>
            <a:ext cx="357359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6833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normAutofit/>
          </a:bodyPr>
          <a:lstStyle/>
          <a:p>
            <a:r>
              <a:rPr lang="en-GB" b="1" dirty="0" smtClean="0">
                <a:latin typeface="Calibri" panose="020F0502020204030204" pitchFamily="34" charset="0"/>
              </a:rPr>
              <a:t>Starter: Differences</a:t>
            </a:r>
            <a:endParaRPr lang="en-GB" b="1" dirty="0">
              <a:latin typeface="Calibri" panose="020F0502020204030204" pitchFamily="34" charset="0"/>
            </a:endParaRPr>
          </a:p>
        </p:txBody>
      </p:sp>
      <p:sp>
        <p:nvSpPr>
          <p:cNvPr id="3" name="Content Placeholder 2"/>
          <p:cNvSpPr>
            <a:spLocks noGrp="1"/>
          </p:cNvSpPr>
          <p:nvPr>
            <p:ph idx="1"/>
          </p:nvPr>
        </p:nvSpPr>
        <p:spPr>
          <a:xfrm>
            <a:off x="457200" y="1916832"/>
            <a:ext cx="8229600" cy="4657704"/>
          </a:xfrm>
        </p:spPr>
        <p:txBody>
          <a:bodyPr>
            <a:normAutofit/>
          </a:bodyPr>
          <a:lstStyle/>
          <a:p>
            <a:pPr marL="609600" indent="-609600"/>
            <a:r>
              <a:rPr lang="en-GB" dirty="0">
                <a:latin typeface="Calibri" panose="020F0502020204030204" pitchFamily="34" charset="0"/>
              </a:rPr>
              <a:t>Answer these on your mini-whiteboards:</a:t>
            </a:r>
          </a:p>
          <a:p>
            <a:pPr marL="609600" indent="-609600">
              <a:buFontTx/>
              <a:buChar char="•"/>
            </a:pPr>
            <a:r>
              <a:rPr lang="en-GB" dirty="0">
                <a:latin typeface="Calibri" panose="020F0502020204030204" pitchFamily="34" charset="0"/>
              </a:rPr>
              <a:t>What are the differences between distance-time and displacement-time graphs?</a:t>
            </a:r>
          </a:p>
          <a:p>
            <a:pPr marL="609600" indent="-609600">
              <a:buFontTx/>
              <a:buChar char="•"/>
            </a:pPr>
            <a:endParaRPr lang="en-GB" dirty="0">
              <a:latin typeface="Calibri" panose="020F0502020204030204" pitchFamily="34" charset="0"/>
            </a:endParaRPr>
          </a:p>
          <a:p>
            <a:pPr marL="609600" indent="-609600">
              <a:buFontTx/>
              <a:buChar char="•"/>
            </a:pPr>
            <a:r>
              <a:rPr lang="en-GB" dirty="0">
                <a:latin typeface="Calibri" panose="020F0502020204030204" pitchFamily="34" charset="0"/>
              </a:rPr>
              <a:t>What are the differences between a velocity-time and a speed-time graph?</a:t>
            </a:r>
          </a:p>
          <a:p>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smtClean="0">
                <a:solidFill>
                  <a:schemeClr val="bg1"/>
                </a:solidFill>
              </a:rPr>
              <a:t>LO: </a:t>
            </a:r>
            <a:r>
              <a:rPr lang="en-GB" sz="1400" dirty="0">
                <a:solidFill>
                  <a:schemeClr val="bg1"/>
                </a:solidFill>
              </a:rPr>
              <a:t>Distinguish between different motion graphs and master two-stage problems</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365839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4636604" cy="1066800"/>
          </a:xfrm>
        </p:spPr>
        <p:txBody>
          <a:bodyPr>
            <a:normAutofit fontScale="90000"/>
          </a:bodyPr>
          <a:lstStyle/>
          <a:p>
            <a:r>
              <a:rPr lang="en-GB" b="1" dirty="0" smtClean="0">
                <a:latin typeface="Calibri" panose="020F0502020204030204" pitchFamily="34" charset="0"/>
              </a:rPr>
              <a:t>Distance vs displacement</a:t>
            </a:r>
            <a:endParaRPr lang="en-GB" b="1" dirty="0">
              <a:latin typeface="Calibri" panose="020F0502020204030204" pitchFamily="34" charset="0"/>
            </a:endParaRPr>
          </a:p>
        </p:txBody>
      </p:sp>
      <p:sp>
        <p:nvSpPr>
          <p:cNvPr id="3" name="Content Placeholder 2"/>
          <p:cNvSpPr>
            <a:spLocks noGrp="1"/>
          </p:cNvSpPr>
          <p:nvPr>
            <p:ph idx="1"/>
          </p:nvPr>
        </p:nvSpPr>
        <p:spPr>
          <a:xfrm>
            <a:off x="457200" y="1916832"/>
            <a:ext cx="4402832" cy="4657704"/>
          </a:xfrm>
        </p:spPr>
        <p:txBody>
          <a:bodyPr>
            <a:normAutofit fontScale="92500" lnSpcReduction="10000"/>
          </a:bodyPr>
          <a:lstStyle/>
          <a:p>
            <a:pPr marL="0" indent="0">
              <a:lnSpc>
                <a:spcPct val="80000"/>
              </a:lnSpc>
            </a:pPr>
            <a:r>
              <a:rPr lang="en-GB" dirty="0">
                <a:latin typeface="Calibri" pitchFamily="34" charset="0"/>
              </a:rPr>
              <a:t>Plot this data as a displacement-time graph</a:t>
            </a:r>
          </a:p>
          <a:p>
            <a:pPr marL="0" indent="0">
              <a:lnSpc>
                <a:spcPct val="80000"/>
              </a:lnSpc>
            </a:pPr>
            <a:endParaRPr lang="en-GB" dirty="0">
              <a:latin typeface="Calibri" pitchFamily="34" charset="0"/>
            </a:endParaRPr>
          </a:p>
          <a:p>
            <a:pPr marL="0" indent="0">
              <a:lnSpc>
                <a:spcPct val="80000"/>
              </a:lnSpc>
            </a:pPr>
            <a:r>
              <a:rPr lang="en-GB" dirty="0">
                <a:latin typeface="Calibri" pitchFamily="34" charset="0"/>
              </a:rPr>
              <a:t>Describe what it shows</a:t>
            </a:r>
          </a:p>
          <a:p>
            <a:pPr marL="0" indent="0">
              <a:lnSpc>
                <a:spcPct val="80000"/>
              </a:lnSpc>
            </a:pPr>
            <a:endParaRPr lang="en-GB" dirty="0">
              <a:latin typeface="Calibri" pitchFamily="34" charset="0"/>
            </a:endParaRPr>
          </a:p>
          <a:p>
            <a:pPr marL="0" indent="0">
              <a:lnSpc>
                <a:spcPct val="80000"/>
              </a:lnSpc>
            </a:pPr>
            <a:r>
              <a:rPr lang="en-GB" dirty="0">
                <a:latin typeface="Calibri" pitchFamily="34" charset="0"/>
              </a:rPr>
              <a:t>Now draw a new table and convert the data into time and </a:t>
            </a:r>
            <a:r>
              <a:rPr lang="en-GB" u="sng" dirty="0" smtClean="0">
                <a:latin typeface="Calibri" pitchFamily="34" charset="0"/>
              </a:rPr>
              <a:t>distance.</a:t>
            </a:r>
            <a:endParaRPr lang="en-GB" dirty="0">
              <a:latin typeface="Calibri" pitchFamily="34" charset="0"/>
            </a:endParaRPr>
          </a:p>
          <a:p>
            <a:pPr marL="0" indent="0">
              <a:lnSpc>
                <a:spcPct val="80000"/>
              </a:lnSpc>
            </a:pPr>
            <a:endParaRPr lang="en-GB" dirty="0">
              <a:latin typeface="Calibri" pitchFamily="34" charset="0"/>
            </a:endParaRPr>
          </a:p>
          <a:p>
            <a:pPr marL="0" indent="0">
              <a:lnSpc>
                <a:spcPct val="80000"/>
              </a:lnSpc>
            </a:pPr>
            <a:r>
              <a:rPr lang="en-GB" dirty="0">
                <a:latin typeface="Calibri" pitchFamily="34" charset="0"/>
              </a:rPr>
              <a:t>Plot the distance time </a:t>
            </a:r>
            <a:r>
              <a:rPr lang="en-GB" dirty="0" smtClean="0">
                <a:latin typeface="Calibri" pitchFamily="34" charset="0"/>
              </a:rPr>
              <a:t>graph on the same axes in a different colour.</a:t>
            </a:r>
            <a:endParaRPr lang="en-GB" dirty="0">
              <a:latin typeface="Calibri" pitchFamily="34" charset="0"/>
            </a:endParaRPr>
          </a:p>
          <a:p>
            <a:pPr marL="0" indent="0">
              <a:lnSpc>
                <a:spcPct val="80000"/>
              </a:lnSpc>
            </a:pPr>
            <a:endParaRPr lang="en-GB" dirty="0">
              <a:latin typeface="Calibri" pitchFamily="34" charset="0"/>
            </a:endParaRPr>
          </a:p>
          <a:p>
            <a:pPr marL="0" indent="0">
              <a:lnSpc>
                <a:spcPct val="80000"/>
              </a:lnSpc>
            </a:pPr>
            <a:r>
              <a:rPr lang="en-GB" dirty="0">
                <a:latin typeface="Calibri" pitchFamily="34" charset="0"/>
              </a:rPr>
              <a:t>Label on both graphs where the maximum height </a:t>
            </a:r>
            <a:r>
              <a:rPr lang="en-GB" dirty="0" smtClean="0">
                <a:latin typeface="Calibri" pitchFamily="34" charset="0"/>
              </a:rPr>
              <a:t>is</a:t>
            </a:r>
            <a:endParaRPr lang="en-GB" dirty="0">
              <a:latin typeface="Calibri"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smtClean="0">
                <a:solidFill>
                  <a:schemeClr val="bg1"/>
                </a:solidFill>
              </a:rPr>
              <a:t>LO: </a:t>
            </a:r>
            <a:r>
              <a:rPr lang="en-GB" sz="1400" dirty="0">
                <a:solidFill>
                  <a:schemeClr val="bg1"/>
                </a:solidFill>
              </a:rPr>
              <a:t>Distinguish between different motion graphs and master two-stage problems</a:t>
            </a:r>
            <a:r>
              <a:rPr lang="en-US" sz="1400" dirty="0" smtClean="0">
                <a:solidFill>
                  <a:schemeClr val="bg1"/>
                </a:solidFill>
              </a:rPr>
              <a:t>.</a:t>
            </a:r>
            <a:endParaRPr lang="en-US" sz="1400" dirty="0">
              <a:solidFill>
                <a:schemeClr val="bg1"/>
              </a:solidFill>
            </a:endParaRPr>
          </a:p>
        </p:txBody>
      </p:sp>
      <p:graphicFrame>
        <p:nvGraphicFramePr>
          <p:cNvPr id="5" name="Group 178"/>
          <p:cNvGraphicFramePr>
            <a:graphicFrameLocks/>
          </p:cNvGraphicFramePr>
          <p:nvPr>
            <p:extLst>
              <p:ext uri="{D42A27DB-BD31-4B8C-83A1-F6EECF244321}">
                <p14:modId xmlns:p14="http://schemas.microsoft.com/office/powerpoint/2010/main" val="2816952553"/>
              </p:ext>
            </p:extLst>
          </p:nvPr>
        </p:nvGraphicFramePr>
        <p:xfrm>
          <a:off x="5069904" y="260350"/>
          <a:ext cx="4038600" cy="6583680"/>
        </p:xfrm>
        <a:graphic>
          <a:graphicData uri="http://schemas.openxmlformats.org/drawingml/2006/table">
            <a:tbl>
              <a:tblPr/>
              <a:tblGrid>
                <a:gridCol w="1420813"/>
                <a:gridCol w="2617787"/>
              </a:tblGrid>
              <a:tr h="287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alibri" pitchFamily="34" charset="0"/>
                          <a:cs typeface="Arial" charset="0"/>
                        </a:rPr>
                        <a:t>Time / 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Displacement / 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524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0.5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524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alibri" pitchFamily="34" charset="0"/>
                          <a:cs typeface="Arial" charset="0"/>
                        </a:rPr>
                        <a:t>1.5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2.5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524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2.5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alibri" pitchFamily="34" charset="0"/>
                          <a:cs typeface="Arial" charset="0"/>
                        </a:rPr>
                        <a:t>3.5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3.8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524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3.5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3.9</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4.5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3.9</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524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3.8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5.5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3.5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524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6.5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2.5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524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7.5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508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alibri" pitchFamily="34"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extLst>
      <p:ext uri="{BB962C8B-B14F-4D97-AF65-F5344CB8AC3E}">
        <p14:creationId xmlns:p14="http://schemas.microsoft.com/office/powerpoint/2010/main" val="76548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4420580" cy="1066800"/>
          </a:xfrm>
        </p:spPr>
        <p:txBody>
          <a:bodyPr>
            <a:normAutofit fontScale="90000"/>
          </a:bodyPr>
          <a:lstStyle/>
          <a:p>
            <a:r>
              <a:rPr lang="en-GB" b="1" dirty="0" smtClean="0">
                <a:latin typeface="Calibri" panose="020F0502020204030204" pitchFamily="34" charset="0"/>
              </a:rPr>
              <a:t>What should they look like?</a:t>
            </a:r>
            <a:endParaRPr lang="en-GB" b="1" dirty="0">
              <a:latin typeface="Calibri" panose="020F0502020204030204" pitchFamily="34" charset="0"/>
            </a:endParaRPr>
          </a:p>
        </p:txBody>
      </p:sp>
      <p:sp>
        <p:nvSpPr>
          <p:cNvPr id="3" name="Content Placeholder 2"/>
          <p:cNvSpPr>
            <a:spLocks noGrp="1"/>
          </p:cNvSpPr>
          <p:nvPr>
            <p:ph idx="1"/>
          </p:nvPr>
        </p:nvSpPr>
        <p:spPr>
          <a:xfrm>
            <a:off x="457200" y="1916832"/>
            <a:ext cx="8229600" cy="4657704"/>
          </a:xfrm>
        </p:spPr>
        <p:txBody>
          <a:bodyPr>
            <a:normAutofit/>
          </a:bodyPr>
          <a:lstStyle/>
          <a:p>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smtClean="0">
                <a:solidFill>
                  <a:schemeClr val="bg1"/>
                </a:solidFill>
              </a:rPr>
              <a:t>LO: </a:t>
            </a:r>
            <a:r>
              <a:rPr lang="en-GB" sz="1400" dirty="0">
                <a:solidFill>
                  <a:schemeClr val="bg1"/>
                </a:solidFill>
              </a:rPr>
              <a:t>Distinguish between different motion graphs and master two-stage problems</a:t>
            </a:r>
            <a:r>
              <a:rPr lang="en-US" sz="1400" dirty="0" smtClean="0">
                <a:solidFill>
                  <a:schemeClr val="bg1"/>
                </a:solidFill>
              </a:rPr>
              <a:t>.</a:t>
            </a:r>
            <a:endParaRPr lang="en-US" sz="1400" dirty="0">
              <a:solidFill>
                <a:schemeClr val="bg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62388256"/>
              </p:ext>
            </p:extLst>
          </p:nvPr>
        </p:nvGraphicFramePr>
        <p:xfrm>
          <a:off x="251520" y="1628800"/>
          <a:ext cx="4535488" cy="2427288"/>
        </p:xfrm>
        <a:graphic>
          <a:graphicData uri="http://schemas.openxmlformats.org/presentationml/2006/ole">
            <mc:AlternateContent xmlns:mc="http://schemas.openxmlformats.org/markup-compatibility/2006">
              <mc:Choice xmlns:v="urn:schemas-microsoft-com:vml" Requires="v">
                <p:oleObj spid="_x0000_s2132" name="Chart" r:id="rId3" imgW="5286257" imgH="2828857" progId="Excel.Chart.8">
                  <p:embed/>
                </p:oleObj>
              </mc:Choice>
              <mc:Fallback>
                <p:oleObj name="Chart" r:id="rId3" imgW="5286257" imgH="2828857"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628800"/>
                        <a:ext cx="4535488" cy="242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7"/>
          <p:cNvGraphicFramePr>
            <a:graphicFrameLocks noChangeAspect="1"/>
          </p:cNvGraphicFramePr>
          <p:nvPr>
            <p:extLst>
              <p:ext uri="{D42A27DB-BD31-4B8C-83A1-F6EECF244321}">
                <p14:modId xmlns:p14="http://schemas.microsoft.com/office/powerpoint/2010/main" val="1228649226"/>
              </p:ext>
            </p:extLst>
          </p:nvPr>
        </p:nvGraphicFramePr>
        <p:xfrm>
          <a:off x="179512" y="4077072"/>
          <a:ext cx="4535488" cy="2614613"/>
        </p:xfrm>
        <a:graphic>
          <a:graphicData uri="http://schemas.openxmlformats.org/presentationml/2006/ole">
            <mc:AlternateContent xmlns:mc="http://schemas.openxmlformats.org/markup-compatibility/2006">
              <mc:Choice xmlns:v="urn:schemas-microsoft-com:vml" Requires="v">
                <p:oleObj spid="_x0000_s2133" name="Chart" r:id="rId5" imgW="4905392" imgH="2828857" progId="Excel.Chart.8">
                  <p:embed/>
                </p:oleObj>
              </mc:Choice>
              <mc:Fallback>
                <p:oleObj name="Chart" r:id="rId5" imgW="4905392" imgH="2828857"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4077072"/>
                        <a:ext cx="4535488" cy="261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Group 181"/>
          <p:cNvGraphicFramePr>
            <a:graphicFrameLocks/>
          </p:cNvGraphicFramePr>
          <p:nvPr>
            <p:extLst>
              <p:ext uri="{D42A27DB-BD31-4B8C-83A1-F6EECF244321}">
                <p14:modId xmlns:p14="http://schemas.microsoft.com/office/powerpoint/2010/main" val="1236345450"/>
              </p:ext>
            </p:extLst>
          </p:nvPr>
        </p:nvGraphicFramePr>
        <p:xfrm>
          <a:off x="4854575" y="115888"/>
          <a:ext cx="4038600" cy="6583680"/>
        </p:xfrm>
        <a:graphic>
          <a:graphicData uri="http://schemas.openxmlformats.org/drawingml/2006/table">
            <a:tbl>
              <a:tblPr/>
              <a:tblGrid>
                <a:gridCol w="1538288"/>
                <a:gridCol w="2500312"/>
              </a:tblGrid>
              <a:tr h="122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alibri" pitchFamily="34" charset="0"/>
                          <a:cs typeface="Arial" charset="0"/>
                        </a:rPr>
                        <a:t>Time / 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Distance / m</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06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alibri" pitchFamily="34"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223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0.5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alibri" pitchFamily="34"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06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alibri" pitchFamily="34" charset="0"/>
                          <a:cs typeface="Arial" charset="0"/>
                        </a:rPr>
                        <a:t>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223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1.5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alibri" pitchFamily="34" charset="0"/>
                          <a:cs typeface="Arial" charset="0"/>
                        </a:rPr>
                        <a:t>2.5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06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alibri" pitchFamily="34" charset="0"/>
                          <a:cs typeface="Arial"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223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2.5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3.5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06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alibri" pitchFamily="34" charset="0"/>
                          <a:cs typeface="Arial" charset="0"/>
                        </a:rPr>
                        <a:t>3.8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223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3.5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alibri" pitchFamily="34" charset="0"/>
                          <a:cs typeface="Arial" charset="0"/>
                        </a:rPr>
                        <a:t>3.9</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223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alibri" pitchFamily="34" charset="0"/>
                          <a:cs typeface="Arial"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06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4.5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alibri" pitchFamily="34" charset="0"/>
                          <a:cs typeface="Arial" charset="0"/>
                        </a:rPr>
                        <a:t>4.1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223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alibri" pitchFamily="34" charset="0"/>
                          <a:cs typeface="Arial" charset="0"/>
                        </a:rPr>
                        <a:t>4.2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06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5.5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alibri" pitchFamily="34" charset="0"/>
                          <a:cs typeface="Arial" charset="0"/>
                        </a:rPr>
                        <a:t>4.5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223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alibri" pitchFamily="34" charset="0"/>
                          <a:cs typeface="Arial" charset="0"/>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06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6.5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alibri" pitchFamily="34" charset="0"/>
                          <a:cs typeface="Arial" charset="0"/>
                        </a:rPr>
                        <a:t>5.5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223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alibri" pitchFamily="34" charset="0"/>
                          <a:cs typeface="Arial" charset="0"/>
                        </a:rPr>
                        <a:t>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065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7.5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alibri" pitchFamily="34" charset="0"/>
                          <a:cs typeface="Arial" charset="0"/>
                        </a:rPr>
                        <a:t>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223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Calibri" pitchFamily="34" charset="0"/>
                          <a:cs typeface="Arial" charset="0"/>
                        </a:rPr>
                        <a:t>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Calibri" pitchFamily="34" charset="0"/>
                          <a:cs typeface="Arial" charset="0"/>
                        </a:rPr>
                        <a:t>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extLst>
      <p:ext uri="{BB962C8B-B14F-4D97-AF65-F5344CB8AC3E}">
        <p14:creationId xmlns:p14="http://schemas.microsoft.com/office/powerpoint/2010/main" val="76548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OleChart spid="5" grpId="0"/>
      <p:bldOleChart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normAutofit/>
          </a:bodyPr>
          <a:lstStyle/>
          <a:p>
            <a:r>
              <a:rPr lang="en-GB" b="1" dirty="0" smtClean="0">
                <a:latin typeface="Calibri" panose="020F0502020204030204" pitchFamily="34" charset="0"/>
              </a:rPr>
              <a:t>Velocity-time graph</a:t>
            </a:r>
            <a:endParaRPr lang="en-GB" b="1" dirty="0">
              <a:latin typeface="Calibri" panose="020F0502020204030204" pitchFamily="34" charset="0"/>
            </a:endParaRPr>
          </a:p>
        </p:txBody>
      </p:sp>
      <p:sp>
        <p:nvSpPr>
          <p:cNvPr id="3" name="Content Placeholder 2"/>
          <p:cNvSpPr>
            <a:spLocks noGrp="1"/>
          </p:cNvSpPr>
          <p:nvPr>
            <p:ph idx="1"/>
          </p:nvPr>
        </p:nvSpPr>
        <p:spPr>
          <a:xfrm>
            <a:off x="457200" y="1916832"/>
            <a:ext cx="8229600" cy="4657704"/>
          </a:xfrm>
        </p:spPr>
        <p:txBody>
          <a:bodyPr>
            <a:normAutofit/>
          </a:bodyPr>
          <a:lstStyle/>
          <a:p>
            <a:pPr algn="ctr">
              <a:lnSpc>
                <a:spcPct val="90000"/>
              </a:lnSpc>
            </a:pPr>
            <a:r>
              <a:rPr lang="en-GB" dirty="0">
                <a:latin typeface="Calibri" pitchFamily="34" charset="0"/>
              </a:rPr>
              <a:t>What happens to the velocity at each point of your </a:t>
            </a:r>
            <a:r>
              <a:rPr lang="en-GB" i="1" u="sng" dirty="0">
                <a:latin typeface="Calibri" pitchFamily="34" charset="0"/>
              </a:rPr>
              <a:t>displacement</a:t>
            </a:r>
            <a:r>
              <a:rPr lang="en-GB" dirty="0">
                <a:latin typeface="Calibri" pitchFamily="34" charset="0"/>
              </a:rPr>
              <a:t>-time graph?</a:t>
            </a:r>
          </a:p>
          <a:p>
            <a:pPr algn="ctr">
              <a:lnSpc>
                <a:spcPct val="90000"/>
              </a:lnSpc>
            </a:pPr>
            <a:endParaRPr lang="en-GB" dirty="0">
              <a:latin typeface="Calibri" pitchFamily="34" charset="0"/>
            </a:endParaRPr>
          </a:p>
          <a:p>
            <a:pPr algn="ctr">
              <a:lnSpc>
                <a:spcPct val="90000"/>
              </a:lnSpc>
            </a:pPr>
            <a:r>
              <a:rPr lang="en-GB" dirty="0">
                <a:latin typeface="Calibri" pitchFamily="34" charset="0"/>
              </a:rPr>
              <a:t>What would a sketch of a velocity-time graph for this data look like</a:t>
            </a:r>
            <a:r>
              <a:rPr lang="en-GB" dirty="0" smtClean="0">
                <a:latin typeface="Calibri" pitchFamily="34" charset="0"/>
              </a:rPr>
              <a:t>? Sketch this on your </a:t>
            </a:r>
            <a:r>
              <a:rPr lang="en-GB" dirty="0" err="1" smtClean="0">
                <a:latin typeface="Calibri" pitchFamily="34" charset="0"/>
              </a:rPr>
              <a:t>mwb</a:t>
            </a:r>
            <a:r>
              <a:rPr lang="en-GB" dirty="0" smtClean="0">
                <a:latin typeface="Calibri" pitchFamily="34" charset="0"/>
              </a:rPr>
              <a:t>.</a:t>
            </a:r>
            <a:endParaRPr lang="en-GB" dirty="0">
              <a:latin typeface="Calibri" pitchFamily="34" charset="0"/>
            </a:endParaRPr>
          </a:p>
          <a:p>
            <a:pPr algn="ctr">
              <a:lnSpc>
                <a:spcPct val="90000"/>
              </a:lnSpc>
            </a:pPr>
            <a:endParaRPr lang="en-GB" dirty="0">
              <a:latin typeface="Calibri" pitchFamily="34" charset="0"/>
            </a:endParaRPr>
          </a:p>
          <a:p>
            <a:pPr algn="ctr">
              <a:lnSpc>
                <a:spcPct val="90000"/>
              </a:lnSpc>
            </a:pPr>
            <a:r>
              <a:rPr lang="en-GB" dirty="0">
                <a:latin typeface="Calibri" pitchFamily="34" charset="0"/>
              </a:rPr>
              <a:t>How would we work out its acceleration?</a:t>
            </a:r>
          </a:p>
          <a:p>
            <a:pPr algn="ctr">
              <a:lnSpc>
                <a:spcPct val="90000"/>
              </a:lnSpc>
            </a:pPr>
            <a:r>
              <a:rPr lang="en-GB" dirty="0">
                <a:latin typeface="Calibri" pitchFamily="34" charset="0"/>
              </a:rPr>
              <a:t>How would we work out the displacement during its ascent (going up)</a:t>
            </a:r>
          </a:p>
          <a:p>
            <a:pPr algn="ctr">
              <a:lnSpc>
                <a:spcPct val="90000"/>
              </a:lnSpc>
            </a:pPr>
            <a:r>
              <a:rPr lang="en-GB" dirty="0">
                <a:latin typeface="Calibri" pitchFamily="34" charset="0"/>
              </a:rPr>
              <a:t>How about in its descent</a:t>
            </a:r>
            <a:r>
              <a:rPr lang="en-GB" dirty="0" smtClean="0">
                <a:latin typeface="Calibri" pitchFamily="34" charset="0"/>
              </a:rPr>
              <a:t>?</a:t>
            </a:r>
            <a:endParaRPr lang="en-GB" dirty="0">
              <a:latin typeface="Calibri"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smtClean="0">
                <a:solidFill>
                  <a:schemeClr val="bg1"/>
                </a:solidFill>
              </a:rPr>
              <a:t>LO: </a:t>
            </a:r>
            <a:r>
              <a:rPr lang="en-GB" sz="1400" dirty="0">
                <a:solidFill>
                  <a:schemeClr val="bg1"/>
                </a:solidFill>
              </a:rPr>
              <a:t>Distinguish between different motion graphs and master two-stage problems</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76548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normAutofit/>
          </a:bodyPr>
          <a:lstStyle/>
          <a:p>
            <a:r>
              <a:rPr lang="en-GB" b="1" dirty="0" smtClean="0">
                <a:latin typeface="Calibri" panose="020F0502020204030204" pitchFamily="34" charset="0"/>
              </a:rPr>
              <a:t>Two-stage problems</a:t>
            </a:r>
            <a:endParaRPr lang="en-GB" b="1" dirty="0">
              <a:latin typeface="Calibri" panose="020F0502020204030204" pitchFamily="34" charset="0"/>
            </a:endParaRPr>
          </a:p>
        </p:txBody>
      </p:sp>
      <p:sp>
        <p:nvSpPr>
          <p:cNvPr id="3" name="Content Placeholder 2"/>
          <p:cNvSpPr>
            <a:spLocks noGrp="1"/>
          </p:cNvSpPr>
          <p:nvPr>
            <p:ph idx="1"/>
          </p:nvPr>
        </p:nvSpPr>
        <p:spPr>
          <a:xfrm>
            <a:off x="457200" y="1916832"/>
            <a:ext cx="8229600" cy="4657704"/>
          </a:xfrm>
        </p:spPr>
        <p:txBody>
          <a:bodyPr>
            <a:normAutofit fontScale="92500" lnSpcReduction="20000"/>
          </a:bodyPr>
          <a:lstStyle/>
          <a:p>
            <a:pPr>
              <a:lnSpc>
                <a:spcPct val="80000"/>
              </a:lnSpc>
            </a:pPr>
            <a:r>
              <a:rPr lang="en-GB" dirty="0">
                <a:latin typeface="Calibri" pitchFamily="34" charset="0"/>
              </a:rPr>
              <a:t>The best way of getting to grips with these is to practice them…</a:t>
            </a:r>
          </a:p>
          <a:p>
            <a:pPr>
              <a:lnSpc>
                <a:spcPct val="80000"/>
              </a:lnSpc>
            </a:pPr>
            <a:endParaRPr lang="en-GB" dirty="0">
              <a:latin typeface="Calibri" pitchFamily="34" charset="0"/>
            </a:endParaRPr>
          </a:p>
          <a:p>
            <a:pPr>
              <a:lnSpc>
                <a:spcPct val="80000"/>
              </a:lnSpc>
            </a:pPr>
            <a:r>
              <a:rPr lang="en-GB" dirty="0">
                <a:latin typeface="Calibri" pitchFamily="34" charset="0"/>
              </a:rPr>
              <a:t>If you have a two stage problem, then the acceleration / velocity / distance / time may not be the same in each part. </a:t>
            </a:r>
          </a:p>
          <a:p>
            <a:pPr>
              <a:lnSpc>
                <a:spcPct val="80000"/>
              </a:lnSpc>
            </a:pPr>
            <a:r>
              <a:rPr lang="en-GB" dirty="0">
                <a:latin typeface="Calibri" pitchFamily="34" charset="0"/>
              </a:rPr>
              <a:t>The only similarity is that the final velocity of the first part will be the initial velocity of the second part.</a:t>
            </a:r>
          </a:p>
          <a:p>
            <a:pPr>
              <a:lnSpc>
                <a:spcPct val="80000"/>
              </a:lnSpc>
            </a:pPr>
            <a:endParaRPr lang="en-GB" dirty="0">
              <a:latin typeface="Calibri" pitchFamily="34" charset="0"/>
            </a:endParaRPr>
          </a:p>
          <a:p>
            <a:pPr>
              <a:lnSpc>
                <a:spcPct val="80000"/>
              </a:lnSpc>
            </a:pPr>
            <a:r>
              <a:rPr lang="en-GB" dirty="0">
                <a:latin typeface="Calibri" pitchFamily="34" charset="0"/>
              </a:rPr>
              <a:t>The summary questions involve lots of 2 part questions. We will do the first part together – so have your mini-whiteboards ready!</a:t>
            </a:r>
          </a:p>
          <a:p>
            <a:pPr>
              <a:lnSpc>
                <a:spcPct val="80000"/>
              </a:lnSpc>
            </a:pPr>
            <a:endParaRPr lang="en-GB" dirty="0">
              <a:latin typeface="Calibri" pitchFamily="34" charset="0"/>
            </a:endParaRPr>
          </a:p>
          <a:p>
            <a:pPr>
              <a:lnSpc>
                <a:spcPct val="80000"/>
              </a:lnSpc>
            </a:pPr>
            <a:r>
              <a:rPr lang="en-GB" dirty="0">
                <a:latin typeface="Calibri" pitchFamily="34" charset="0"/>
              </a:rPr>
              <a:t>Now you can complete the remaining summary questions. We will go through the answers together at the end. Then we can try some exam questions.</a:t>
            </a:r>
          </a:p>
          <a:p>
            <a:endParaRPr lang="en-GB" dirty="0">
              <a:latin typeface="Calibri"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smtClean="0">
                <a:solidFill>
                  <a:schemeClr val="bg1"/>
                </a:solidFill>
              </a:rPr>
              <a:t>LO: </a:t>
            </a:r>
            <a:r>
              <a:rPr lang="en-GB" sz="1400" dirty="0">
                <a:solidFill>
                  <a:schemeClr val="bg1"/>
                </a:solidFill>
              </a:rPr>
              <a:t>Distinguish between different motion graphs and master two-stage problems</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76548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764704"/>
            <a:ext cx="8229600" cy="1066800"/>
          </a:xfrm>
        </p:spPr>
        <p:txBody>
          <a:bodyPr>
            <a:normAutofit/>
          </a:bodyPr>
          <a:lstStyle/>
          <a:p>
            <a:r>
              <a:rPr lang="en-GB" b="1" dirty="0" smtClean="0">
                <a:latin typeface="Calibri" panose="020F0502020204030204" pitchFamily="34" charset="0"/>
              </a:rPr>
              <a:t>June ‘11 Q2</a:t>
            </a:r>
            <a:endParaRPr lang="en-GB" b="1" dirty="0">
              <a:latin typeface="Calibri" panose="020F0502020204030204" pitchFamily="34" charset="0"/>
            </a:endParaRPr>
          </a:p>
        </p:txBody>
      </p:sp>
      <p:sp>
        <p:nvSpPr>
          <p:cNvPr id="3" name="Content Placeholder 2"/>
          <p:cNvSpPr>
            <a:spLocks noGrp="1"/>
          </p:cNvSpPr>
          <p:nvPr>
            <p:ph idx="1"/>
          </p:nvPr>
        </p:nvSpPr>
        <p:spPr>
          <a:xfrm>
            <a:off x="457200" y="1916832"/>
            <a:ext cx="8229600" cy="4657704"/>
          </a:xfrm>
        </p:spPr>
        <p:txBody>
          <a:bodyPr>
            <a:normAutofit/>
          </a:bodyPr>
          <a:lstStyle/>
          <a:p>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smtClean="0">
                <a:solidFill>
                  <a:schemeClr val="bg1"/>
                </a:solidFill>
              </a:rPr>
              <a:t>LO: </a:t>
            </a:r>
            <a:r>
              <a:rPr lang="en-GB" sz="1400" dirty="0">
                <a:solidFill>
                  <a:schemeClr val="bg1"/>
                </a:solidFill>
              </a:rPr>
              <a:t>Distinguish between different motion graphs and master two-stage problems</a:t>
            </a:r>
            <a:r>
              <a:rPr lang="en-US" sz="1400" dirty="0" smtClean="0">
                <a:solidFill>
                  <a:schemeClr val="bg1"/>
                </a:solidFill>
              </a:rPr>
              <a:t>.</a:t>
            </a:r>
            <a:endParaRPr lang="en-US" sz="1400" dirty="0">
              <a:solidFill>
                <a:schemeClr val="bg1"/>
              </a:solidFill>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l="14766" t="15709" r="9636" b="15709"/>
          <a:stretch>
            <a:fillRect/>
          </a:stretch>
        </p:blipFill>
        <p:spPr bwMode="auto">
          <a:xfrm>
            <a:off x="58741" y="1628800"/>
            <a:ext cx="8966200" cy="5083175"/>
          </a:xfrm>
          <a:prstGeom prst="rect">
            <a:avLst/>
          </a:prstGeom>
          <a:solidFill>
            <a:schemeClr val="bg1"/>
          </a:solidFill>
          <a:ln>
            <a:noFill/>
          </a:ln>
          <a:effectLst/>
          <a:extLst/>
        </p:spPr>
      </p:pic>
      <p:sp>
        <p:nvSpPr>
          <p:cNvPr id="6" name="Rectangle 6"/>
          <p:cNvSpPr>
            <a:spLocks noChangeArrowheads="1"/>
          </p:cNvSpPr>
          <p:nvPr/>
        </p:nvSpPr>
        <p:spPr bwMode="auto">
          <a:xfrm>
            <a:off x="0" y="3933825"/>
            <a:ext cx="9144000" cy="2924175"/>
          </a:xfrm>
          <a:prstGeom prst="rect">
            <a:avLst/>
          </a:prstGeom>
          <a:solidFill>
            <a:schemeClr val="bg1"/>
          </a:solidFill>
          <a:ln w="9525">
            <a:solidFill>
              <a:schemeClr val="tx1"/>
            </a:solidFill>
            <a:miter lim="800000"/>
            <a:headEnd/>
            <a:tailEnd/>
          </a:ln>
          <a:effectLst/>
          <a:extLst/>
        </p:spPr>
        <p:txBody>
          <a:bodyPr wrap="none" anchor="ctr"/>
          <a:lstStyle/>
          <a:p>
            <a:endParaRPr lang="en-GB"/>
          </a:p>
        </p:txBody>
      </p:sp>
      <p:sp>
        <p:nvSpPr>
          <p:cNvPr id="7" name="Rectangle 7"/>
          <p:cNvSpPr>
            <a:spLocks noChangeArrowheads="1"/>
          </p:cNvSpPr>
          <p:nvPr/>
        </p:nvSpPr>
        <p:spPr bwMode="auto">
          <a:xfrm>
            <a:off x="0" y="3141663"/>
            <a:ext cx="9144000" cy="2924175"/>
          </a:xfrm>
          <a:prstGeom prst="rect">
            <a:avLst/>
          </a:prstGeom>
          <a:solidFill>
            <a:schemeClr val="bg1"/>
          </a:solidFill>
          <a:ln w="9525">
            <a:solidFill>
              <a:schemeClr val="tx1"/>
            </a:solidFill>
            <a:miter lim="800000"/>
            <a:headEnd/>
            <a:tailEnd/>
          </a:ln>
          <a:effectLst/>
          <a:extLst/>
        </p:spPr>
        <p:txBody>
          <a:bodyPr wrap="none" anchor="ctr"/>
          <a:lstStyle/>
          <a:p>
            <a:endParaRPr lang="en-GB"/>
          </a:p>
        </p:txBody>
      </p:sp>
    </p:spTree>
    <p:extLst>
      <p:ext uri="{BB962C8B-B14F-4D97-AF65-F5344CB8AC3E}">
        <p14:creationId xmlns:p14="http://schemas.microsoft.com/office/powerpoint/2010/main" val="302059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0" nodeType="clickEffect">
                                  <p:stCondLst>
                                    <p:cond delay="0"/>
                                  </p:stCondLst>
                                  <p:childTnLst>
                                    <p:anim calcmode="lin" valueType="num">
                                      <p:cBhvr additive="base">
                                        <p:cTn id="15" dur="500"/>
                                        <p:tgtEl>
                                          <p:spTgt spid="7"/>
                                        </p:tgtEl>
                                        <p:attrNameLst>
                                          <p:attrName>ppt_x</p:attrName>
                                        </p:attrNameLst>
                                      </p:cBhvr>
                                      <p:tavLst>
                                        <p:tav tm="0">
                                          <p:val>
                                            <p:strVal val="ppt_x"/>
                                          </p:val>
                                        </p:tav>
                                        <p:tav tm="100000">
                                          <p:val>
                                            <p:strVal val="ppt_x"/>
                                          </p:val>
                                        </p:tav>
                                      </p:tavLst>
                                    </p:anim>
                                    <p:anim calcmode="lin" valueType="num">
                                      <p:cBhvr additive="base">
                                        <p:cTn id="16" dur="500"/>
                                        <p:tgtEl>
                                          <p:spTgt spid="7"/>
                                        </p:tgtEl>
                                        <p:attrNameLst>
                                          <p:attrName>ppt_y</p:attrName>
                                        </p:attrNameLst>
                                      </p:cBhvr>
                                      <p:tavLst>
                                        <p:tav tm="0">
                                          <p:val>
                                            <p:strVal val="ppt_y"/>
                                          </p:val>
                                        </p:tav>
                                        <p:tav tm="100000">
                                          <p:val>
                                            <p:strVal val="1+ppt_h/2"/>
                                          </p:val>
                                        </p:tav>
                                      </p:tavLst>
                                    </p:anim>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0" nodeType="clickEffect">
                                  <p:stCondLst>
                                    <p:cond delay="0"/>
                                  </p:stCondLst>
                                  <p:childTnLst>
                                    <p:anim calcmode="lin" valueType="num">
                                      <p:cBhvr additive="base">
                                        <p:cTn id="21" dur="500"/>
                                        <p:tgtEl>
                                          <p:spTgt spid="6"/>
                                        </p:tgtEl>
                                        <p:attrNameLst>
                                          <p:attrName>ppt_x</p:attrName>
                                        </p:attrNameLst>
                                      </p:cBhvr>
                                      <p:tavLst>
                                        <p:tav tm="0">
                                          <p:val>
                                            <p:strVal val="ppt_x"/>
                                          </p:val>
                                        </p:tav>
                                        <p:tav tm="100000">
                                          <p:val>
                                            <p:strVal val="ppt_x"/>
                                          </p:val>
                                        </p:tav>
                                      </p:tavLst>
                                    </p:anim>
                                    <p:anim calcmode="lin" valueType="num">
                                      <p:cBhvr additive="base">
                                        <p:cTn id="22" dur="500"/>
                                        <p:tgtEl>
                                          <p:spTgt spid="6"/>
                                        </p:tgtEl>
                                        <p:attrNameLst>
                                          <p:attrName>ppt_y</p:attrName>
                                        </p:attrNameLst>
                                      </p:cBhvr>
                                      <p:tavLst>
                                        <p:tav tm="0">
                                          <p:val>
                                            <p:strVal val="ppt_y"/>
                                          </p:val>
                                        </p:tav>
                                        <p:tav tm="100000">
                                          <p:val>
                                            <p:strVal val="1+ppt_h/2"/>
                                          </p:val>
                                        </p:tav>
                                      </p:tavLst>
                                    </p:anim>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188640"/>
            <a:ext cx="8229600" cy="1066800"/>
          </a:xfrm>
        </p:spPr>
        <p:txBody>
          <a:bodyPr>
            <a:normAutofit/>
          </a:bodyPr>
          <a:lstStyle/>
          <a:p>
            <a:r>
              <a:rPr lang="en-GB" b="1" dirty="0" smtClean="0">
                <a:latin typeface="Calibri" panose="020F0502020204030204" pitchFamily="34" charset="0"/>
              </a:rPr>
              <a:t>Jan ‘10 Q1</a:t>
            </a:r>
            <a:endParaRPr lang="en-GB" b="1" dirty="0">
              <a:latin typeface="Calibri" panose="020F0502020204030204" pitchFamily="34" charset="0"/>
            </a:endParaRPr>
          </a:p>
        </p:txBody>
      </p:sp>
      <p:sp>
        <p:nvSpPr>
          <p:cNvPr id="3" name="Content Placeholder 2"/>
          <p:cNvSpPr>
            <a:spLocks noGrp="1"/>
          </p:cNvSpPr>
          <p:nvPr>
            <p:ph idx="1"/>
          </p:nvPr>
        </p:nvSpPr>
        <p:spPr>
          <a:xfrm>
            <a:off x="457200" y="1916832"/>
            <a:ext cx="8229600" cy="4657704"/>
          </a:xfrm>
        </p:spPr>
        <p:txBody>
          <a:bodyPr>
            <a:normAutofit/>
          </a:bodyPr>
          <a:lstStyle/>
          <a:p>
            <a:endParaRPr lang="en-GB"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smtClean="0">
                <a:solidFill>
                  <a:schemeClr val="bg1"/>
                </a:solidFill>
              </a:rPr>
              <a:t>LO: </a:t>
            </a:r>
            <a:r>
              <a:rPr lang="en-GB" sz="1400" dirty="0">
                <a:solidFill>
                  <a:schemeClr val="bg1"/>
                </a:solidFill>
              </a:rPr>
              <a:t>Distinguish between different motion graphs and master two-stage problems</a:t>
            </a:r>
            <a:r>
              <a:rPr lang="en-US" sz="1400" dirty="0" smtClean="0">
                <a:solidFill>
                  <a:schemeClr val="bg1"/>
                </a:solidFill>
              </a:rPr>
              <a:t>.</a:t>
            </a:r>
            <a:endParaRPr lang="en-US" sz="1400" dirty="0">
              <a:solidFill>
                <a:schemeClr val="bg1"/>
              </a:solidFill>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l="14766" t="14166" r="9740" b="9084"/>
          <a:stretch>
            <a:fillRect/>
          </a:stretch>
        </p:blipFill>
        <p:spPr bwMode="auto">
          <a:xfrm>
            <a:off x="179388" y="1052513"/>
            <a:ext cx="8748712" cy="5559425"/>
          </a:xfrm>
          <a:prstGeom prst="rect">
            <a:avLst/>
          </a:prstGeom>
          <a:solidFill>
            <a:schemeClr val="bg1"/>
          </a:solidFill>
          <a:ln>
            <a:noFill/>
          </a:ln>
          <a:effectLst/>
          <a:extLst/>
        </p:spPr>
      </p:pic>
      <p:sp>
        <p:nvSpPr>
          <p:cNvPr id="6" name="Rectangle 9"/>
          <p:cNvSpPr>
            <a:spLocks noChangeArrowheads="1"/>
          </p:cNvSpPr>
          <p:nvPr/>
        </p:nvSpPr>
        <p:spPr bwMode="auto">
          <a:xfrm>
            <a:off x="0" y="1412875"/>
            <a:ext cx="9144000" cy="2924175"/>
          </a:xfrm>
          <a:prstGeom prst="rect">
            <a:avLst/>
          </a:prstGeom>
          <a:solidFill>
            <a:schemeClr val="bg1"/>
          </a:solidFill>
          <a:ln w="9525">
            <a:solidFill>
              <a:schemeClr val="tx1"/>
            </a:solidFill>
            <a:miter lim="800000"/>
            <a:headEnd/>
            <a:tailEnd/>
          </a:ln>
          <a:effectLst/>
          <a:extLst/>
        </p:spPr>
        <p:txBody>
          <a:bodyPr wrap="none" anchor="ctr"/>
          <a:lstStyle/>
          <a:p>
            <a:endParaRPr lang="en-GB"/>
          </a:p>
        </p:txBody>
      </p:sp>
      <p:sp>
        <p:nvSpPr>
          <p:cNvPr id="7" name="Rectangle 10"/>
          <p:cNvSpPr>
            <a:spLocks noChangeArrowheads="1"/>
          </p:cNvSpPr>
          <p:nvPr/>
        </p:nvSpPr>
        <p:spPr bwMode="auto">
          <a:xfrm>
            <a:off x="0" y="2636838"/>
            <a:ext cx="9144000" cy="2924175"/>
          </a:xfrm>
          <a:prstGeom prst="rect">
            <a:avLst/>
          </a:prstGeom>
          <a:solidFill>
            <a:schemeClr val="bg1"/>
          </a:solidFill>
          <a:ln w="9525">
            <a:solidFill>
              <a:schemeClr val="tx1"/>
            </a:solidFill>
            <a:miter lim="800000"/>
            <a:headEnd/>
            <a:tailEnd/>
          </a:ln>
          <a:effectLst/>
          <a:extLst/>
        </p:spPr>
        <p:txBody>
          <a:bodyPr wrap="none" anchor="ctr"/>
          <a:lstStyle/>
          <a:p>
            <a:endParaRPr lang="en-GB"/>
          </a:p>
        </p:txBody>
      </p:sp>
      <p:sp>
        <p:nvSpPr>
          <p:cNvPr id="8" name="Rectangle 11"/>
          <p:cNvSpPr>
            <a:spLocks noChangeArrowheads="1"/>
          </p:cNvSpPr>
          <p:nvPr/>
        </p:nvSpPr>
        <p:spPr bwMode="auto">
          <a:xfrm>
            <a:off x="0" y="3141663"/>
            <a:ext cx="9144000" cy="2924175"/>
          </a:xfrm>
          <a:prstGeom prst="rect">
            <a:avLst/>
          </a:prstGeom>
          <a:solidFill>
            <a:schemeClr val="bg1"/>
          </a:solidFill>
          <a:ln w="9525">
            <a:solidFill>
              <a:schemeClr val="tx1"/>
            </a:solidFill>
            <a:miter lim="800000"/>
            <a:headEnd/>
            <a:tailEnd/>
          </a:ln>
          <a:effectLst/>
          <a:extLst/>
        </p:spPr>
        <p:txBody>
          <a:bodyPr wrap="none" anchor="ctr"/>
          <a:lstStyle/>
          <a:p>
            <a:endParaRPr lang="en-GB"/>
          </a:p>
        </p:txBody>
      </p:sp>
      <p:sp>
        <p:nvSpPr>
          <p:cNvPr id="9" name="Rectangle 12"/>
          <p:cNvSpPr>
            <a:spLocks noChangeArrowheads="1"/>
          </p:cNvSpPr>
          <p:nvPr/>
        </p:nvSpPr>
        <p:spPr bwMode="auto">
          <a:xfrm>
            <a:off x="34925" y="4797425"/>
            <a:ext cx="9144000" cy="1771650"/>
          </a:xfrm>
          <a:prstGeom prst="rect">
            <a:avLst/>
          </a:prstGeom>
          <a:solidFill>
            <a:schemeClr val="bg1"/>
          </a:solidFill>
          <a:ln w="9525">
            <a:solidFill>
              <a:schemeClr val="tx1"/>
            </a:solidFill>
            <a:miter lim="800000"/>
            <a:headEnd/>
            <a:tailEnd/>
          </a:ln>
          <a:effectLst/>
          <a:extLst/>
        </p:spPr>
        <p:txBody>
          <a:bodyPr wrap="none" anchor="ctr"/>
          <a:lstStyle/>
          <a:p>
            <a:endParaRPr lang="en-GB"/>
          </a:p>
        </p:txBody>
      </p:sp>
      <p:sp>
        <p:nvSpPr>
          <p:cNvPr id="10" name="Rectangle 13"/>
          <p:cNvSpPr>
            <a:spLocks noChangeArrowheads="1"/>
          </p:cNvSpPr>
          <p:nvPr/>
        </p:nvSpPr>
        <p:spPr bwMode="auto">
          <a:xfrm>
            <a:off x="36513" y="5516563"/>
            <a:ext cx="9144000" cy="1341437"/>
          </a:xfrm>
          <a:prstGeom prst="rect">
            <a:avLst/>
          </a:prstGeom>
          <a:solidFill>
            <a:schemeClr val="bg1"/>
          </a:solidFill>
          <a:ln w="9525">
            <a:solidFill>
              <a:schemeClr val="tx1"/>
            </a:solidFill>
            <a:miter lim="800000"/>
            <a:headEnd/>
            <a:tailEnd/>
          </a:ln>
          <a:effectLst/>
          <a:extLst/>
        </p:spPr>
        <p:txBody>
          <a:bodyPr wrap="none" anchor="ctr"/>
          <a:lstStyle/>
          <a:p>
            <a:endParaRPr lang="en-GB"/>
          </a:p>
        </p:txBody>
      </p:sp>
    </p:spTree>
    <p:extLst>
      <p:ext uri="{BB962C8B-B14F-4D97-AF65-F5344CB8AC3E}">
        <p14:creationId xmlns:p14="http://schemas.microsoft.com/office/powerpoint/2010/main" val="302059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0" nodeType="clickEffect">
                                  <p:stCondLst>
                                    <p:cond delay="0"/>
                                  </p:stCondLst>
                                  <p:childTnLst>
                                    <p:anim calcmode="lin" valueType="num">
                                      <p:cBhvr additive="base">
                                        <p:cTn id="15" dur="500"/>
                                        <p:tgtEl>
                                          <p:spTgt spid="6"/>
                                        </p:tgtEl>
                                        <p:attrNameLst>
                                          <p:attrName>ppt_x</p:attrName>
                                        </p:attrNameLst>
                                      </p:cBhvr>
                                      <p:tavLst>
                                        <p:tav tm="0">
                                          <p:val>
                                            <p:strVal val="ppt_x"/>
                                          </p:val>
                                        </p:tav>
                                        <p:tav tm="100000">
                                          <p:val>
                                            <p:strVal val="ppt_x"/>
                                          </p:val>
                                        </p:tav>
                                      </p:tavLst>
                                    </p:anim>
                                    <p:anim calcmode="lin" valueType="num">
                                      <p:cBhvr additive="base">
                                        <p:cTn id="16" dur="500"/>
                                        <p:tgtEl>
                                          <p:spTgt spid="6"/>
                                        </p:tgtEl>
                                        <p:attrNameLst>
                                          <p:attrName>ppt_y</p:attrName>
                                        </p:attrNameLst>
                                      </p:cBhvr>
                                      <p:tavLst>
                                        <p:tav tm="0">
                                          <p:val>
                                            <p:strVal val="ppt_y"/>
                                          </p:val>
                                        </p:tav>
                                        <p:tav tm="100000">
                                          <p:val>
                                            <p:strVal val="1+ppt_h/2"/>
                                          </p:val>
                                        </p:tav>
                                      </p:tavLst>
                                    </p:anim>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0" nodeType="clickEffect">
                                  <p:stCondLst>
                                    <p:cond delay="0"/>
                                  </p:stCondLst>
                                  <p:childTnLst>
                                    <p:anim calcmode="lin" valueType="num">
                                      <p:cBhvr additive="base">
                                        <p:cTn id="21" dur="500"/>
                                        <p:tgtEl>
                                          <p:spTgt spid="7"/>
                                        </p:tgtEl>
                                        <p:attrNameLst>
                                          <p:attrName>ppt_x</p:attrName>
                                        </p:attrNameLst>
                                      </p:cBhvr>
                                      <p:tavLst>
                                        <p:tav tm="0">
                                          <p:val>
                                            <p:strVal val="ppt_x"/>
                                          </p:val>
                                        </p:tav>
                                        <p:tav tm="100000">
                                          <p:val>
                                            <p:strVal val="ppt_x"/>
                                          </p:val>
                                        </p:tav>
                                      </p:tavLst>
                                    </p:anim>
                                    <p:anim calcmode="lin" valueType="num">
                                      <p:cBhvr additive="base">
                                        <p:cTn id="22" dur="500"/>
                                        <p:tgtEl>
                                          <p:spTgt spid="7"/>
                                        </p:tgtEl>
                                        <p:attrNameLst>
                                          <p:attrName>ppt_y</p:attrName>
                                        </p:attrNameLst>
                                      </p:cBhvr>
                                      <p:tavLst>
                                        <p:tav tm="0">
                                          <p:val>
                                            <p:strVal val="ppt_y"/>
                                          </p:val>
                                        </p:tav>
                                        <p:tav tm="100000">
                                          <p:val>
                                            <p:strVal val="1+ppt_h/2"/>
                                          </p:val>
                                        </p:tav>
                                      </p:tavLst>
                                    </p:anim>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8"/>
                                        </p:tgtEl>
                                        <p:attrNameLst>
                                          <p:attrName>ppt_x</p:attrName>
                                        </p:attrNameLst>
                                      </p:cBhvr>
                                      <p:tavLst>
                                        <p:tav tm="0">
                                          <p:val>
                                            <p:strVal val="ppt_x"/>
                                          </p:val>
                                        </p:tav>
                                        <p:tav tm="100000">
                                          <p:val>
                                            <p:strVal val="ppt_x"/>
                                          </p:val>
                                        </p:tav>
                                      </p:tavLst>
                                    </p:anim>
                                    <p:anim calcmode="lin" valueType="num">
                                      <p:cBhvr additive="base">
                                        <p:cTn id="28" dur="500"/>
                                        <p:tgtEl>
                                          <p:spTgt spid="8"/>
                                        </p:tgtEl>
                                        <p:attrNameLst>
                                          <p:attrName>ppt_y</p:attrName>
                                        </p:attrNameLst>
                                      </p:cBhvr>
                                      <p:tavLst>
                                        <p:tav tm="0">
                                          <p:val>
                                            <p:strVal val="ppt_y"/>
                                          </p:val>
                                        </p:tav>
                                        <p:tav tm="100000">
                                          <p:val>
                                            <p:strVal val="1+ppt_h/2"/>
                                          </p:val>
                                        </p:tav>
                                      </p:tavLst>
                                    </p:anim>
                                    <p:set>
                                      <p:cBhvr>
                                        <p:cTn id="29" dur="1" fill="hold">
                                          <p:stCondLst>
                                            <p:cond delay="4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0" nodeType="click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1+ppt_h/2"/>
                                          </p:val>
                                        </p:tav>
                                      </p:tavLst>
                                    </p:anim>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grpId="0" nodeType="clickEffect">
                                  <p:stCondLst>
                                    <p:cond delay="0"/>
                                  </p:stCondLst>
                                  <p:childTnLst>
                                    <p:anim calcmode="lin" valueType="num">
                                      <p:cBhvr additive="base">
                                        <p:cTn id="39" dur="500"/>
                                        <p:tgtEl>
                                          <p:spTgt spid="10"/>
                                        </p:tgtEl>
                                        <p:attrNameLst>
                                          <p:attrName>ppt_x</p:attrName>
                                        </p:attrNameLst>
                                      </p:cBhvr>
                                      <p:tavLst>
                                        <p:tav tm="0">
                                          <p:val>
                                            <p:strVal val="ppt_x"/>
                                          </p:val>
                                        </p:tav>
                                        <p:tav tm="100000">
                                          <p:val>
                                            <p:strVal val="ppt_x"/>
                                          </p:val>
                                        </p:tav>
                                      </p:tavLst>
                                    </p:anim>
                                    <p:anim calcmode="lin" valueType="num">
                                      <p:cBhvr additive="base">
                                        <p:cTn id="40" dur="500"/>
                                        <p:tgtEl>
                                          <p:spTgt spid="10"/>
                                        </p:tgtEl>
                                        <p:attrNameLst>
                                          <p:attrName>ppt_y</p:attrName>
                                        </p:attrNameLst>
                                      </p:cBhvr>
                                      <p:tavLst>
                                        <p:tav tm="0">
                                          <p:val>
                                            <p:strVal val="ppt_y"/>
                                          </p:val>
                                        </p:tav>
                                        <p:tav tm="100000">
                                          <p:val>
                                            <p:strVal val="1+ppt_h/2"/>
                                          </p:val>
                                        </p:tav>
                                      </p:tavLst>
                                    </p:anim>
                                    <p:set>
                                      <p:cBhvr>
                                        <p:cTn id="4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P spid="9" grpId="0" animBg="1"/>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458200" cy="1470025"/>
          </a:xfrm>
        </p:spPr>
        <p:txBody>
          <a:bodyPr>
            <a:normAutofit/>
          </a:bodyPr>
          <a:lstStyle/>
          <a:p>
            <a:r>
              <a:rPr lang="en-GB" b="1" dirty="0" smtClean="0">
                <a:latin typeface="Calibri" panose="020F0502020204030204" pitchFamily="34" charset="0"/>
              </a:rPr>
              <a:t>Mechanics and Materials part 1</a:t>
            </a:r>
            <a:br>
              <a:rPr lang="en-GB" b="1" dirty="0" smtClean="0">
                <a:latin typeface="Calibri" panose="020F0502020204030204" pitchFamily="34" charset="0"/>
              </a:rPr>
            </a:br>
            <a:r>
              <a:rPr lang="en-GB" b="1" dirty="0" smtClean="0">
                <a:latin typeface="Calibri" panose="020F0502020204030204" pitchFamily="34" charset="0"/>
              </a:rPr>
              <a:t>14 &amp; 15 – Projectile Motion</a:t>
            </a:r>
            <a:endParaRPr lang="en-GB" b="1" dirty="0">
              <a:latin typeface="Calibri" panose="020F0502020204030204" pitchFamily="34" charset="0"/>
            </a:endParaRPr>
          </a:p>
        </p:txBody>
      </p:sp>
      <p:sp>
        <p:nvSpPr>
          <p:cNvPr id="3" name="Subtitle 2"/>
          <p:cNvSpPr>
            <a:spLocks noGrp="1"/>
          </p:cNvSpPr>
          <p:nvPr>
            <p:ph type="subTitle" idx="1"/>
          </p:nvPr>
        </p:nvSpPr>
        <p:spPr/>
        <p:txBody>
          <a:bodyPr/>
          <a:lstStyle/>
          <a:p>
            <a:r>
              <a:rPr lang="en-GB" dirty="0" smtClean="0"/>
              <a:t>LO: Describe the effect of gravity on horizontal and vertical speed</a:t>
            </a:r>
            <a:endParaRPr lang="en-GB" dirty="0"/>
          </a:p>
        </p:txBody>
      </p:sp>
      <p:pic>
        <p:nvPicPr>
          <p:cNvPr id="1026" name="Picture 2" descr="http://www.engin.umich.edu/aero/research/images/structu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034" y="4581128"/>
            <a:ext cx="357359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3122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88"/>
            <a:ext cx="8229600" cy="1066800"/>
          </a:xfrm>
        </p:spPr>
        <p:txBody>
          <a:bodyPr>
            <a:normAutofit/>
          </a:bodyPr>
          <a:lstStyle/>
          <a:p>
            <a:r>
              <a:rPr lang="en-GB" b="1" dirty="0" smtClean="0">
                <a:latin typeface="Calibri" panose="020F0502020204030204" pitchFamily="34" charset="0"/>
              </a:rPr>
              <a:t>Starter: Parabolas</a:t>
            </a:r>
            <a:endParaRPr lang="en-GB" b="1" dirty="0">
              <a:latin typeface="Calibri" panose="020F0502020204030204" pitchFamily="34" charset="0"/>
            </a:endParaRPr>
          </a:p>
        </p:txBody>
      </p:sp>
      <p:sp>
        <p:nvSpPr>
          <p:cNvPr id="3" name="Content Placeholder 2"/>
          <p:cNvSpPr>
            <a:spLocks noGrp="1"/>
          </p:cNvSpPr>
          <p:nvPr>
            <p:ph idx="1"/>
          </p:nvPr>
        </p:nvSpPr>
        <p:spPr>
          <a:xfrm>
            <a:off x="476439" y="908720"/>
            <a:ext cx="8229600" cy="4657704"/>
          </a:xfrm>
        </p:spPr>
        <p:txBody>
          <a:bodyPr>
            <a:normAutofit/>
          </a:bodyPr>
          <a:lstStyle/>
          <a:p>
            <a:r>
              <a:rPr lang="en-GB" dirty="0" smtClean="0">
                <a:latin typeface="Calibri" pitchFamily="34" charset="0"/>
              </a:rPr>
              <a:t>If I throw a ball, it follows a parabolic path – it should follow this parabola:</a:t>
            </a:r>
            <a:endParaRPr lang="en-GB" dirty="0">
              <a:latin typeface="Calibri"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smtClean="0">
                <a:solidFill>
                  <a:schemeClr val="bg1"/>
                </a:solidFill>
              </a:rPr>
              <a:t>LO:</a:t>
            </a:r>
            <a:r>
              <a:rPr lang="en-US" sz="1400" dirty="0">
                <a:solidFill>
                  <a:schemeClr val="bg1"/>
                </a:solidFill>
              </a:rPr>
              <a:t>Describe the effect of gravity on horizontal and vertical </a:t>
            </a:r>
            <a:r>
              <a:rPr lang="en-US" sz="1400" dirty="0" smtClean="0">
                <a:solidFill>
                  <a:schemeClr val="bg1"/>
                </a:solidFill>
              </a:rPr>
              <a:t>speed </a:t>
            </a:r>
            <a:endParaRPr lang="en-US" sz="1400" dirty="0">
              <a:solidFill>
                <a:schemeClr val="bg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445" y="1821631"/>
            <a:ext cx="7369022" cy="49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603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548680"/>
            <a:ext cx="8229600" cy="1066800"/>
          </a:xfrm>
        </p:spPr>
        <p:txBody>
          <a:bodyPr/>
          <a:lstStyle/>
          <a:p>
            <a:r>
              <a:rPr lang="en-GB" b="1" dirty="0" smtClean="0">
                <a:latin typeface="Calibri" panose="020F0502020204030204" pitchFamily="34" charset="0"/>
              </a:rPr>
              <a:t>Resolving component vectors</a:t>
            </a:r>
            <a:endParaRPr lang="en-GB" b="1" dirty="0">
              <a:latin typeface="Calibri" panose="020F0502020204030204" pitchFamily="34" charset="0"/>
            </a:endParaRPr>
          </a:p>
        </p:txBody>
      </p:sp>
      <p:sp>
        <p:nvSpPr>
          <p:cNvPr id="3" name="Content Placeholder 2"/>
          <p:cNvSpPr>
            <a:spLocks noGrp="1"/>
          </p:cNvSpPr>
          <p:nvPr>
            <p:ph idx="1"/>
          </p:nvPr>
        </p:nvSpPr>
        <p:spPr>
          <a:xfrm>
            <a:off x="457200" y="1412776"/>
            <a:ext cx="8229600" cy="5161760"/>
          </a:xfrm>
        </p:spPr>
        <p:txBody>
          <a:bodyPr>
            <a:normAutofit fontScale="85000" lnSpcReduction="20000"/>
          </a:bodyPr>
          <a:lstStyle/>
          <a:p>
            <a:r>
              <a:rPr lang="en-GB" dirty="0" smtClean="0">
                <a:latin typeface="Calibri" panose="020F0502020204030204" pitchFamily="34" charset="0"/>
              </a:rPr>
              <a:t>Example: </a:t>
            </a:r>
          </a:p>
          <a:p>
            <a:r>
              <a:rPr lang="en-GB" dirty="0" smtClean="0">
                <a:latin typeface="Calibri" panose="020F0502020204030204" pitchFamily="34" charset="0"/>
              </a:rPr>
              <a:t>A paraglider is pulled along at a constant height at steady speed by a cable attached to a speed boat. The cable pulls on the paraglider with a force of 500 N at an angle of 35° to the horizontal. Calculate the horizontal and vertical components of this force. </a:t>
            </a:r>
          </a:p>
          <a:p>
            <a:endParaRPr lang="en-GB" dirty="0">
              <a:latin typeface="Calibri" panose="020F0502020204030204" pitchFamily="34" charset="0"/>
            </a:endParaRPr>
          </a:p>
          <a:p>
            <a:r>
              <a:rPr lang="en-GB" dirty="0" smtClean="0">
                <a:latin typeface="Calibri" panose="020F0502020204030204" pitchFamily="34" charset="0"/>
              </a:rPr>
              <a:t>How do we go about solving this?</a:t>
            </a:r>
          </a:p>
          <a:p>
            <a:pPr marL="624078" indent="-514350">
              <a:buFont typeface="+mj-lt"/>
              <a:buAutoNum type="arabicPeriod"/>
            </a:pPr>
            <a:r>
              <a:rPr lang="en-GB" dirty="0" smtClean="0">
                <a:latin typeface="Calibri" panose="020F0502020204030204" pitchFamily="34" charset="0"/>
              </a:rPr>
              <a:t>Sketch what we know and add labels.</a:t>
            </a:r>
          </a:p>
          <a:p>
            <a:pPr marL="624078" indent="-514350">
              <a:buFont typeface="+mj-lt"/>
              <a:buAutoNum type="arabicPeriod"/>
            </a:pPr>
            <a:r>
              <a:rPr lang="en-GB" dirty="0" smtClean="0">
                <a:latin typeface="Calibri" panose="020F0502020204030204" pitchFamily="34" charset="0"/>
              </a:rPr>
              <a:t>Decide how to solve the horizontal and vertical components. We know the length of one side of a triangle and an angle…</a:t>
            </a:r>
          </a:p>
          <a:p>
            <a:pPr marL="624078" indent="-514350">
              <a:buFont typeface="+mj-lt"/>
              <a:buAutoNum type="arabicPeriod"/>
            </a:pPr>
            <a:r>
              <a:rPr lang="en-GB" dirty="0" smtClean="0">
                <a:latin typeface="Calibri" panose="020F0502020204030204" pitchFamily="34" charset="0"/>
              </a:rPr>
              <a:t>So we need to use trigonometry (SOHCAHTOA)</a:t>
            </a:r>
          </a:p>
          <a:p>
            <a:pPr marL="624078" indent="-514350">
              <a:buFont typeface="+mj-lt"/>
              <a:buAutoNum type="arabicPeriod"/>
            </a:pPr>
            <a:r>
              <a:rPr lang="en-GB" dirty="0" smtClean="0">
                <a:latin typeface="Calibri" panose="020F0502020204030204" pitchFamily="34" charset="0"/>
              </a:rPr>
              <a:t>Horizontal: 500Cos35 = 410 N to the right</a:t>
            </a:r>
          </a:p>
          <a:p>
            <a:pPr marL="624078" indent="-514350">
              <a:buFont typeface="+mj-lt"/>
              <a:buAutoNum type="arabicPeriod"/>
            </a:pPr>
            <a:r>
              <a:rPr lang="en-GB" dirty="0" smtClean="0">
                <a:latin typeface="Calibri" panose="020F0502020204030204" pitchFamily="34" charset="0"/>
              </a:rPr>
              <a:t>Vertical: 500Sin35 = 287 N vertically down.</a:t>
            </a:r>
          </a:p>
        </p:txBody>
      </p:sp>
      <p:sp>
        <p:nvSpPr>
          <p:cNvPr id="4" name="Rectangle 3"/>
          <p:cNvSpPr/>
          <p:nvPr/>
        </p:nvSpPr>
        <p:spPr>
          <a:xfrm>
            <a:off x="0" y="0"/>
            <a:ext cx="9108504" cy="338554"/>
          </a:xfrm>
          <a:prstGeom prst="rect">
            <a:avLst/>
          </a:prstGeom>
        </p:spPr>
        <p:txBody>
          <a:bodyPr wrap="square">
            <a:spAutoFit/>
          </a:bodyPr>
          <a:lstStyle/>
          <a:p>
            <a:r>
              <a:rPr lang="en-GB" sz="1600" dirty="0" smtClean="0">
                <a:solidFill>
                  <a:schemeClr val="bg1"/>
                </a:solidFill>
              </a:rPr>
              <a:t>LO: State the difference between scalars and vectors. Explain how we add and resolve vectors.</a:t>
            </a:r>
            <a:endParaRPr lang="en-GB" sz="1600" dirty="0">
              <a:solidFill>
                <a:schemeClr val="bg1"/>
              </a:solidFill>
            </a:endParaRPr>
          </a:p>
        </p:txBody>
      </p:sp>
      <p:pic>
        <p:nvPicPr>
          <p:cNvPr id="3074" name="Picture 2" descr="http://www.action-watersports.com/images/Parasail1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996952"/>
            <a:ext cx="5616624" cy="376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9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074"/>
                                        </p:tgtEl>
                                      </p:cBhvr>
                                    </p:animEffect>
                                    <p:set>
                                      <p:cBhvr>
                                        <p:cTn id="19" dur="1" fill="hold">
                                          <p:stCondLst>
                                            <p:cond delay="499"/>
                                          </p:stCondLst>
                                        </p:cTn>
                                        <p:tgtEl>
                                          <p:spTgt spid="307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P90043285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051" y="476672"/>
            <a:ext cx="2525453" cy="189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47715" y="433566"/>
            <a:ext cx="8229600" cy="1066800"/>
          </a:xfrm>
        </p:spPr>
        <p:txBody>
          <a:bodyPr>
            <a:normAutofit/>
          </a:bodyPr>
          <a:lstStyle/>
          <a:p>
            <a:r>
              <a:rPr lang="en-GB" b="1" dirty="0" smtClean="0">
                <a:latin typeface="Calibri" panose="020F0502020204030204" pitchFamily="34" charset="0"/>
              </a:rPr>
              <a:t>Coins dropping</a:t>
            </a:r>
            <a:endParaRPr lang="en-GB" b="1" dirty="0">
              <a:latin typeface="Calibri" panose="020F0502020204030204" pitchFamily="34" charset="0"/>
            </a:endParaRPr>
          </a:p>
        </p:txBody>
      </p:sp>
      <p:sp>
        <p:nvSpPr>
          <p:cNvPr id="3" name="Content Placeholder 2"/>
          <p:cNvSpPr>
            <a:spLocks noGrp="1"/>
          </p:cNvSpPr>
          <p:nvPr>
            <p:ph idx="1"/>
          </p:nvPr>
        </p:nvSpPr>
        <p:spPr>
          <a:xfrm>
            <a:off x="425224" y="1772816"/>
            <a:ext cx="8229600" cy="4657704"/>
          </a:xfrm>
        </p:spPr>
        <p:txBody>
          <a:bodyPr>
            <a:normAutofit/>
          </a:bodyPr>
          <a:lstStyle/>
          <a:p>
            <a:r>
              <a:rPr lang="en-US" dirty="0">
                <a:latin typeface="Calibri" pitchFamily="34" charset="0"/>
              </a:rPr>
              <a:t>Watch these two coins</a:t>
            </a:r>
          </a:p>
          <a:p>
            <a:r>
              <a:rPr lang="en-US" dirty="0">
                <a:latin typeface="Calibri" pitchFamily="34" charset="0"/>
              </a:rPr>
              <a:t>What is different about the path they take to the floor?</a:t>
            </a:r>
          </a:p>
          <a:p>
            <a:r>
              <a:rPr lang="en-US" dirty="0">
                <a:latin typeface="Calibri" pitchFamily="34" charset="0"/>
              </a:rPr>
              <a:t>What about when they hit the floor?</a:t>
            </a:r>
          </a:p>
          <a:p>
            <a:r>
              <a:rPr lang="en-US" dirty="0">
                <a:latin typeface="Calibri" pitchFamily="34" charset="0"/>
              </a:rPr>
              <a:t>What does this tell you about their vertical velocity?</a:t>
            </a:r>
          </a:p>
          <a:p>
            <a:r>
              <a:rPr lang="en-US" dirty="0">
                <a:latin typeface="Calibri" pitchFamily="34" charset="0"/>
              </a:rPr>
              <a:t>What about their horizontal velocity?</a:t>
            </a:r>
          </a:p>
          <a:p>
            <a:endParaRPr lang="en-US" dirty="0">
              <a:latin typeface="Calibri" pitchFamily="34" charset="0"/>
            </a:endParaRPr>
          </a:p>
          <a:p>
            <a:r>
              <a:rPr lang="en-US" dirty="0">
                <a:latin typeface="Calibri" pitchFamily="34" charset="0"/>
              </a:rPr>
              <a:t>Now draw a diagram to show the different paths they take to the floor, label it with the answers to the questions above.</a:t>
            </a:r>
            <a:endParaRPr lang="en-GB" dirty="0">
              <a:latin typeface="Calibri"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smtClean="0">
                <a:solidFill>
                  <a:schemeClr val="bg1"/>
                </a:solidFill>
              </a:rPr>
              <a:t>LO:</a:t>
            </a:r>
            <a:r>
              <a:rPr lang="en-US" sz="1400" dirty="0">
                <a:solidFill>
                  <a:schemeClr val="bg1"/>
                </a:solidFill>
              </a:rPr>
              <a:t>Describe the effect of gravity on horizontal and vertical </a:t>
            </a:r>
            <a:r>
              <a:rPr lang="en-US" sz="1400" dirty="0" smtClean="0">
                <a:solidFill>
                  <a:schemeClr val="bg1"/>
                </a:solidFill>
              </a:rPr>
              <a:t>speed </a:t>
            </a:r>
            <a:endParaRPr lang="en-US" sz="1400" dirty="0">
              <a:solidFill>
                <a:schemeClr val="bg1"/>
              </a:solidFill>
            </a:endParaRPr>
          </a:p>
        </p:txBody>
      </p:sp>
    </p:spTree>
    <p:extLst>
      <p:ext uri="{BB962C8B-B14F-4D97-AF65-F5344CB8AC3E}">
        <p14:creationId xmlns:p14="http://schemas.microsoft.com/office/powerpoint/2010/main" val="182070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88"/>
            <a:ext cx="8229600" cy="1066800"/>
          </a:xfrm>
        </p:spPr>
        <p:txBody>
          <a:bodyPr>
            <a:normAutofit/>
          </a:bodyPr>
          <a:lstStyle/>
          <a:p>
            <a:r>
              <a:rPr lang="en-GB" b="1" dirty="0" smtClean="0">
                <a:latin typeface="Calibri" panose="020F0502020204030204" pitchFamily="34" charset="0"/>
              </a:rPr>
              <a:t>Horizontal projection</a:t>
            </a:r>
            <a:endParaRPr lang="en-GB" b="1" dirty="0">
              <a:latin typeface="Calibri" panose="020F0502020204030204" pitchFamily="34" charset="0"/>
            </a:endParaRPr>
          </a:p>
        </p:txBody>
      </p:sp>
      <p:sp>
        <p:nvSpPr>
          <p:cNvPr id="3" name="Content Placeholder 2"/>
          <p:cNvSpPr>
            <a:spLocks noGrp="1"/>
          </p:cNvSpPr>
          <p:nvPr>
            <p:ph idx="1"/>
          </p:nvPr>
        </p:nvSpPr>
        <p:spPr>
          <a:xfrm>
            <a:off x="476439" y="1220688"/>
            <a:ext cx="4959657" cy="5448672"/>
          </a:xfrm>
        </p:spPr>
        <p:txBody>
          <a:bodyPr>
            <a:normAutofit fontScale="92500" lnSpcReduction="20000"/>
          </a:bodyPr>
          <a:lstStyle/>
          <a:p>
            <a:r>
              <a:rPr lang="en-US" dirty="0">
                <a:latin typeface="Calibri" pitchFamily="34" charset="0"/>
              </a:rPr>
              <a:t>If we take photos of our coins, we should see that at each instant they are at the same distance from the ground. This means they have the same vertical component.</a:t>
            </a:r>
          </a:p>
          <a:p>
            <a:endParaRPr lang="en-US" dirty="0">
              <a:latin typeface="Calibri" pitchFamily="34" charset="0"/>
            </a:endParaRPr>
          </a:p>
          <a:p>
            <a:r>
              <a:rPr lang="en-US" dirty="0">
                <a:latin typeface="Calibri" pitchFamily="34" charset="0"/>
              </a:rPr>
              <a:t>If the horizontal component of the velocity is constant, it should have the same displacement between each photo.</a:t>
            </a:r>
          </a:p>
          <a:p>
            <a:endParaRPr lang="en-US" dirty="0">
              <a:latin typeface="Calibri" pitchFamily="34" charset="0"/>
            </a:endParaRPr>
          </a:p>
          <a:p>
            <a:r>
              <a:rPr lang="en-US" dirty="0">
                <a:latin typeface="Calibri" pitchFamily="34" charset="0"/>
              </a:rPr>
              <a:t>We can see horizontal projection has a vertical and a horizontal component</a:t>
            </a:r>
            <a:r>
              <a:rPr lang="en-US" dirty="0" smtClean="0">
                <a:latin typeface="Calibri" pitchFamily="34" charset="0"/>
              </a:rPr>
              <a:t>…</a:t>
            </a:r>
          </a:p>
          <a:p>
            <a:r>
              <a:rPr lang="en-US" i="1" dirty="0" smtClean="0">
                <a:latin typeface="Calibri" pitchFamily="34" charset="0"/>
              </a:rPr>
              <a:t>(Pearls of water demo)</a:t>
            </a:r>
            <a:endParaRPr lang="en-US" i="1" dirty="0">
              <a:latin typeface="Calibri" pitchFamily="34" charset="0"/>
            </a:endParaRPr>
          </a:p>
          <a:p>
            <a:endParaRPr lang="en-GB" dirty="0">
              <a:latin typeface="Calibri"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smtClean="0">
                <a:solidFill>
                  <a:schemeClr val="bg1"/>
                </a:solidFill>
              </a:rPr>
              <a:t>LO:</a:t>
            </a:r>
            <a:r>
              <a:rPr lang="en-US" sz="1400" dirty="0">
                <a:solidFill>
                  <a:schemeClr val="bg1"/>
                </a:solidFill>
              </a:rPr>
              <a:t>Describe the effect of gravity on horizontal and vertical </a:t>
            </a:r>
            <a:r>
              <a:rPr lang="en-US" sz="1400" dirty="0" smtClean="0">
                <a:solidFill>
                  <a:schemeClr val="bg1"/>
                </a:solidFill>
              </a:rPr>
              <a:t>speed </a:t>
            </a:r>
            <a:endParaRPr lang="en-US" sz="1400" dirty="0">
              <a:solidFill>
                <a:schemeClr val="bg1"/>
              </a:solidFill>
            </a:endParaRPr>
          </a:p>
        </p:txBody>
      </p:sp>
      <p:sp>
        <p:nvSpPr>
          <p:cNvPr id="5" name="Oval 4"/>
          <p:cNvSpPr/>
          <p:nvPr/>
        </p:nvSpPr>
        <p:spPr>
          <a:xfrm>
            <a:off x="6012160" y="141277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12160" y="2492053"/>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012160" y="376500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012160" y="544522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521388" y="141277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380312" y="2492053"/>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100392" y="376500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8684201" y="544522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a:stCxn id="5" idx="4"/>
            <a:endCxn id="6" idx="0"/>
          </p:cNvCxnSpPr>
          <p:nvPr/>
        </p:nvCxnSpPr>
        <p:spPr>
          <a:xfrm>
            <a:off x="6192180" y="1772816"/>
            <a:ext cx="0" cy="719237"/>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6122637" y="1787929"/>
            <a:ext cx="14918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6107560" y="2492053"/>
            <a:ext cx="14918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7104892" y="1787929"/>
            <a:ext cx="0" cy="719237"/>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7035349" y="1803042"/>
            <a:ext cx="14918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7020272" y="2507166"/>
            <a:ext cx="14918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5" name="Straight Connector 24"/>
          <p:cNvCxnSpPr/>
          <p:nvPr/>
        </p:nvCxnSpPr>
        <p:spPr>
          <a:xfrm flipH="1">
            <a:off x="6182154" y="2852093"/>
            <a:ext cx="10026" cy="912911"/>
          </a:xfrm>
          <a:prstGeom prst="line">
            <a:avLst/>
          </a:prstGeom>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a:off x="6122637" y="2867206"/>
            <a:ext cx="14918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7" name="Straight Connector 26"/>
          <p:cNvCxnSpPr/>
          <p:nvPr/>
        </p:nvCxnSpPr>
        <p:spPr>
          <a:xfrm>
            <a:off x="6107560" y="3717032"/>
            <a:ext cx="14918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2" name="Straight Connector 31"/>
          <p:cNvCxnSpPr/>
          <p:nvPr/>
        </p:nvCxnSpPr>
        <p:spPr>
          <a:xfrm flipH="1">
            <a:off x="8100392" y="2876500"/>
            <a:ext cx="10026" cy="912911"/>
          </a:xfrm>
          <a:prstGeom prst="line">
            <a:avLst/>
          </a:prstGeom>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a:off x="8040875" y="2891613"/>
            <a:ext cx="14918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4" name="Straight Connector 33"/>
          <p:cNvCxnSpPr/>
          <p:nvPr/>
        </p:nvCxnSpPr>
        <p:spPr>
          <a:xfrm>
            <a:off x="8025798" y="3741439"/>
            <a:ext cx="14918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5" name="Straight Connector 34"/>
          <p:cNvCxnSpPr>
            <a:endCxn id="8" idx="0"/>
          </p:cNvCxnSpPr>
          <p:nvPr/>
        </p:nvCxnSpPr>
        <p:spPr>
          <a:xfrm>
            <a:off x="6182154" y="4099487"/>
            <a:ext cx="10026" cy="1345737"/>
          </a:xfrm>
          <a:prstGeom prst="line">
            <a:avLst/>
          </a:prstGeom>
        </p:spPr>
        <p:style>
          <a:lnRef idx="2">
            <a:schemeClr val="accent2"/>
          </a:lnRef>
          <a:fillRef idx="0">
            <a:schemeClr val="accent2"/>
          </a:fillRef>
          <a:effectRef idx="1">
            <a:schemeClr val="accent2"/>
          </a:effectRef>
          <a:fontRef idx="minor">
            <a:schemeClr val="tx1"/>
          </a:fontRef>
        </p:style>
      </p:cxnSp>
      <p:cxnSp>
        <p:nvCxnSpPr>
          <p:cNvPr id="36" name="Straight Connector 35"/>
          <p:cNvCxnSpPr/>
          <p:nvPr/>
        </p:nvCxnSpPr>
        <p:spPr>
          <a:xfrm>
            <a:off x="6112611" y="4114600"/>
            <a:ext cx="14918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7" name="Straight Connector 36"/>
          <p:cNvCxnSpPr/>
          <p:nvPr/>
        </p:nvCxnSpPr>
        <p:spPr>
          <a:xfrm>
            <a:off x="6110900" y="5428217"/>
            <a:ext cx="14918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9" name="Straight Connector 38"/>
          <p:cNvCxnSpPr/>
          <p:nvPr/>
        </p:nvCxnSpPr>
        <p:spPr>
          <a:xfrm>
            <a:off x="8562063" y="4099487"/>
            <a:ext cx="10026" cy="1345737"/>
          </a:xfrm>
          <a:prstGeom prst="line">
            <a:avLst/>
          </a:prstGeom>
        </p:spPr>
        <p:style>
          <a:lnRef idx="2">
            <a:schemeClr val="accent2"/>
          </a:lnRef>
          <a:fillRef idx="0">
            <a:schemeClr val="accent2"/>
          </a:fillRef>
          <a:effectRef idx="1">
            <a:schemeClr val="accent2"/>
          </a:effectRef>
          <a:fontRef idx="minor">
            <a:schemeClr val="tx1"/>
          </a:fontRef>
        </p:style>
      </p:cxnSp>
      <p:cxnSp>
        <p:nvCxnSpPr>
          <p:cNvPr id="40" name="Straight Connector 39"/>
          <p:cNvCxnSpPr/>
          <p:nvPr/>
        </p:nvCxnSpPr>
        <p:spPr>
          <a:xfrm>
            <a:off x="8492520" y="4114600"/>
            <a:ext cx="14918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1" name="Straight Connector 40"/>
          <p:cNvCxnSpPr/>
          <p:nvPr/>
        </p:nvCxnSpPr>
        <p:spPr>
          <a:xfrm>
            <a:off x="8490809" y="5428217"/>
            <a:ext cx="149188"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83177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600000"/>
          </a:xfrm>
        </p:spPr>
        <p:txBody>
          <a:bodyPr>
            <a:normAutofit fontScale="90000"/>
          </a:bodyPr>
          <a:lstStyle/>
          <a:p>
            <a:r>
              <a:rPr lang="en-GB" b="1" dirty="0" smtClean="0">
                <a:latin typeface="Calibri" panose="020F0502020204030204" pitchFamily="34" charset="0"/>
              </a:rPr>
              <a:t>The vertical component</a:t>
            </a:r>
            <a:endParaRPr lang="en-GB"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6439" y="1374576"/>
                <a:ext cx="8229600" cy="5078760"/>
              </a:xfrm>
            </p:spPr>
            <p:txBody>
              <a:bodyPr>
                <a:normAutofit fontScale="92500"/>
              </a:bodyPr>
              <a:lstStyle/>
              <a:p>
                <a:r>
                  <a:rPr lang="en-GB" dirty="0" smtClean="0">
                    <a:latin typeface="Calibri" pitchFamily="34" charset="0"/>
                  </a:rPr>
                  <a:t>What does the vertical component of the projectile’s velocity depend on?</a:t>
                </a:r>
              </a:p>
              <a:p>
                <a:r>
                  <a:rPr lang="en-GB" dirty="0" smtClean="0">
                    <a:latin typeface="Calibri" pitchFamily="34" charset="0"/>
                  </a:rPr>
                  <a:t>Just gravity!</a:t>
                </a:r>
              </a:p>
              <a:p>
                <a:r>
                  <a:rPr lang="en-GB" dirty="0" smtClean="0">
                    <a:latin typeface="Calibri" pitchFamily="34" charset="0"/>
                  </a:rPr>
                  <a:t>Does it have any initial velocity in the vertical direction?</a:t>
                </a:r>
              </a:p>
              <a:p>
                <a:r>
                  <a:rPr lang="en-GB" dirty="0" smtClean="0">
                    <a:latin typeface="Calibri" pitchFamily="34" charset="0"/>
                  </a:rPr>
                  <a:t>NO!</a:t>
                </a:r>
              </a:p>
              <a:p>
                <a:r>
                  <a:rPr lang="en-GB" dirty="0" smtClean="0">
                    <a:latin typeface="Calibri" pitchFamily="34" charset="0"/>
                  </a:rPr>
                  <a:t>Which </a:t>
                </a:r>
                <a:r>
                  <a:rPr lang="en-GB" dirty="0" err="1" smtClean="0">
                    <a:latin typeface="Calibri" pitchFamily="34" charset="0"/>
                  </a:rPr>
                  <a:t>suvat</a:t>
                </a:r>
                <a:r>
                  <a:rPr lang="en-GB" dirty="0" smtClean="0">
                    <a:latin typeface="Calibri" pitchFamily="34" charset="0"/>
                  </a:rPr>
                  <a:t> equation could we use to find out the height (distance)?</a:t>
                </a:r>
              </a:p>
              <a:p>
                <a:pPr marL="109728" indent="0">
                  <a:buNone/>
                </a:pPr>
                <a14:m>
                  <m:oMath xmlns:m="http://schemas.openxmlformats.org/officeDocument/2006/math">
                    <m:r>
                      <a:rPr lang="en-GB" b="1" i="1" smtClean="0">
                        <a:solidFill>
                          <a:schemeClr val="accent3"/>
                        </a:solidFill>
                        <a:latin typeface="Cambria Math"/>
                      </a:rPr>
                      <m:t>𝒔</m:t>
                    </m:r>
                    <m:r>
                      <a:rPr lang="en-GB" b="1" i="1" smtClean="0">
                        <a:solidFill>
                          <a:schemeClr val="accent3"/>
                        </a:solidFill>
                        <a:latin typeface="Cambria Math"/>
                      </a:rPr>
                      <m:t>=</m:t>
                    </m:r>
                    <m:r>
                      <a:rPr lang="en-GB" b="1" i="1" smtClean="0">
                        <a:solidFill>
                          <a:schemeClr val="accent3"/>
                        </a:solidFill>
                        <a:latin typeface="Cambria Math"/>
                      </a:rPr>
                      <m:t>𝒖𝒕</m:t>
                    </m:r>
                    <m:r>
                      <a:rPr lang="en-GB" b="1" i="1" smtClean="0">
                        <a:solidFill>
                          <a:schemeClr val="accent3"/>
                        </a:solidFill>
                        <a:latin typeface="Cambria Math" panose="02040503050406030204" pitchFamily="18" charset="0"/>
                      </a:rPr>
                      <m:t>−</m:t>
                    </m:r>
                    <m:f>
                      <m:fPr>
                        <m:ctrlPr>
                          <a:rPr lang="en-GB" b="1" i="1">
                            <a:solidFill>
                              <a:schemeClr val="accent3"/>
                            </a:solidFill>
                            <a:latin typeface="Cambria Math" panose="02040503050406030204" pitchFamily="18" charset="0"/>
                          </a:rPr>
                        </m:ctrlPr>
                      </m:fPr>
                      <m:num>
                        <m:r>
                          <a:rPr lang="en-GB" b="1" i="1">
                            <a:solidFill>
                              <a:schemeClr val="accent3"/>
                            </a:solidFill>
                            <a:latin typeface="Cambria Math"/>
                          </a:rPr>
                          <m:t>𝟏</m:t>
                        </m:r>
                      </m:num>
                      <m:den>
                        <m:r>
                          <a:rPr lang="en-GB" b="1" i="1">
                            <a:solidFill>
                              <a:schemeClr val="accent3"/>
                            </a:solidFill>
                            <a:latin typeface="Cambria Math"/>
                          </a:rPr>
                          <m:t>𝟐</m:t>
                        </m:r>
                      </m:den>
                    </m:f>
                    <m:r>
                      <a:rPr lang="en-GB" b="1" i="1">
                        <a:solidFill>
                          <a:schemeClr val="accent3"/>
                        </a:solidFill>
                        <a:latin typeface="Cambria Math"/>
                      </a:rPr>
                      <m:t>𝒂𝒕</m:t>
                    </m:r>
                    <m:r>
                      <a:rPr lang="en-GB" b="1" i="1" baseline="30000">
                        <a:solidFill>
                          <a:schemeClr val="accent3"/>
                        </a:solidFill>
                        <a:latin typeface="Cambria Math"/>
                      </a:rPr>
                      <m:t>𝟐</m:t>
                    </m:r>
                    <m:r>
                      <a:rPr lang="en-GB" b="1" i="1" baseline="30000" smtClean="0">
                        <a:solidFill>
                          <a:schemeClr val="accent3"/>
                        </a:solidFill>
                        <a:latin typeface="Cambria Math" panose="02040503050406030204" pitchFamily="18" charset="0"/>
                      </a:rPr>
                      <m:t> </m:t>
                    </m:r>
                  </m:oMath>
                </a14:m>
                <a:r>
                  <a:rPr lang="en-GB" dirty="0" smtClean="0">
                    <a:latin typeface="Calibri" pitchFamily="34" charset="0"/>
                  </a:rPr>
                  <a:t>This becomes: </a:t>
                </a:r>
                <a14:m>
                  <m:oMath xmlns:m="http://schemas.openxmlformats.org/officeDocument/2006/math">
                    <m:r>
                      <a:rPr lang="en-GB" b="1" i="1" smtClean="0">
                        <a:solidFill>
                          <a:schemeClr val="accent3"/>
                        </a:solidFill>
                        <a:latin typeface="Cambria Math" panose="02040503050406030204" pitchFamily="18" charset="0"/>
                      </a:rPr>
                      <m:t>𝒚</m:t>
                    </m:r>
                    <m:r>
                      <a:rPr lang="en-GB" b="1" i="1">
                        <a:solidFill>
                          <a:schemeClr val="accent3"/>
                        </a:solidFill>
                        <a:latin typeface="Cambria Math"/>
                      </a:rPr>
                      <m:t>=</m:t>
                    </m:r>
                    <m:f>
                      <m:fPr>
                        <m:ctrlPr>
                          <a:rPr lang="en-GB" b="1" i="1">
                            <a:solidFill>
                              <a:schemeClr val="accent3"/>
                            </a:solidFill>
                            <a:latin typeface="Cambria Math" panose="02040503050406030204" pitchFamily="18" charset="0"/>
                          </a:rPr>
                        </m:ctrlPr>
                      </m:fPr>
                      <m:num>
                        <m:r>
                          <a:rPr lang="en-GB" b="1" i="1">
                            <a:solidFill>
                              <a:schemeClr val="accent3"/>
                            </a:solidFill>
                            <a:latin typeface="Cambria Math"/>
                          </a:rPr>
                          <m:t>𝟏</m:t>
                        </m:r>
                      </m:num>
                      <m:den>
                        <m:r>
                          <a:rPr lang="en-GB" b="1" i="1">
                            <a:solidFill>
                              <a:schemeClr val="accent3"/>
                            </a:solidFill>
                            <a:latin typeface="Cambria Math"/>
                          </a:rPr>
                          <m:t>𝟐</m:t>
                        </m:r>
                      </m:den>
                    </m:f>
                    <m:r>
                      <a:rPr lang="en-GB" b="1" i="1" smtClean="0">
                        <a:solidFill>
                          <a:schemeClr val="accent3"/>
                        </a:solidFill>
                        <a:latin typeface="Cambria Math" panose="02040503050406030204" pitchFamily="18" charset="0"/>
                      </a:rPr>
                      <m:t>𝒈</m:t>
                    </m:r>
                    <m:r>
                      <a:rPr lang="en-GB" b="1" i="1">
                        <a:solidFill>
                          <a:schemeClr val="accent3"/>
                        </a:solidFill>
                        <a:latin typeface="Cambria Math"/>
                      </a:rPr>
                      <m:t>𝒕</m:t>
                    </m:r>
                    <m:r>
                      <a:rPr lang="en-GB" b="1" i="1" baseline="30000">
                        <a:solidFill>
                          <a:schemeClr val="accent3"/>
                        </a:solidFill>
                        <a:latin typeface="Cambria Math"/>
                      </a:rPr>
                      <m:t>𝟐</m:t>
                    </m:r>
                    <m:r>
                      <a:rPr lang="en-GB" b="1" i="1" baseline="30000">
                        <a:solidFill>
                          <a:schemeClr val="accent3"/>
                        </a:solidFill>
                        <a:latin typeface="Cambria Math" panose="02040503050406030204" pitchFamily="18" charset="0"/>
                      </a:rPr>
                      <m:t> </m:t>
                    </m:r>
                  </m:oMath>
                </a14:m>
                <a:endParaRPr lang="en-GB" dirty="0">
                  <a:latin typeface="Calibri" pitchFamily="34" charset="0"/>
                </a:endParaRPr>
              </a:p>
              <a:p>
                <a:r>
                  <a:rPr lang="en-GB" dirty="0" smtClean="0">
                    <a:latin typeface="Calibri" pitchFamily="34" charset="0"/>
                  </a:rPr>
                  <a:t>Which </a:t>
                </a:r>
                <a:r>
                  <a:rPr lang="en-GB" dirty="0" err="1" smtClean="0">
                    <a:latin typeface="Calibri" pitchFamily="34" charset="0"/>
                  </a:rPr>
                  <a:t>suvat</a:t>
                </a:r>
                <a:r>
                  <a:rPr lang="en-GB" dirty="0" smtClean="0">
                    <a:latin typeface="Calibri" pitchFamily="34" charset="0"/>
                  </a:rPr>
                  <a:t> equation could we use to find out the final speed?</a:t>
                </a:r>
              </a:p>
              <a:p>
                <a:pPr marL="109728" indent="0">
                  <a:buNone/>
                </a:pPr>
                <a14:m>
                  <m:oMath xmlns:m="http://schemas.openxmlformats.org/officeDocument/2006/math">
                    <m:r>
                      <a:rPr lang="en-GB" b="1" i="1" smtClean="0">
                        <a:solidFill>
                          <a:schemeClr val="accent2">
                            <a:lumMod val="75000"/>
                          </a:schemeClr>
                        </a:solidFill>
                        <a:latin typeface="Cambria Math"/>
                      </a:rPr>
                      <m:t>𝒗</m:t>
                    </m:r>
                    <m:r>
                      <a:rPr lang="en-GB" b="1" i="1" smtClean="0">
                        <a:solidFill>
                          <a:schemeClr val="accent2">
                            <a:lumMod val="75000"/>
                          </a:schemeClr>
                        </a:solidFill>
                        <a:latin typeface="Cambria Math"/>
                      </a:rPr>
                      <m:t>=</m:t>
                    </m:r>
                    <m:r>
                      <a:rPr lang="en-GB" b="1" i="1" smtClean="0">
                        <a:solidFill>
                          <a:schemeClr val="accent2">
                            <a:lumMod val="75000"/>
                          </a:schemeClr>
                        </a:solidFill>
                        <a:latin typeface="Cambria Math"/>
                      </a:rPr>
                      <m:t>𝒖</m:t>
                    </m:r>
                    <m:r>
                      <a:rPr lang="en-GB" b="1" i="1" smtClean="0">
                        <a:solidFill>
                          <a:schemeClr val="accent2">
                            <a:lumMod val="75000"/>
                          </a:schemeClr>
                        </a:solidFill>
                        <a:latin typeface="Cambria Math" panose="02040503050406030204" pitchFamily="18" charset="0"/>
                      </a:rPr>
                      <m:t>−</m:t>
                    </m:r>
                    <m:r>
                      <a:rPr lang="en-GB" b="1" i="1">
                        <a:solidFill>
                          <a:schemeClr val="accent2">
                            <a:lumMod val="75000"/>
                          </a:schemeClr>
                        </a:solidFill>
                        <a:latin typeface="Cambria Math"/>
                      </a:rPr>
                      <m:t>𝒂𝒕</m:t>
                    </m:r>
                    <m:r>
                      <a:rPr lang="en-GB" b="1" i="0" smtClean="0">
                        <a:solidFill>
                          <a:schemeClr val="accent2">
                            <a:lumMod val="75000"/>
                          </a:schemeClr>
                        </a:solidFill>
                        <a:latin typeface="Cambria Math" panose="02040503050406030204" pitchFamily="18" charset="0"/>
                      </a:rPr>
                      <m:t>  </m:t>
                    </m:r>
                  </m:oMath>
                </a14:m>
                <a:r>
                  <a:rPr lang="en-GB" dirty="0" smtClean="0">
                    <a:latin typeface="Calibri" pitchFamily="34" charset="0"/>
                  </a:rPr>
                  <a:t>This becomes: </a:t>
                </a:r>
                <a14:m>
                  <m:oMath xmlns:m="http://schemas.openxmlformats.org/officeDocument/2006/math">
                    <m:r>
                      <a:rPr lang="en-GB" b="1" i="1" smtClean="0">
                        <a:solidFill>
                          <a:schemeClr val="accent2">
                            <a:lumMod val="75000"/>
                          </a:schemeClr>
                        </a:solidFill>
                        <a:latin typeface="Cambria Math"/>
                      </a:rPr>
                      <m:t>𝒗</m:t>
                    </m:r>
                    <m:r>
                      <a:rPr lang="en-GB" b="1" i="1" smtClean="0">
                        <a:solidFill>
                          <a:schemeClr val="accent2">
                            <a:lumMod val="75000"/>
                          </a:schemeClr>
                        </a:solidFill>
                        <a:latin typeface="Cambria Math"/>
                      </a:rPr>
                      <m:t>=−</m:t>
                    </m:r>
                    <m:r>
                      <a:rPr lang="en-GB" b="1" i="1">
                        <a:solidFill>
                          <a:schemeClr val="accent2">
                            <a:lumMod val="75000"/>
                          </a:schemeClr>
                        </a:solidFill>
                        <a:latin typeface="Cambria Math"/>
                      </a:rPr>
                      <m:t>𝒂𝒕</m:t>
                    </m:r>
                    <m:r>
                      <a:rPr lang="en-GB" b="1">
                        <a:solidFill>
                          <a:schemeClr val="accent2">
                            <a:lumMod val="75000"/>
                          </a:schemeClr>
                        </a:solidFill>
                        <a:latin typeface="Cambria Math" panose="02040503050406030204" pitchFamily="18" charset="0"/>
                      </a:rPr>
                      <m:t> </m:t>
                    </m:r>
                  </m:oMath>
                </a14:m>
                <a:endParaRPr lang="en-GB" dirty="0">
                  <a:latin typeface="Calibri"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6439" y="1374576"/>
                <a:ext cx="8229600" cy="5078760"/>
              </a:xfrm>
              <a:blipFill rotWithShape="0">
                <a:blip r:embed="rId2"/>
                <a:stretch>
                  <a:fillRect t="-959" r="-2148"/>
                </a:stretch>
              </a:blipFill>
            </p:spPr>
            <p:txBody>
              <a:bodyPr/>
              <a:lstStyle/>
              <a:p>
                <a:r>
                  <a:rPr lang="en-GB">
                    <a:noFill/>
                  </a:rPr>
                  <a:t> </a:t>
                </a:r>
              </a:p>
            </p:txBody>
          </p:sp>
        </mc:Fallback>
      </mc:AlternateContent>
      <p:sp>
        <p:nvSpPr>
          <p:cNvPr id="4" name="Rectangle 3"/>
          <p:cNvSpPr/>
          <p:nvPr/>
        </p:nvSpPr>
        <p:spPr>
          <a:xfrm>
            <a:off x="0" y="0"/>
            <a:ext cx="9108504" cy="307777"/>
          </a:xfrm>
          <a:prstGeom prst="rect">
            <a:avLst/>
          </a:prstGeom>
        </p:spPr>
        <p:txBody>
          <a:bodyPr wrap="square">
            <a:spAutoFit/>
          </a:bodyPr>
          <a:lstStyle/>
          <a:p>
            <a:r>
              <a:rPr lang="en-GB" sz="1400" dirty="0" smtClean="0">
                <a:solidFill>
                  <a:schemeClr val="bg1"/>
                </a:solidFill>
              </a:rPr>
              <a:t>LO:</a:t>
            </a:r>
            <a:r>
              <a:rPr lang="en-US" sz="1400" dirty="0">
                <a:solidFill>
                  <a:schemeClr val="bg1"/>
                </a:solidFill>
              </a:rPr>
              <a:t>Describe the effect of gravity on horizontal and vertical </a:t>
            </a:r>
            <a:r>
              <a:rPr lang="en-US" sz="1400" dirty="0" smtClean="0">
                <a:solidFill>
                  <a:schemeClr val="bg1"/>
                </a:solidFill>
              </a:rPr>
              <a:t>speed </a:t>
            </a:r>
            <a:endParaRPr lang="en-US" sz="1400" dirty="0">
              <a:solidFill>
                <a:schemeClr val="bg1"/>
              </a:solidFill>
            </a:endParaRPr>
          </a:p>
        </p:txBody>
      </p:sp>
      <p:sp>
        <p:nvSpPr>
          <p:cNvPr id="5" name="Rectangle 4"/>
          <p:cNvSpPr/>
          <p:nvPr/>
        </p:nvSpPr>
        <p:spPr>
          <a:xfrm>
            <a:off x="6300192" y="5445224"/>
            <a:ext cx="2592288" cy="126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Note: There is a ‘-’ rather than a ‘+’ because it is travelling downwards!</a:t>
            </a:r>
            <a:endParaRPr lang="en-GB" dirty="0"/>
          </a:p>
        </p:txBody>
      </p:sp>
    </p:spTree>
    <p:extLst>
      <p:ext uri="{BB962C8B-B14F-4D97-AF65-F5344CB8AC3E}">
        <p14:creationId xmlns:p14="http://schemas.microsoft.com/office/powerpoint/2010/main" val="185481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900"/>
            <a:ext cx="8229600" cy="1066800"/>
          </a:xfrm>
        </p:spPr>
        <p:txBody>
          <a:bodyPr>
            <a:normAutofit/>
          </a:bodyPr>
          <a:lstStyle/>
          <a:p>
            <a:r>
              <a:rPr lang="en-GB" b="1" dirty="0" smtClean="0">
                <a:latin typeface="Calibri" panose="020F0502020204030204" pitchFamily="34" charset="0"/>
              </a:rPr>
              <a:t>The horizontal component</a:t>
            </a:r>
            <a:endParaRPr lang="en-GB"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9700"/>
                <a:ext cx="8229600" cy="4892828"/>
              </a:xfrm>
            </p:spPr>
            <p:txBody>
              <a:bodyPr>
                <a:normAutofit/>
              </a:bodyPr>
              <a:lstStyle/>
              <a:p>
                <a:r>
                  <a:rPr lang="en-GB" dirty="0" smtClean="0">
                    <a:latin typeface="Calibri" pitchFamily="34" charset="0"/>
                  </a:rPr>
                  <a:t>What does the horizontal component of a projectile’s velocity depend on?</a:t>
                </a:r>
              </a:p>
              <a:p>
                <a:r>
                  <a:rPr lang="en-GB" dirty="0" smtClean="0">
                    <a:latin typeface="Calibri" pitchFamily="34" charset="0"/>
                  </a:rPr>
                  <a:t>Just its initial speed!</a:t>
                </a:r>
                <a:r>
                  <a:rPr lang="en-GB" dirty="0">
                    <a:latin typeface="Calibri" pitchFamily="34" charset="0"/>
                  </a:rPr>
                  <a:t> </a:t>
                </a:r>
                <a:r>
                  <a:rPr lang="en-GB" dirty="0" smtClean="0">
                    <a:latin typeface="Calibri" pitchFamily="34" charset="0"/>
                  </a:rPr>
                  <a:t>We assume this remains constant (although in reality, there would be air resistance </a:t>
                </a:r>
                <a:r>
                  <a:rPr lang="en-GB" dirty="0" err="1" smtClean="0">
                    <a:latin typeface="Calibri" pitchFamily="34" charset="0"/>
                  </a:rPr>
                  <a:t>etc</a:t>
                </a:r>
                <a:r>
                  <a:rPr lang="en-GB" dirty="0" smtClean="0">
                    <a:latin typeface="Calibri" pitchFamily="34" charset="0"/>
                  </a:rPr>
                  <a:t>).</a:t>
                </a:r>
                <a:endParaRPr lang="en-GB" dirty="0">
                  <a:latin typeface="Calibri" pitchFamily="34" charset="0"/>
                </a:endParaRPr>
              </a:p>
              <a:p>
                <a:r>
                  <a:rPr lang="en-GB" dirty="0" smtClean="0">
                    <a:latin typeface="Calibri" pitchFamily="34" charset="0"/>
                  </a:rPr>
                  <a:t>How could we work out the distance travelled horizontally?</a:t>
                </a:r>
              </a:p>
              <a:p>
                <a:pPr marL="109728" indent="0">
                  <a:buNone/>
                </a:pPr>
                <a:endParaRPr lang="en-GB" dirty="0">
                  <a:latin typeface="Calibri" pitchFamily="34" charset="0"/>
                </a:endParaRPr>
              </a:p>
              <a:p>
                <a:pPr marL="109728" indent="0">
                  <a:buNone/>
                </a:pPr>
                <a14:m>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𝑠</m:t>
                        </m:r>
                      </m:num>
                      <m:den>
                        <m:r>
                          <a:rPr lang="en-GB" b="0" i="1" smtClean="0">
                            <a:latin typeface="Cambria Math" panose="02040503050406030204" pitchFamily="18" charset="0"/>
                          </a:rPr>
                          <m:t>𝑡</m:t>
                        </m:r>
                      </m:den>
                    </m:f>
                  </m:oMath>
                </a14:m>
                <a:r>
                  <a:rPr lang="en-GB" dirty="0" smtClean="0">
                    <a:latin typeface="Calibri" pitchFamily="34" charset="0"/>
                  </a:rPr>
                  <a:t>    </a:t>
                </a:r>
                <a:r>
                  <a:rPr lang="en-GB" dirty="0">
                    <a:latin typeface="Calibri" pitchFamily="34" charset="0"/>
                  </a:rPr>
                  <a:t>T</a:t>
                </a:r>
                <a:r>
                  <a:rPr lang="en-GB" dirty="0" smtClean="0">
                    <a:latin typeface="Calibri" pitchFamily="34" charset="0"/>
                  </a:rPr>
                  <a:t>his becomes:  </a:t>
                </a:r>
                <a14:m>
                  <m:oMath xmlns:m="http://schemas.openxmlformats.org/officeDocument/2006/math">
                    <m:r>
                      <a:rPr lang="en-GB" b="0" i="1" smtClean="0">
                        <a:latin typeface="Cambria Math" panose="02040503050406030204" pitchFamily="18" charset="0"/>
                      </a:rPr>
                      <m:t>𝑢</m:t>
                    </m:r>
                    <m:r>
                      <a:rPr lang="en-GB" i="1">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𝑥</m:t>
                        </m:r>
                      </m:num>
                      <m:den>
                        <m:r>
                          <a:rPr lang="en-GB" i="1">
                            <a:latin typeface="Cambria Math" panose="02040503050406030204" pitchFamily="18" charset="0"/>
                          </a:rPr>
                          <m:t>𝑡</m:t>
                        </m:r>
                      </m:den>
                    </m:f>
                  </m:oMath>
                </a14:m>
                <a:r>
                  <a:rPr lang="en-GB" dirty="0" smtClean="0">
                    <a:latin typeface="Calibri" pitchFamily="34" charset="0"/>
                  </a:rPr>
                  <a:t>   </a:t>
                </a:r>
                <a:endParaRPr lang="en-GB" dirty="0">
                  <a:latin typeface="Calibri" pitchFamily="34" charset="0"/>
                </a:endParaRPr>
              </a:p>
              <a:p>
                <a:pPr marL="109728" indent="0">
                  <a:buNone/>
                </a:pPr>
                <a:r>
                  <a:rPr lang="en-GB" dirty="0" smtClean="0">
                    <a:latin typeface="Calibri" pitchFamily="34" charset="0"/>
                  </a:rPr>
                  <a:t>Therefore: </a:t>
                </a:r>
                <a14:m>
                  <m:oMath xmlns:m="http://schemas.openxmlformats.org/officeDocument/2006/math">
                    <m:r>
                      <a:rPr lang="en-GB" b="0" i="1" smtClean="0">
                        <a:latin typeface="Cambria Math" panose="02040503050406030204" pitchFamily="18" charset="0"/>
                      </a:rPr>
                      <m:t>𝑥</m:t>
                    </m:r>
                    <m:r>
                      <a:rPr lang="en-GB" i="1">
                        <a:latin typeface="Cambria Math" panose="02040503050406030204" pitchFamily="18" charset="0"/>
                      </a:rPr>
                      <m:t>=</m:t>
                    </m:r>
                    <m:r>
                      <a:rPr lang="en-GB" b="0" i="1" smtClean="0">
                        <a:latin typeface="Cambria Math" panose="02040503050406030204" pitchFamily="18" charset="0"/>
                      </a:rPr>
                      <m:t>𝑢𝑡</m:t>
                    </m:r>
                  </m:oMath>
                </a14:m>
                <a:endParaRPr lang="en-GB" dirty="0" smtClean="0">
                  <a:latin typeface="Calibri"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9700"/>
                <a:ext cx="8229600" cy="4892828"/>
              </a:xfrm>
              <a:blipFill rotWithShape="0">
                <a:blip r:embed="rId2"/>
                <a:stretch>
                  <a:fillRect l="-148" t="-1121" r="-2370"/>
                </a:stretch>
              </a:blipFill>
            </p:spPr>
            <p:txBody>
              <a:bodyPr/>
              <a:lstStyle/>
              <a:p>
                <a:r>
                  <a:rPr lang="en-GB">
                    <a:noFill/>
                  </a:rPr>
                  <a:t> </a:t>
                </a:r>
              </a:p>
            </p:txBody>
          </p:sp>
        </mc:Fallback>
      </mc:AlternateContent>
      <p:sp>
        <p:nvSpPr>
          <p:cNvPr id="4" name="Rectangle 3"/>
          <p:cNvSpPr/>
          <p:nvPr/>
        </p:nvSpPr>
        <p:spPr>
          <a:xfrm>
            <a:off x="0" y="0"/>
            <a:ext cx="9108504" cy="307777"/>
          </a:xfrm>
          <a:prstGeom prst="rect">
            <a:avLst/>
          </a:prstGeom>
        </p:spPr>
        <p:txBody>
          <a:bodyPr wrap="square">
            <a:spAutoFit/>
          </a:bodyPr>
          <a:lstStyle/>
          <a:p>
            <a:r>
              <a:rPr lang="en-GB" sz="1400" dirty="0" smtClean="0">
                <a:solidFill>
                  <a:schemeClr val="bg1"/>
                </a:solidFill>
              </a:rPr>
              <a:t>LO:</a:t>
            </a:r>
            <a:r>
              <a:rPr lang="en-US" sz="1400" dirty="0">
                <a:solidFill>
                  <a:schemeClr val="bg1"/>
                </a:solidFill>
              </a:rPr>
              <a:t>Describe the effect of gravity on horizontal and vertical </a:t>
            </a:r>
            <a:r>
              <a:rPr lang="en-US" sz="1400" dirty="0" smtClean="0">
                <a:solidFill>
                  <a:schemeClr val="bg1"/>
                </a:solidFill>
              </a:rPr>
              <a:t>speed </a:t>
            </a:r>
            <a:endParaRPr lang="en-US" sz="1400" dirty="0">
              <a:solidFill>
                <a:schemeClr val="bg1"/>
              </a:solidFill>
            </a:endParaRPr>
          </a:p>
        </p:txBody>
      </p:sp>
      <p:sp>
        <p:nvSpPr>
          <p:cNvPr id="5" name="TextBox 4"/>
          <p:cNvSpPr txBox="1"/>
          <p:nvPr/>
        </p:nvSpPr>
        <p:spPr>
          <a:xfrm>
            <a:off x="4932040" y="4293096"/>
            <a:ext cx="4176464" cy="258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nSpc>
                <a:spcPct val="80000"/>
              </a:lnSpc>
            </a:pPr>
            <a:r>
              <a:rPr lang="en-GB" altLang="en-US" dirty="0">
                <a:latin typeface="Calibri" panose="020F0502020204030204" pitchFamily="34" charset="0"/>
              </a:rPr>
              <a:t>An object that also has horizontal motion, e.g. something being thrown off a cliff! It follows a curved path which obeys these rules:</a:t>
            </a:r>
          </a:p>
          <a:p>
            <a:pPr>
              <a:lnSpc>
                <a:spcPct val="80000"/>
              </a:lnSpc>
            </a:pPr>
            <a:endParaRPr lang="en-GB" altLang="en-US" dirty="0">
              <a:latin typeface="Calibri" panose="020F0502020204030204" pitchFamily="34" charset="0"/>
            </a:endParaRPr>
          </a:p>
          <a:p>
            <a:pPr>
              <a:lnSpc>
                <a:spcPct val="80000"/>
              </a:lnSpc>
              <a:buFontTx/>
              <a:buChar char="•"/>
            </a:pPr>
            <a:r>
              <a:rPr lang="en-GB" altLang="en-US" dirty="0">
                <a:latin typeface="Calibri" panose="020F0502020204030204" pitchFamily="34" charset="0"/>
              </a:rPr>
              <a:t>Its path becomes steeper as it drops</a:t>
            </a:r>
          </a:p>
          <a:p>
            <a:pPr>
              <a:lnSpc>
                <a:spcPct val="80000"/>
              </a:lnSpc>
              <a:buFontTx/>
              <a:buChar char="•"/>
            </a:pPr>
            <a:r>
              <a:rPr lang="en-GB" altLang="en-US" dirty="0">
                <a:latin typeface="Calibri" panose="020F0502020204030204" pitchFamily="34" charset="0"/>
              </a:rPr>
              <a:t>The faster it is projected, the further it will travel</a:t>
            </a:r>
          </a:p>
          <a:p>
            <a:pPr>
              <a:lnSpc>
                <a:spcPct val="80000"/>
              </a:lnSpc>
              <a:buFontTx/>
              <a:buChar char="•"/>
            </a:pPr>
            <a:r>
              <a:rPr lang="en-GB" altLang="en-US" dirty="0">
                <a:latin typeface="Calibri" panose="020F0502020204030204" pitchFamily="34" charset="0"/>
              </a:rPr>
              <a:t>The time taken to drop doesn’t depend on how far it goes</a:t>
            </a:r>
          </a:p>
          <a:p>
            <a:endParaRPr lang="en-GB" dirty="0">
              <a:latin typeface="Calibri" panose="020F0502020204030204" pitchFamily="34" charset="0"/>
            </a:endParaRPr>
          </a:p>
        </p:txBody>
      </p:sp>
    </p:spTree>
    <p:extLst>
      <p:ext uri="{BB962C8B-B14F-4D97-AF65-F5344CB8AC3E}">
        <p14:creationId xmlns:p14="http://schemas.microsoft.com/office/powerpoint/2010/main" val="79656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069" y="542900"/>
            <a:ext cx="8229600" cy="1066800"/>
          </a:xfrm>
        </p:spPr>
        <p:txBody>
          <a:bodyPr>
            <a:normAutofit/>
          </a:bodyPr>
          <a:lstStyle/>
          <a:p>
            <a:r>
              <a:rPr lang="en-GB" b="1" dirty="0" smtClean="0">
                <a:latin typeface="Calibri" panose="020F0502020204030204" pitchFamily="34" charset="0"/>
              </a:rPr>
              <a:t>Resultant velocity</a:t>
            </a:r>
            <a:endParaRPr lang="en-GB" b="1" dirty="0">
              <a:latin typeface="Calibri" panose="020F0502020204030204" pitchFamily="34" charset="0"/>
            </a:endParaRPr>
          </a:p>
        </p:txBody>
      </p:sp>
      <p:sp>
        <p:nvSpPr>
          <p:cNvPr id="3" name="Content Placeholder 2"/>
          <p:cNvSpPr>
            <a:spLocks noGrp="1"/>
          </p:cNvSpPr>
          <p:nvPr>
            <p:ph idx="1"/>
          </p:nvPr>
        </p:nvSpPr>
        <p:spPr>
          <a:xfrm>
            <a:off x="415024" y="1844824"/>
            <a:ext cx="8229600" cy="4657704"/>
          </a:xfrm>
        </p:spPr>
        <p:txBody>
          <a:bodyPr>
            <a:normAutofit/>
          </a:bodyPr>
          <a:lstStyle/>
          <a:p>
            <a:r>
              <a:rPr lang="en-GB" dirty="0" smtClean="0">
                <a:latin typeface="Calibri" pitchFamily="34" charset="0"/>
              </a:rPr>
              <a:t>So, if we have a vertical component and a horizontal component, how could we work out the resultant displacement or velocity?</a:t>
            </a:r>
          </a:p>
          <a:p>
            <a:endParaRPr lang="en-GB" dirty="0">
              <a:latin typeface="Calibri" pitchFamily="34" charset="0"/>
            </a:endParaRPr>
          </a:p>
          <a:p>
            <a:r>
              <a:rPr lang="en-GB" dirty="0" smtClean="0">
                <a:latin typeface="Calibri" pitchFamily="34" charset="0"/>
              </a:rPr>
              <a:t>Using Pythagoras!</a:t>
            </a:r>
            <a:endParaRPr lang="en-GB" dirty="0">
              <a:latin typeface="Calibri"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smtClean="0">
                <a:solidFill>
                  <a:schemeClr val="bg1"/>
                </a:solidFill>
              </a:rPr>
              <a:t>LO:</a:t>
            </a:r>
            <a:r>
              <a:rPr lang="en-US" sz="1400" dirty="0">
                <a:solidFill>
                  <a:schemeClr val="bg1"/>
                </a:solidFill>
              </a:rPr>
              <a:t>Describe the effect of gravity on horizontal and vertical </a:t>
            </a:r>
            <a:r>
              <a:rPr lang="en-US" sz="1400" dirty="0" smtClean="0">
                <a:solidFill>
                  <a:schemeClr val="bg1"/>
                </a:solidFill>
              </a:rPr>
              <a:t>speed </a:t>
            </a:r>
            <a:endParaRPr lang="en-US" sz="14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568055"/>
            <a:ext cx="6101841" cy="2934473"/>
          </a:xfrm>
          <a:prstGeom prst="rect">
            <a:avLst/>
          </a:prstGeom>
        </p:spPr>
      </p:pic>
    </p:spTree>
    <p:extLst>
      <p:ext uri="{BB962C8B-B14F-4D97-AF65-F5344CB8AC3E}">
        <p14:creationId xmlns:p14="http://schemas.microsoft.com/office/powerpoint/2010/main" val="221341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88"/>
            <a:ext cx="8229600" cy="1066800"/>
          </a:xfrm>
        </p:spPr>
        <p:txBody>
          <a:bodyPr>
            <a:normAutofit/>
          </a:bodyPr>
          <a:lstStyle/>
          <a:p>
            <a:r>
              <a:rPr lang="en-GB" b="1" dirty="0" smtClean="0">
                <a:latin typeface="Calibri" panose="020F0502020204030204" pitchFamily="34" charset="0"/>
              </a:rPr>
              <a:t>Practising projectiles</a:t>
            </a:r>
            <a:endParaRPr lang="en-GB" b="1" dirty="0">
              <a:latin typeface="Calibri" panose="020F0502020204030204" pitchFamily="34" charset="0"/>
            </a:endParaRPr>
          </a:p>
        </p:txBody>
      </p:sp>
      <p:sp>
        <p:nvSpPr>
          <p:cNvPr id="3" name="Content Placeholder 2"/>
          <p:cNvSpPr>
            <a:spLocks noGrp="1"/>
          </p:cNvSpPr>
          <p:nvPr>
            <p:ph idx="1"/>
          </p:nvPr>
        </p:nvSpPr>
        <p:spPr>
          <a:xfrm>
            <a:off x="457200" y="980728"/>
            <a:ext cx="8229600" cy="2846512"/>
          </a:xfrm>
        </p:spPr>
        <p:txBody>
          <a:bodyPr>
            <a:normAutofit fontScale="92500" lnSpcReduction="20000"/>
          </a:bodyPr>
          <a:lstStyle/>
          <a:p>
            <a:r>
              <a:rPr lang="en-US" dirty="0">
                <a:latin typeface="Calibri" pitchFamily="34" charset="0"/>
              </a:rPr>
              <a:t>A lemming runs over the edge of a cliff with a horizontal velocity of 15 ms</a:t>
            </a:r>
            <a:r>
              <a:rPr lang="en-US" baseline="30000" dirty="0">
                <a:latin typeface="Calibri" pitchFamily="34" charset="0"/>
              </a:rPr>
              <a:t>-1</a:t>
            </a:r>
            <a:r>
              <a:rPr lang="en-US" dirty="0">
                <a:latin typeface="Calibri" pitchFamily="34" charset="0"/>
              </a:rPr>
              <a:t>. The cliff is 150 m high. Ignoring air resistance and taking g = 10 ms</a:t>
            </a:r>
            <a:r>
              <a:rPr lang="en-US" baseline="30000" dirty="0">
                <a:latin typeface="Calibri" pitchFamily="34" charset="0"/>
              </a:rPr>
              <a:t>-2</a:t>
            </a:r>
            <a:r>
              <a:rPr lang="en-US" dirty="0">
                <a:latin typeface="Calibri" pitchFamily="34" charset="0"/>
              </a:rPr>
              <a:t>, calculate:</a:t>
            </a:r>
          </a:p>
          <a:p>
            <a:endParaRPr lang="en-US" dirty="0">
              <a:latin typeface="Calibri" pitchFamily="34" charset="0"/>
            </a:endParaRPr>
          </a:p>
          <a:p>
            <a:r>
              <a:rPr lang="en-US" dirty="0">
                <a:latin typeface="Calibri" pitchFamily="34" charset="0"/>
              </a:rPr>
              <a:t>The time taken for the lemming to reach the ground</a:t>
            </a:r>
          </a:p>
          <a:p>
            <a:r>
              <a:rPr lang="en-US" dirty="0">
                <a:latin typeface="Calibri" pitchFamily="34" charset="0"/>
              </a:rPr>
              <a:t>The distance it lands from the foot of the cliff</a:t>
            </a:r>
          </a:p>
          <a:p>
            <a:r>
              <a:rPr lang="en-US" dirty="0">
                <a:latin typeface="Calibri" pitchFamily="34" charset="0"/>
              </a:rPr>
              <a:t>The magnitude of the lemming’s velocity when it hits the ground</a:t>
            </a:r>
          </a:p>
          <a:p>
            <a:endParaRPr lang="en-GB" dirty="0">
              <a:latin typeface="Calibri"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smtClean="0">
                <a:solidFill>
                  <a:schemeClr val="bg1"/>
                </a:solidFill>
              </a:rPr>
              <a:t>LO:</a:t>
            </a:r>
            <a:r>
              <a:rPr lang="en-US" sz="1400" dirty="0">
                <a:solidFill>
                  <a:schemeClr val="bg1"/>
                </a:solidFill>
              </a:rPr>
              <a:t>Describe the effect of gravity on horizontal and vertical </a:t>
            </a:r>
            <a:r>
              <a:rPr lang="en-US" sz="1400" dirty="0" smtClean="0">
                <a:solidFill>
                  <a:schemeClr val="bg1"/>
                </a:solidFill>
              </a:rPr>
              <a:t>speed </a:t>
            </a:r>
            <a:endParaRPr lang="en-US" sz="1400" dirty="0">
              <a:solidFill>
                <a:schemeClr val="bg1"/>
              </a:solidFill>
            </a:endParaRPr>
          </a:p>
        </p:txBody>
      </p:sp>
      <p:sp>
        <p:nvSpPr>
          <p:cNvPr id="5" name="Text Box 5"/>
          <p:cNvSpPr txBox="1">
            <a:spLocks noChangeArrowheads="1"/>
          </p:cNvSpPr>
          <p:nvPr/>
        </p:nvSpPr>
        <p:spPr bwMode="auto">
          <a:xfrm>
            <a:off x="250825" y="4005263"/>
            <a:ext cx="8642350" cy="2430462"/>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Comic Sans MS" panose="030F0702030302020204" pitchFamily="66" charset="0"/>
                <a:cs typeface="Arial" panose="020B0604020202020204" pitchFamily="34" charset="0"/>
              </a:defRPr>
            </a:lvl1pPr>
            <a:lvl2pPr marL="800100" indent="-342900" eaLnBrk="0" hangingPunct="0">
              <a:defRPr>
                <a:solidFill>
                  <a:schemeClr val="tx1"/>
                </a:solidFill>
                <a:latin typeface="Comic Sans MS" panose="030F0702030302020204" pitchFamily="66" charset="0"/>
                <a:cs typeface="Arial" panose="020B0604020202020204" pitchFamily="34" charset="0"/>
              </a:defRPr>
            </a:lvl2pPr>
            <a:lvl3pPr marL="1257300" indent="-342900" eaLnBrk="0" hangingPunct="0">
              <a:defRPr>
                <a:solidFill>
                  <a:schemeClr val="tx1"/>
                </a:solidFill>
                <a:latin typeface="Comic Sans MS" panose="030F0702030302020204" pitchFamily="66" charset="0"/>
                <a:cs typeface="Arial" panose="020B0604020202020204" pitchFamily="34" charset="0"/>
              </a:defRPr>
            </a:lvl3pPr>
            <a:lvl4pPr marL="1714500" indent="-342900" eaLnBrk="0" hangingPunct="0">
              <a:defRPr>
                <a:solidFill>
                  <a:schemeClr val="tx1"/>
                </a:solidFill>
                <a:latin typeface="Comic Sans MS" panose="030F0702030302020204" pitchFamily="66" charset="0"/>
                <a:cs typeface="Arial" panose="020B0604020202020204" pitchFamily="34" charset="0"/>
              </a:defRPr>
            </a:lvl4pPr>
            <a:lvl5pPr marL="2171700" indent="-342900" eaLnBrk="0" hangingPunct="0">
              <a:defRPr>
                <a:solidFill>
                  <a:schemeClr val="tx1"/>
                </a:solidFill>
                <a:latin typeface="Comic Sans MS" panose="030F0702030302020204" pitchFamily="66"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u="sng" dirty="0"/>
              <a:t>Solution</a:t>
            </a:r>
          </a:p>
          <a:p>
            <a:pPr eaLnBrk="1" hangingPunct="1">
              <a:spcBef>
                <a:spcPct val="50000"/>
              </a:spcBef>
              <a:buFontTx/>
              <a:buAutoNum type="arabicPeriod"/>
            </a:pPr>
            <a:r>
              <a:rPr lang="en-GB" altLang="en-US" dirty="0"/>
              <a:t>Vertical motion: S = </a:t>
            </a:r>
            <a:r>
              <a:rPr lang="en-GB" altLang="en-US" dirty="0" err="1"/>
              <a:t>ut</a:t>
            </a:r>
            <a:r>
              <a:rPr lang="en-GB" altLang="en-US" dirty="0"/>
              <a:t> + ½ at</a:t>
            </a:r>
            <a:r>
              <a:rPr lang="en-GB" altLang="en-US" baseline="30000" dirty="0"/>
              <a:t>2</a:t>
            </a:r>
            <a:r>
              <a:rPr lang="en-GB" altLang="en-US" dirty="0"/>
              <a:t>, take </a:t>
            </a:r>
            <a:r>
              <a:rPr lang="en-GB" altLang="en-US" dirty="0" err="1"/>
              <a:t>ut</a:t>
            </a:r>
            <a:r>
              <a:rPr lang="en-GB" altLang="en-US" dirty="0"/>
              <a:t> to be 0 and rearrange to find t</a:t>
            </a:r>
          </a:p>
          <a:p>
            <a:pPr eaLnBrk="1" hangingPunct="1">
              <a:spcBef>
                <a:spcPct val="50000"/>
              </a:spcBef>
              <a:buFontTx/>
              <a:buAutoNum type="arabicPeriod"/>
            </a:pPr>
            <a:r>
              <a:rPr lang="en-GB" altLang="en-US" dirty="0"/>
              <a:t>Horizontal motion: x = </a:t>
            </a:r>
            <a:r>
              <a:rPr lang="en-GB" altLang="en-US" dirty="0" err="1"/>
              <a:t>Ut</a:t>
            </a:r>
            <a:endParaRPr lang="en-GB" altLang="en-US" dirty="0"/>
          </a:p>
          <a:p>
            <a:pPr eaLnBrk="1" hangingPunct="1">
              <a:spcBef>
                <a:spcPct val="50000"/>
              </a:spcBef>
              <a:buFontTx/>
              <a:buAutoNum type="arabicPeriod"/>
            </a:pPr>
            <a:r>
              <a:rPr lang="en-GB" altLang="en-US" dirty="0"/>
              <a:t>Need to find resultant: horizontal velocity = 15ms</a:t>
            </a:r>
            <a:r>
              <a:rPr lang="en-GB" altLang="en-US" baseline="30000" dirty="0"/>
              <a:t>-1</a:t>
            </a:r>
          </a:p>
          <a:p>
            <a:pPr eaLnBrk="1" hangingPunct="1">
              <a:spcBef>
                <a:spcPct val="50000"/>
              </a:spcBef>
            </a:pPr>
            <a:r>
              <a:rPr lang="en-GB" altLang="en-US" dirty="0"/>
              <a:t>				vertical velocity = v = u + at = 55 ms</a:t>
            </a:r>
            <a:r>
              <a:rPr lang="en-GB" altLang="en-US" baseline="30000" dirty="0"/>
              <a:t>-1</a:t>
            </a:r>
          </a:p>
          <a:p>
            <a:pPr eaLnBrk="1" hangingPunct="1">
              <a:spcBef>
                <a:spcPct val="50000"/>
              </a:spcBef>
            </a:pPr>
            <a:r>
              <a:rPr lang="en-GB" altLang="en-US" dirty="0"/>
              <a:t>Then use Pythagoras to find the resultant velocity: (v</a:t>
            </a:r>
            <a:r>
              <a:rPr lang="en-GB" altLang="en-US" baseline="-25000" dirty="0"/>
              <a:t>x</a:t>
            </a:r>
            <a:r>
              <a:rPr lang="en-GB" altLang="en-US" baseline="30000" dirty="0"/>
              <a:t>2</a:t>
            </a:r>
            <a:r>
              <a:rPr lang="en-GB" altLang="en-US" dirty="0"/>
              <a:t> + v</a:t>
            </a:r>
            <a:r>
              <a:rPr lang="en-GB" altLang="en-US" baseline="-25000" dirty="0"/>
              <a:t>y</a:t>
            </a:r>
            <a:r>
              <a:rPr lang="en-GB" altLang="en-US" baseline="30000" dirty="0"/>
              <a:t>2</a:t>
            </a:r>
            <a:r>
              <a:rPr lang="en-GB" altLang="en-US" dirty="0"/>
              <a:t>) </a:t>
            </a:r>
            <a:r>
              <a:rPr lang="en-GB" altLang="en-US" baseline="30000" dirty="0"/>
              <a:t>½</a:t>
            </a:r>
            <a:r>
              <a:rPr lang="en-GB" altLang="en-US" dirty="0"/>
              <a:t> </a:t>
            </a:r>
          </a:p>
        </p:txBody>
      </p:sp>
    </p:spTree>
    <p:extLst>
      <p:ext uri="{BB962C8B-B14F-4D97-AF65-F5344CB8AC3E}">
        <p14:creationId xmlns:p14="http://schemas.microsoft.com/office/powerpoint/2010/main" val="139542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88"/>
            <a:ext cx="8229600" cy="1066800"/>
          </a:xfrm>
        </p:spPr>
        <p:txBody>
          <a:bodyPr>
            <a:normAutofit/>
          </a:bodyPr>
          <a:lstStyle/>
          <a:p>
            <a:r>
              <a:rPr lang="en-GB" b="1" dirty="0" smtClean="0">
                <a:latin typeface="Calibri" panose="020F0502020204030204" pitchFamily="34" charset="0"/>
              </a:rPr>
              <a:t>If we switched of gravity…</a:t>
            </a:r>
            <a:endParaRPr lang="en-GB" b="1"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smtClean="0">
                <a:solidFill>
                  <a:schemeClr val="bg1"/>
                </a:solidFill>
              </a:rPr>
              <a:t>LO:</a:t>
            </a:r>
            <a:r>
              <a:rPr lang="en-US" sz="1400" dirty="0">
                <a:solidFill>
                  <a:schemeClr val="bg1"/>
                </a:solidFill>
              </a:rPr>
              <a:t>Describe the effect of gravity on horizontal and vertical </a:t>
            </a:r>
            <a:r>
              <a:rPr lang="en-US" sz="1400" dirty="0" smtClean="0">
                <a:solidFill>
                  <a:schemeClr val="bg1"/>
                </a:solidFill>
              </a:rPr>
              <a:t>speed </a:t>
            </a:r>
            <a:endParaRPr lang="en-US" sz="1400" dirty="0">
              <a:solidFill>
                <a:schemeClr val="bg1"/>
              </a:solidFill>
            </a:endParaRPr>
          </a:p>
        </p:txBody>
      </p:sp>
      <p:sp>
        <p:nvSpPr>
          <p:cNvPr id="13" name="Rectangle 3"/>
          <p:cNvSpPr txBox="1">
            <a:spLocks noChangeArrowheads="1"/>
          </p:cNvSpPr>
          <p:nvPr/>
        </p:nvSpPr>
        <p:spPr bwMode="auto">
          <a:xfrm>
            <a:off x="1979613" y="1237667"/>
            <a:ext cx="6912867" cy="246161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a:lstStyle>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GB" altLang="en-US" sz="2400" b="0" i="0" u="none" strike="noStrike" kern="0" cap="none" spc="0" normalizeH="0" baseline="0" noProof="0" dirty="0" smtClean="0">
                <a:ln>
                  <a:noFill/>
                </a:ln>
                <a:solidFill>
                  <a:schemeClr val="accent1">
                    <a:lumMod val="75000"/>
                  </a:schemeClr>
                </a:solidFill>
                <a:effectLst/>
                <a:uLnTx/>
                <a:uFillTx/>
                <a:latin typeface="Comic Sans MS"/>
                <a:ea typeface="+mn-ea"/>
                <a:cs typeface="Arial"/>
              </a:rPr>
              <a:t>An object projected at a certain velocity at angle </a:t>
            </a:r>
            <a:r>
              <a:rPr kumimoji="0" lang="en-GB" altLang="en-US" sz="2400" b="0" i="0" u="none" strike="noStrike" kern="0" cap="none" spc="0" normalizeH="0" baseline="0" noProof="0" dirty="0" smtClean="0">
                <a:ln>
                  <a:noFill/>
                </a:ln>
                <a:solidFill>
                  <a:schemeClr val="accent1">
                    <a:lumMod val="75000"/>
                  </a:schemeClr>
                </a:solidFill>
                <a:effectLst/>
                <a:uLnTx/>
                <a:uFillTx/>
                <a:latin typeface="Arial" panose="020B0604020202020204" pitchFamily="34" charset="0"/>
                <a:ea typeface="+mn-ea"/>
                <a:cs typeface="Arial"/>
              </a:rPr>
              <a:t>Ɵ</a:t>
            </a:r>
            <a:r>
              <a:rPr kumimoji="0" lang="en-GB" altLang="en-US" sz="2400" b="0" i="0" u="none" strike="noStrike" kern="0" cap="none" spc="0" normalizeH="0" baseline="0" noProof="0" dirty="0" smtClean="0">
                <a:ln>
                  <a:noFill/>
                </a:ln>
                <a:solidFill>
                  <a:schemeClr val="accent1">
                    <a:lumMod val="75000"/>
                  </a:schemeClr>
                </a:solidFill>
                <a:effectLst/>
                <a:uLnTx/>
                <a:uFillTx/>
                <a:latin typeface="Comic Sans MS"/>
                <a:ea typeface="+mn-ea"/>
                <a:cs typeface="Arial"/>
              </a:rPr>
              <a:t> above the horizontal, if we assume velocity would be unchanged, we can work out its displacement as follows…</a:t>
            </a: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lang="en-GB" altLang="en-US" sz="2400" kern="0" dirty="0">
              <a:solidFill>
                <a:schemeClr val="accent1">
                  <a:lumMod val="75000"/>
                </a:schemeClr>
              </a:solidFill>
              <a:latin typeface="Comic Sans MS"/>
              <a:cs typeface="Arial"/>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GB" altLang="en-US" sz="2400" b="0" i="0" u="none" strike="noStrike" kern="0" cap="none" spc="0" normalizeH="0" baseline="0" noProof="0" dirty="0" smtClean="0">
                <a:ln>
                  <a:noFill/>
                </a:ln>
                <a:solidFill>
                  <a:schemeClr val="accent1">
                    <a:lumMod val="75000"/>
                  </a:schemeClr>
                </a:solidFill>
                <a:effectLst/>
                <a:uLnTx/>
                <a:uFillTx/>
                <a:latin typeface="Comic Sans MS"/>
                <a:ea typeface="+mn-ea"/>
                <a:cs typeface="Arial"/>
              </a:rPr>
              <a:t>However, we do have gravity, so what would</a:t>
            </a:r>
            <a:r>
              <a:rPr kumimoji="0" lang="en-GB" altLang="en-US" sz="2400" b="0" i="0" u="none" strike="noStrike" kern="0" cap="none" spc="0" normalizeH="0" noProof="0" dirty="0" smtClean="0">
                <a:ln>
                  <a:noFill/>
                </a:ln>
                <a:solidFill>
                  <a:schemeClr val="accent1">
                    <a:lumMod val="75000"/>
                  </a:schemeClr>
                </a:solidFill>
                <a:effectLst/>
                <a:uLnTx/>
                <a:uFillTx/>
                <a:latin typeface="Comic Sans MS"/>
                <a:ea typeface="+mn-ea"/>
                <a:cs typeface="Arial"/>
              </a:rPr>
              <a:t> happen next?</a:t>
            </a: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GB" altLang="en-US" sz="2400" b="0" i="0" u="none" strike="noStrike" kern="0" cap="none" spc="0" normalizeH="0" baseline="0" noProof="0" dirty="0" smtClean="0">
              <a:ln>
                <a:noFill/>
              </a:ln>
              <a:solidFill>
                <a:schemeClr val="accent1">
                  <a:lumMod val="75000"/>
                </a:schemeClr>
              </a:solidFill>
              <a:effectLst/>
              <a:uLnTx/>
              <a:uFillTx/>
              <a:latin typeface="Comic Sans MS"/>
              <a:ea typeface="+mn-ea"/>
              <a:cs typeface="Arial"/>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GB" altLang="en-US" sz="2400" b="0" i="0" u="none" strike="noStrike" kern="0" cap="none" spc="0" normalizeH="0" baseline="0" noProof="0" dirty="0" smtClean="0">
              <a:ln>
                <a:noFill/>
              </a:ln>
              <a:solidFill>
                <a:schemeClr val="accent1">
                  <a:lumMod val="75000"/>
                </a:schemeClr>
              </a:solidFill>
              <a:effectLst/>
              <a:uLnTx/>
              <a:uFillTx/>
              <a:latin typeface="Comic Sans MS"/>
              <a:ea typeface="+mn-ea"/>
              <a:cs typeface="Arial"/>
            </a:endParaRPr>
          </a:p>
        </p:txBody>
      </p:sp>
      <p:sp>
        <p:nvSpPr>
          <p:cNvPr id="14" name="Line 5"/>
          <p:cNvSpPr>
            <a:spLocks noChangeShapeType="1"/>
          </p:cNvSpPr>
          <p:nvPr/>
        </p:nvSpPr>
        <p:spPr bwMode="auto">
          <a:xfrm>
            <a:off x="971550" y="2636838"/>
            <a:ext cx="0" cy="3671887"/>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chemeClr val="accent1">
                  <a:lumMod val="75000"/>
                </a:schemeClr>
              </a:solidFill>
              <a:latin typeface="Comic Sans MS" panose="030F0702030302020204" pitchFamily="66" charset="0"/>
              <a:cs typeface="Arial" panose="020B0604020202020204" pitchFamily="34" charset="0"/>
            </a:endParaRPr>
          </a:p>
        </p:txBody>
      </p:sp>
      <p:sp>
        <p:nvSpPr>
          <p:cNvPr id="15" name="Line 6"/>
          <p:cNvSpPr>
            <a:spLocks noChangeShapeType="1"/>
          </p:cNvSpPr>
          <p:nvPr/>
        </p:nvSpPr>
        <p:spPr bwMode="auto">
          <a:xfrm flipH="1">
            <a:off x="971550" y="6308725"/>
            <a:ext cx="6192838"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chemeClr val="accent1">
                  <a:lumMod val="75000"/>
                </a:schemeClr>
              </a:solidFill>
              <a:latin typeface="Comic Sans MS" panose="030F0702030302020204" pitchFamily="66" charset="0"/>
              <a:cs typeface="Arial" panose="020B0604020202020204" pitchFamily="34" charset="0"/>
            </a:endParaRPr>
          </a:p>
        </p:txBody>
      </p:sp>
      <p:sp>
        <p:nvSpPr>
          <p:cNvPr id="16" name="Line 7"/>
          <p:cNvSpPr>
            <a:spLocks noChangeShapeType="1"/>
          </p:cNvSpPr>
          <p:nvPr/>
        </p:nvSpPr>
        <p:spPr bwMode="auto">
          <a:xfrm flipH="1">
            <a:off x="971550" y="4508500"/>
            <a:ext cx="6121400" cy="1800225"/>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chemeClr val="accent1">
                  <a:lumMod val="75000"/>
                </a:schemeClr>
              </a:solidFill>
              <a:latin typeface="Comic Sans MS" panose="030F0702030302020204" pitchFamily="66" charset="0"/>
              <a:cs typeface="Arial" panose="020B0604020202020204" pitchFamily="34" charset="0"/>
            </a:endParaRPr>
          </a:p>
        </p:txBody>
      </p:sp>
      <p:sp>
        <p:nvSpPr>
          <p:cNvPr id="17" name="Text Box 8"/>
          <p:cNvSpPr txBox="1">
            <a:spLocks noChangeArrowheads="1"/>
          </p:cNvSpPr>
          <p:nvPr/>
        </p:nvSpPr>
        <p:spPr bwMode="auto">
          <a:xfrm rot="20595040">
            <a:off x="2268538" y="5078413"/>
            <a:ext cx="3384550" cy="36671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GB" altLang="en-US" sz="1800" b="0" i="0" u="none" strike="noStrike" kern="0" cap="none" spc="0" normalizeH="0" baseline="0" noProof="0" smtClean="0">
                <a:ln>
                  <a:noFill/>
                </a:ln>
                <a:solidFill>
                  <a:schemeClr val="accent1">
                    <a:lumMod val="75000"/>
                  </a:schemeClr>
                </a:solidFill>
                <a:effectLst/>
                <a:uLnTx/>
                <a:uFillTx/>
                <a:latin typeface="Comic Sans MS" panose="030F0702030302020204" pitchFamily="66" charset="0"/>
                <a:cs typeface="Arial" panose="020B0604020202020204" pitchFamily="34" charset="0"/>
              </a:rPr>
              <a:t>Speed, U (displacement = Ut)</a:t>
            </a:r>
          </a:p>
        </p:txBody>
      </p:sp>
      <p:sp>
        <p:nvSpPr>
          <p:cNvPr id="18" name="Text Box 9"/>
          <p:cNvSpPr txBox="1">
            <a:spLocks noChangeArrowheads="1"/>
          </p:cNvSpPr>
          <p:nvPr/>
        </p:nvSpPr>
        <p:spPr bwMode="auto">
          <a:xfrm>
            <a:off x="4211638" y="6302375"/>
            <a:ext cx="4103687" cy="36671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GB" altLang="en-US" sz="1800" b="0" i="0" u="none" strike="noStrike" kern="0" cap="none" spc="0" normalizeH="0" baseline="0" noProof="0" smtClean="0">
                <a:ln>
                  <a:noFill/>
                </a:ln>
                <a:solidFill>
                  <a:schemeClr val="accent1">
                    <a:lumMod val="75000"/>
                  </a:schemeClr>
                </a:solidFill>
                <a:effectLst/>
                <a:uLnTx/>
                <a:uFillTx/>
                <a:latin typeface="Comic Sans MS" panose="030F0702030302020204" pitchFamily="66" charset="0"/>
                <a:cs typeface="Arial" panose="020B0604020202020204" pitchFamily="34" charset="0"/>
              </a:rPr>
              <a:t>Horizontal displacement x = Ut cos</a:t>
            </a:r>
            <a:r>
              <a:rPr kumimoji="0" lang="en-GB" altLang="en-US" sz="1800" b="0" i="0" u="none" strike="noStrike" kern="0" cap="none" spc="0" normalizeH="0" baseline="0" noProof="0" smtClean="0">
                <a:ln>
                  <a:noFill/>
                </a:ln>
                <a:solidFill>
                  <a:schemeClr val="accent1">
                    <a:lumMod val="75000"/>
                  </a:schemeClr>
                </a:solidFill>
                <a:effectLst/>
                <a:uLnTx/>
                <a:uFillTx/>
                <a:latin typeface="Arial" panose="020B0604020202020204" pitchFamily="34" charset="0"/>
                <a:cs typeface="Arial" panose="020B0604020202020204" pitchFamily="34" charset="0"/>
              </a:rPr>
              <a:t>Ɵ</a:t>
            </a:r>
          </a:p>
        </p:txBody>
      </p:sp>
      <p:sp>
        <p:nvSpPr>
          <p:cNvPr id="19" name="Text Box 10"/>
          <p:cNvSpPr txBox="1">
            <a:spLocks noChangeArrowheads="1"/>
          </p:cNvSpPr>
          <p:nvPr/>
        </p:nvSpPr>
        <p:spPr bwMode="auto">
          <a:xfrm rot="16200000">
            <a:off x="-1328737" y="4073525"/>
            <a:ext cx="4103687" cy="36671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GB" altLang="en-US" sz="1800" b="0" i="0" u="none" strike="noStrike" kern="0" cap="none" spc="0" normalizeH="0" baseline="0" noProof="0" smtClean="0">
                <a:ln>
                  <a:noFill/>
                </a:ln>
                <a:solidFill>
                  <a:schemeClr val="accent1">
                    <a:lumMod val="75000"/>
                  </a:schemeClr>
                </a:solidFill>
                <a:effectLst/>
                <a:uLnTx/>
                <a:uFillTx/>
                <a:latin typeface="Comic Sans MS" panose="030F0702030302020204" pitchFamily="66" charset="0"/>
                <a:cs typeface="Arial" panose="020B0604020202020204" pitchFamily="34" charset="0"/>
              </a:rPr>
              <a:t>Vertical displacement y = Ut sin</a:t>
            </a:r>
            <a:r>
              <a:rPr kumimoji="0" lang="en-GB" altLang="en-US" sz="1800" b="0" i="0" u="none" strike="noStrike" kern="0" cap="none" spc="0" normalizeH="0" baseline="0" noProof="0" smtClean="0">
                <a:ln>
                  <a:noFill/>
                </a:ln>
                <a:solidFill>
                  <a:schemeClr val="accent1">
                    <a:lumMod val="75000"/>
                  </a:schemeClr>
                </a:solidFill>
                <a:effectLst/>
                <a:uLnTx/>
                <a:uFillTx/>
                <a:latin typeface="Arial" panose="020B0604020202020204" pitchFamily="34" charset="0"/>
                <a:cs typeface="Arial" panose="020B0604020202020204" pitchFamily="34" charset="0"/>
              </a:rPr>
              <a:t>Ɵ</a:t>
            </a:r>
          </a:p>
        </p:txBody>
      </p:sp>
      <p:sp>
        <p:nvSpPr>
          <p:cNvPr id="20" name="Text Box 11"/>
          <p:cNvSpPr txBox="1">
            <a:spLocks noChangeArrowheads="1"/>
          </p:cNvSpPr>
          <p:nvPr/>
        </p:nvSpPr>
        <p:spPr bwMode="auto">
          <a:xfrm>
            <a:off x="1979613" y="5942013"/>
            <a:ext cx="360362" cy="3667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fontAlgn="base" hangingPunct="1">
              <a:spcBef>
                <a:spcPct val="50000"/>
              </a:spcBef>
              <a:spcAft>
                <a:spcPct val="0"/>
              </a:spcAft>
            </a:pPr>
            <a:r>
              <a:rPr lang="en-GB" altLang="en-US" smtClean="0">
                <a:solidFill>
                  <a:schemeClr val="accent1">
                    <a:lumMod val="75000"/>
                  </a:schemeClr>
                </a:solidFill>
                <a:latin typeface="Arial" panose="020B0604020202020204" pitchFamily="34" charset="0"/>
              </a:rPr>
              <a:t>Ɵ</a:t>
            </a:r>
          </a:p>
        </p:txBody>
      </p:sp>
    </p:spTree>
    <p:extLst>
      <p:ext uri="{BB962C8B-B14F-4D97-AF65-F5344CB8AC3E}">
        <p14:creationId xmlns:p14="http://schemas.microsoft.com/office/powerpoint/2010/main" val="2993408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88"/>
            <a:ext cx="8229600" cy="1066800"/>
          </a:xfrm>
        </p:spPr>
        <p:txBody>
          <a:bodyPr>
            <a:normAutofit/>
          </a:bodyPr>
          <a:lstStyle/>
          <a:p>
            <a:r>
              <a:rPr lang="en-GB" b="1" dirty="0" smtClean="0">
                <a:latin typeface="Calibri" panose="020F0502020204030204" pitchFamily="34" charset="0"/>
              </a:rPr>
              <a:t>Practising projectiles</a:t>
            </a:r>
            <a:endParaRPr lang="en-GB" b="1" dirty="0">
              <a:latin typeface="Calibri" panose="020F0502020204030204" pitchFamily="34" charset="0"/>
            </a:endParaRPr>
          </a:p>
        </p:txBody>
      </p:sp>
      <p:sp>
        <p:nvSpPr>
          <p:cNvPr id="3" name="Content Placeholder 2"/>
          <p:cNvSpPr>
            <a:spLocks noGrp="1"/>
          </p:cNvSpPr>
          <p:nvPr>
            <p:ph idx="1"/>
          </p:nvPr>
        </p:nvSpPr>
        <p:spPr>
          <a:xfrm>
            <a:off x="457200" y="980728"/>
            <a:ext cx="8229600" cy="2846512"/>
          </a:xfrm>
        </p:spPr>
        <p:txBody>
          <a:bodyPr>
            <a:normAutofit/>
          </a:bodyPr>
          <a:lstStyle/>
          <a:p>
            <a:r>
              <a:rPr lang="en-US" dirty="0">
                <a:latin typeface="Calibri" pitchFamily="34" charset="0"/>
              </a:rPr>
              <a:t>A golfer hits a ball so that it moves off with a velocity of 26 ms</a:t>
            </a:r>
            <a:r>
              <a:rPr lang="en-US" baseline="30000" dirty="0">
                <a:latin typeface="Calibri" pitchFamily="34" charset="0"/>
              </a:rPr>
              <a:t>-1</a:t>
            </a:r>
            <a:r>
              <a:rPr lang="en-US" dirty="0">
                <a:latin typeface="Calibri" pitchFamily="34" charset="0"/>
              </a:rPr>
              <a:t> at 30° to the horizontal. Ignoring any air resistance and taking g = 10 ms</a:t>
            </a:r>
            <a:r>
              <a:rPr lang="en-US" baseline="30000" dirty="0">
                <a:latin typeface="Calibri" pitchFamily="34" charset="0"/>
              </a:rPr>
              <a:t>-2</a:t>
            </a:r>
            <a:r>
              <a:rPr lang="en-US" dirty="0">
                <a:latin typeface="Calibri" pitchFamily="34" charset="0"/>
              </a:rPr>
              <a:t>, calculate:</a:t>
            </a:r>
          </a:p>
          <a:p>
            <a:endParaRPr lang="en-US" dirty="0">
              <a:latin typeface="Calibri" pitchFamily="34" charset="0"/>
            </a:endParaRPr>
          </a:p>
          <a:p>
            <a:r>
              <a:rPr lang="en-US" dirty="0">
                <a:latin typeface="Calibri" pitchFamily="34" charset="0"/>
              </a:rPr>
              <a:t>The time the ball is in the air</a:t>
            </a:r>
          </a:p>
          <a:p>
            <a:r>
              <a:rPr lang="en-US" dirty="0">
                <a:latin typeface="Calibri" pitchFamily="34" charset="0"/>
              </a:rPr>
              <a:t>The horizontal distance </a:t>
            </a:r>
            <a:r>
              <a:rPr lang="en-US" dirty="0" smtClean="0">
                <a:latin typeface="Calibri" pitchFamily="34" charset="0"/>
              </a:rPr>
              <a:t>travelled</a:t>
            </a:r>
            <a:endParaRPr lang="en-US" dirty="0">
              <a:latin typeface="Calibri"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smtClean="0">
                <a:solidFill>
                  <a:schemeClr val="bg1"/>
                </a:solidFill>
              </a:rPr>
              <a:t>LO:</a:t>
            </a:r>
            <a:r>
              <a:rPr lang="en-US" sz="1400" dirty="0">
                <a:solidFill>
                  <a:schemeClr val="bg1"/>
                </a:solidFill>
              </a:rPr>
              <a:t>Describe the effect of gravity on horizontal and vertical </a:t>
            </a:r>
            <a:r>
              <a:rPr lang="en-US" sz="1400" dirty="0" smtClean="0">
                <a:solidFill>
                  <a:schemeClr val="bg1"/>
                </a:solidFill>
              </a:rPr>
              <a:t>speed </a:t>
            </a:r>
            <a:endParaRPr lang="en-US" sz="1400" dirty="0">
              <a:solidFill>
                <a:schemeClr val="bg1"/>
              </a:solidFill>
            </a:endParaRPr>
          </a:p>
        </p:txBody>
      </p:sp>
      <p:sp>
        <p:nvSpPr>
          <p:cNvPr id="6" name="Text Box 5"/>
          <p:cNvSpPr txBox="1">
            <a:spLocks noChangeArrowheads="1"/>
          </p:cNvSpPr>
          <p:nvPr/>
        </p:nvSpPr>
        <p:spPr bwMode="auto">
          <a:xfrm>
            <a:off x="250825" y="4232275"/>
            <a:ext cx="8642350" cy="22923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Comic Sans MS" panose="030F0702030302020204" pitchFamily="66" charset="0"/>
                <a:cs typeface="Arial" panose="020B0604020202020204" pitchFamily="34" charset="0"/>
              </a:defRPr>
            </a:lvl1pPr>
            <a:lvl2pPr marL="800100" indent="-342900" eaLnBrk="0" hangingPunct="0">
              <a:defRPr>
                <a:solidFill>
                  <a:schemeClr val="tx1"/>
                </a:solidFill>
                <a:latin typeface="Comic Sans MS" panose="030F0702030302020204" pitchFamily="66" charset="0"/>
                <a:cs typeface="Arial" panose="020B0604020202020204" pitchFamily="34" charset="0"/>
              </a:defRPr>
            </a:lvl2pPr>
            <a:lvl3pPr marL="1257300" indent="-342900" eaLnBrk="0" hangingPunct="0">
              <a:defRPr>
                <a:solidFill>
                  <a:schemeClr val="tx1"/>
                </a:solidFill>
                <a:latin typeface="Comic Sans MS" panose="030F0702030302020204" pitchFamily="66" charset="0"/>
                <a:cs typeface="Arial" panose="020B0604020202020204" pitchFamily="34" charset="0"/>
              </a:defRPr>
            </a:lvl3pPr>
            <a:lvl4pPr marL="1714500" indent="-342900" eaLnBrk="0" hangingPunct="0">
              <a:defRPr>
                <a:solidFill>
                  <a:schemeClr val="tx1"/>
                </a:solidFill>
                <a:latin typeface="Comic Sans MS" panose="030F0702030302020204" pitchFamily="66" charset="0"/>
                <a:cs typeface="Arial" panose="020B0604020202020204" pitchFamily="34" charset="0"/>
              </a:defRPr>
            </a:lvl4pPr>
            <a:lvl5pPr marL="2171700" indent="-342900" eaLnBrk="0" hangingPunct="0">
              <a:defRPr>
                <a:solidFill>
                  <a:schemeClr val="tx1"/>
                </a:solidFill>
                <a:latin typeface="Comic Sans MS" panose="030F0702030302020204" pitchFamily="66"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u="sng"/>
              <a:t>Solution</a:t>
            </a:r>
          </a:p>
          <a:p>
            <a:pPr eaLnBrk="1" hangingPunct="1">
              <a:spcBef>
                <a:spcPct val="50000"/>
              </a:spcBef>
              <a:buFontTx/>
              <a:buAutoNum type="arabicPeriod"/>
            </a:pPr>
            <a:r>
              <a:rPr lang="en-GB" altLang="en-US"/>
              <a:t>Vertical motion:</a:t>
            </a:r>
          </a:p>
          <a:p>
            <a:pPr lvl="1" eaLnBrk="1" hangingPunct="1">
              <a:spcBef>
                <a:spcPct val="50000"/>
              </a:spcBef>
            </a:pPr>
            <a:r>
              <a:rPr lang="en-GB" altLang="en-US"/>
              <a:t>Vertical velocity, u = 26 x sin30 = 13 ms</a:t>
            </a:r>
            <a:r>
              <a:rPr lang="en-GB" altLang="en-US" baseline="30000"/>
              <a:t>-1</a:t>
            </a:r>
          </a:p>
          <a:p>
            <a:pPr lvl="1" eaLnBrk="1" hangingPunct="1">
              <a:spcBef>
                <a:spcPct val="50000"/>
              </a:spcBef>
            </a:pPr>
            <a:r>
              <a:rPr lang="en-GB" altLang="en-US"/>
              <a:t>v = u + at, t = 13 / 10 = 1.3 s (to get from start to highest point), so 2.6 s to get back to ground</a:t>
            </a:r>
          </a:p>
          <a:p>
            <a:pPr eaLnBrk="1" hangingPunct="1">
              <a:spcBef>
                <a:spcPct val="50000"/>
              </a:spcBef>
              <a:buFontTx/>
              <a:buAutoNum type="arabicPeriod"/>
            </a:pPr>
            <a:r>
              <a:rPr lang="en-GB" altLang="en-US"/>
              <a:t>Horizontal displacement:  ut cosƟ = 26 x 2.6 x cos30 = 59 m</a:t>
            </a:r>
          </a:p>
        </p:txBody>
      </p:sp>
    </p:spTree>
    <p:extLst>
      <p:ext uri="{BB962C8B-B14F-4D97-AF65-F5344CB8AC3E}">
        <p14:creationId xmlns:p14="http://schemas.microsoft.com/office/powerpoint/2010/main" val="412258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7777"/>
            <a:ext cx="8229600" cy="1066800"/>
          </a:xfrm>
        </p:spPr>
        <p:txBody>
          <a:bodyPr>
            <a:normAutofit/>
          </a:bodyPr>
          <a:lstStyle/>
          <a:p>
            <a:r>
              <a:rPr lang="en-GB" b="1" dirty="0" smtClean="0">
                <a:latin typeface="Calibri" panose="020F0502020204030204" pitchFamily="34" charset="0"/>
              </a:rPr>
              <a:t>Plenary: Jan ‘11 Q2</a:t>
            </a:r>
            <a:endParaRPr lang="en-GB" b="1"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smtClean="0">
                <a:solidFill>
                  <a:schemeClr val="bg1"/>
                </a:solidFill>
              </a:rPr>
              <a:t>LO:</a:t>
            </a:r>
            <a:r>
              <a:rPr lang="en-US" sz="1400" dirty="0">
                <a:solidFill>
                  <a:schemeClr val="bg1"/>
                </a:solidFill>
              </a:rPr>
              <a:t>Describe the effect of gravity on horizontal and vertical </a:t>
            </a:r>
            <a:r>
              <a:rPr lang="en-US" sz="1400" dirty="0" smtClean="0">
                <a:solidFill>
                  <a:schemeClr val="bg1"/>
                </a:solidFill>
              </a:rPr>
              <a:t>speed </a:t>
            </a:r>
            <a:endParaRPr lang="en-US" sz="1400" dirty="0">
              <a:solidFill>
                <a:schemeClr val="bg1"/>
              </a:solidFill>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l="23619" t="19855" r="20872" b="24208"/>
          <a:stretch>
            <a:fillRect/>
          </a:stretch>
        </p:blipFill>
        <p:spPr bwMode="auto">
          <a:xfrm>
            <a:off x="462915" y="1196752"/>
            <a:ext cx="8223884" cy="517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39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458200" cy="1470025"/>
          </a:xfrm>
        </p:spPr>
        <p:txBody>
          <a:bodyPr>
            <a:normAutofit/>
          </a:bodyPr>
          <a:lstStyle/>
          <a:p>
            <a:r>
              <a:rPr lang="en-GB" b="1" dirty="0" smtClean="0">
                <a:latin typeface="Calibri" panose="020F0502020204030204" pitchFamily="34" charset="0"/>
              </a:rPr>
              <a:t>Mechanics and Materials part 1</a:t>
            </a:r>
            <a:br>
              <a:rPr lang="en-GB" b="1" dirty="0" smtClean="0">
                <a:latin typeface="Calibri" panose="020F0502020204030204" pitchFamily="34" charset="0"/>
              </a:rPr>
            </a:br>
            <a:r>
              <a:rPr lang="en-GB" b="1" dirty="0" smtClean="0">
                <a:latin typeface="Calibri" panose="020F0502020204030204" pitchFamily="34" charset="0"/>
              </a:rPr>
              <a:t>16 – Force and acceleration</a:t>
            </a:r>
            <a:endParaRPr lang="en-GB" b="1" dirty="0">
              <a:latin typeface="Calibri" panose="020F0502020204030204" pitchFamily="34" charset="0"/>
            </a:endParaRPr>
          </a:p>
        </p:txBody>
      </p:sp>
      <p:sp>
        <p:nvSpPr>
          <p:cNvPr id="3" name="Subtitle 2"/>
          <p:cNvSpPr>
            <a:spLocks noGrp="1"/>
          </p:cNvSpPr>
          <p:nvPr>
            <p:ph type="subTitle" idx="1"/>
          </p:nvPr>
        </p:nvSpPr>
        <p:spPr/>
        <p:txBody>
          <a:bodyPr/>
          <a:lstStyle/>
          <a:p>
            <a:r>
              <a:rPr lang="en-GB" dirty="0" smtClean="0"/>
              <a:t>LO: Describe the effect a resultant force produces</a:t>
            </a:r>
            <a:endParaRPr lang="en-GB" dirty="0"/>
          </a:p>
        </p:txBody>
      </p:sp>
      <p:pic>
        <p:nvPicPr>
          <p:cNvPr id="1026" name="Picture 2" descr="http://www.engin.umich.edu/aero/research/images/structu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034" y="4581128"/>
            <a:ext cx="357359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828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52" y="620688"/>
            <a:ext cx="8229600" cy="1066800"/>
          </a:xfrm>
        </p:spPr>
        <p:txBody>
          <a:bodyPr/>
          <a:lstStyle/>
          <a:p>
            <a:r>
              <a:rPr lang="en-GB" b="1" dirty="0" smtClean="0">
                <a:latin typeface="Calibri" panose="020F0502020204030204" pitchFamily="34" charset="0"/>
              </a:rPr>
              <a:t>Practice questions</a:t>
            </a:r>
            <a:endParaRPr lang="en-GB" b="1" dirty="0">
              <a:latin typeface="Calibri" panose="020F0502020204030204" pitchFamily="34" charset="0"/>
            </a:endParaRPr>
          </a:p>
        </p:txBody>
      </p:sp>
      <p:sp>
        <p:nvSpPr>
          <p:cNvPr id="3" name="Content Placeholder 2"/>
          <p:cNvSpPr>
            <a:spLocks noGrp="1"/>
          </p:cNvSpPr>
          <p:nvPr>
            <p:ph idx="1"/>
          </p:nvPr>
        </p:nvSpPr>
        <p:spPr>
          <a:xfrm>
            <a:off x="457200" y="1556792"/>
            <a:ext cx="8229600" cy="5256584"/>
          </a:xfrm>
        </p:spPr>
        <p:txBody>
          <a:bodyPr>
            <a:normAutofit fontScale="77500" lnSpcReduction="20000"/>
          </a:bodyPr>
          <a:lstStyle/>
          <a:p>
            <a:pPr marL="109728" indent="0">
              <a:buNone/>
            </a:pPr>
            <a:r>
              <a:rPr lang="en-GB" b="1" dirty="0">
                <a:latin typeface="Calibri" panose="020F0502020204030204" pitchFamily="34" charset="0"/>
              </a:rPr>
              <a:t>Relative velocities and displacement</a:t>
            </a:r>
          </a:p>
          <a:p>
            <a:pPr marL="109728" indent="0">
              <a:buNone/>
            </a:pPr>
            <a:r>
              <a:rPr lang="en-GB" dirty="0">
                <a:latin typeface="Calibri" panose="020F0502020204030204" pitchFamily="34" charset="0"/>
              </a:rPr>
              <a:t>In these questions, you have to find the velocity and the displacement of a bird relative to the ground, when it is actually flying relative to the wind.</a:t>
            </a:r>
          </a:p>
          <a:p>
            <a:endParaRPr lang="en-GB" dirty="0">
              <a:latin typeface="Calibri" panose="020F0502020204030204" pitchFamily="34" charset="0"/>
            </a:endParaRPr>
          </a:p>
          <a:p>
            <a:pPr marL="109728" indent="0">
              <a:buNone/>
            </a:pPr>
            <a:r>
              <a:rPr lang="en-GB" b="1" dirty="0">
                <a:latin typeface="Calibri" panose="020F0502020204030204" pitchFamily="34" charset="0"/>
              </a:rPr>
              <a:t>Flying in a side wind</a:t>
            </a:r>
          </a:p>
          <a:p>
            <a:pPr marL="109728" indent="0">
              <a:buNone/>
            </a:pPr>
            <a:r>
              <a:rPr lang="en-GB" dirty="0">
                <a:latin typeface="Calibri" panose="020F0502020204030204" pitchFamily="34" charset="0"/>
              </a:rPr>
              <a:t>A bird flies at a steady speed of 3 m s</a:t>
            </a:r>
            <a:r>
              <a:rPr lang="en-GB" baseline="30000" dirty="0">
                <a:latin typeface="Calibri" panose="020F0502020204030204" pitchFamily="34" charset="0"/>
              </a:rPr>
              <a:t>–1</a:t>
            </a:r>
            <a:r>
              <a:rPr lang="en-GB" dirty="0">
                <a:latin typeface="Calibri" panose="020F0502020204030204" pitchFamily="34" charset="0"/>
              </a:rPr>
              <a:t> through the air. It is pointing in the direction due north. However, there is a wind blowing from west to east at a speed of 2 m s</a:t>
            </a:r>
            <a:r>
              <a:rPr lang="en-GB" baseline="30000" dirty="0">
                <a:latin typeface="Calibri" panose="020F0502020204030204" pitchFamily="34" charset="0"/>
              </a:rPr>
              <a:t>–1</a:t>
            </a:r>
            <a:r>
              <a:rPr lang="en-GB" dirty="0">
                <a:latin typeface="Calibri" panose="020F0502020204030204" pitchFamily="34" charset="0"/>
              </a:rPr>
              <a:t>.</a:t>
            </a:r>
          </a:p>
          <a:p>
            <a:pPr marL="624078" indent="-514350">
              <a:buFont typeface="+mj-lt"/>
              <a:buAutoNum type="arabicPeriod"/>
            </a:pPr>
            <a:endParaRPr lang="en-GB" b="1" dirty="0">
              <a:latin typeface="Calibri" panose="020F0502020204030204" pitchFamily="34" charset="0"/>
            </a:endParaRPr>
          </a:p>
          <a:p>
            <a:pPr marL="624078" indent="-514350">
              <a:buFont typeface="+mj-lt"/>
              <a:buAutoNum type="arabicPeriod"/>
            </a:pPr>
            <a:r>
              <a:rPr lang="en-GB" b="1" dirty="0" smtClean="0">
                <a:latin typeface="Calibri" panose="020F0502020204030204" pitchFamily="34" charset="0"/>
              </a:rPr>
              <a:t>What </a:t>
            </a:r>
            <a:r>
              <a:rPr lang="en-GB" b="1" dirty="0">
                <a:latin typeface="Calibri" panose="020F0502020204030204" pitchFamily="34" charset="0"/>
              </a:rPr>
              <a:t>is the velocity of the bird relative to the ground?</a:t>
            </a:r>
          </a:p>
          <a:p>
            <a:pPr marL="624078" indent="-514350">
              <a:buFont typeface="+mj-lt"/>
              <a:buAutoNum type="arabicPeriod"/>
            </a:pPr>
            <a:endParaRPr lang="en-GB" b="1" dirty="0">
              <a:latin typeface="Calibri" panose="020F0502020204030204" pitchFamily="34" charset="0"/>
            </a:endParaRPr>
          </a:p>
          <a:p>
            <a:pPr marL="624078" indent="-514350">
              <a:buFont typeface="+mj-lt"/>
              <a:buAutoNum type="arabicPeriod"/>
            </a:pPr>
            <a:r>
              <a:rPr lang="en-GB" b="1" dirty="0" smtClean="0">
                <a:latin typeface="Calibri" panose="020F0502020204030204" pitchFamily="34" charset="0"/>
              </a:rPr>
              <a:t>What </a:t>
            </a:r>
            <a:r>
              <a:rPr lang="en-GB" b="1" dirty="0">
                <a:latin typeface="Calibri" panose="020F0502020204030204" pitchFamily="34" charset="0"/>
              </a:rPr>
              <a:t>is the displacement of the bird, relative to its starting point, after it has flown for </a:t>
            </a:r>
            <a:r>
              <a:rPr lang="en-GB" b="1" dirty="0" smtClean="0">
                <a:latin typeface="Calibri" panose="020F0502020204030204" pitchFamily="34" charset="0"/>
              </a:rPr>
              <a:t> 20 </a:t>
            </a:r>
            <a:r>
              <a:rPr lang="en-GB" b="1" dirty="0">
                <a:latin typeface="Calibri" panose="020F0502020204030204" pitchFamily="34" charset="0"/>
              </a:rPr>
              <a:t>seconds?</a:t>
            </a:r>
          </a:p>
          <a:p>
            <a:pPr marL="624078" indent="-514350">
              <a:buFont typeface="+mj-lt"/>
              <a:buAutoNum type="arabicPeriod"/>
            </a:pPr>
            <a:endParaRPr lang="en-GB" b="1" dirty="0">
              <a:latin typeface="Calibri" panose="020F0502020204030204" pitchFamily="34" charset="0"/>
            </a:endParaRPr>
          </a:p>
          <a:p>
            <a:pPr marL="624078" indent="-514350">
              <a:buFont typeface="+mj-lt"/>
              <a:buAutoNum type="arabicPeriod"/>
            </a:pPr>
            <a:r>
              <a:rPr lang="en-GB" b="1" dirty="0" smtClean="0">
                <a:latin typeface="Calibri" panose="020F0502020204030204" pitchFamily="34" charset="0"/>
              </a:rPr>
              <a:t>In </a:t>
            </a:r>
            <a:r>
              <a:rPr lang="en-GB" b="1" dirty="0">
                <a:latin typeface="Calibri" panose="020F0502020204030204" pitchFamily="34" charset="0"/>
              </a:rPr>
              <a:t>what direction should the bird point if it is to travel in a northerly direction?</a:t>
            </a:r>
          </a:p>
          <a:p>
            <a:endParaRPr lang="en-GB" dirty="0">
              <a:latin typeface="Calibri" panose="020F0502020204030204" pitchFamily="34" charset="0"/>
            </a:endParaRPr>
          </a:p>
        </p:txBody>
      </p:sp>
      <p:sp>
        <p:nvSpPr>
          <p:cNvPr id="4" name="Rectangle 3"/>
          <p:cNvSpPr/>
          <p:nvPr/>
        </p:nvSpPr>
        <p:spPr>
          <a:xfrm>
            <a:off x="0" y="0"/>
            <a:ext cx="9108504" cy="338554"/>
          </a:xfrm>
          <a:prstGeom prst="rect">
            <a:avLst/>
          </a:prstGeom>
        </p:spPr>
        <p:txBody>
          <a:bodyPr wrap="square">
            <a:spAutoFit/>
          </a:bodyPr>
          <a:lstStyle/>
          <a:p>
            <a:r>
              <a:rPr lang="en-GB" sz="1600" dirty="0" smtClean="0">
                <a:solidFill>
                  <a:schemeClr val="bg1"/>
                </a:solidFill>
              </a:rPr>
              <a:t>LO: State the difference between scalars and vectors. Explain how we add and resolve vectors.</a:t>
            </a:r>
            <a:endParaRPr lang="en-GB" sz="1600" dirty="0">
              <a:solidFill>
                <a:schemeClr val="bg1"/>
              </a:solidFill>
            </a:endParaRPr>
          </a:p>
        </p:txBody>
      </p:sp>
      <p:pic>
        <p:nvPicPr>
          <p:cNvPr id="6148" name="Picture 4" descr="http://www.treeswallowprojects.com/images/TRESFlightCaliwag2.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084168" y="131033"/>
            <a:ext cx="3168352" cy="221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21970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88"/>
            <a:ext cx="8229600" cy="1066800"/>
          </a:xfrm>
        </p:spPr>
        <p:txBody>
          <a:bodyPr>
            <a:normAutofit/>
          </a:bodyPr>
          <a:lstStyle/>
          <a:p>
            <a:r>
              <a:rPr lang="en-GB" b="1" dirty="0" smtClean="0">
                <a:latin typeface="Calibri" panose="020F0502020204030204" pitchFamily="34" charset="0"/>
              </a:rPr>
              <a:t>Starter: Force arrows</a:t>
            </a:r>
            <a:endParaRPr lang="en-GB" b="1" dirty="0">
              <a:latin typeface="Calibri" panose="020F0502020204030204" pitchFamily="34" charset="0"/>
            </a:endParaRPr>
          </a:p>
        </p:txBody>
      </p:sp>
      <p:sp>
        <p:nvSpPr>
          <p:cNvPr id="3" name="Content Placeholder 2"/>
          <p:cNvSpPr>
            <a:spLocks noGrp="1"/>
          </p:cNvSpPr>
          <p:nvPr>
            <p:ph idx="1"/>
          </p:nvPr>
        </p:nvSpPr>
        <p:spPr>
          <a:xfrm>
            <a:off x="457200" y="980728"/>
            <a:ext cx="8229600" cy="5544616"/>
          </a:xfrm>
        </p:spPr>
        <p:txBody>
          <a:bodyPr>
            <a:normAutofit/>
          </a:bodyPr>
          <a:lstStyle/>
          <a:p>
            <a:r>
              <a:rPr lang="en-US" dirty="0" smtClean="0">
                <a:latin typeface="Calibri" pitchFamily="34" charset="0"/>
              </a:rPr>
              <a:t>In pairs, match the force arrows up with the pictures.</a:t>
            </a:r>
            <a:endParaRPr lang="en-US" dirty="0">
              <a:latin typeface="Calibri"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Describe </a:t>
            </a:r>
            <a:r>
              <a:rPr lang="en-GB" sz="1400" dirty="0">
                <a:solidFill>
                  <a:schemeClr val="bg1"/>
                </a:solidFill>
              </a:rPr>
              <a:t>the effect a resultant force </a:t>
            </a:r>
            <a:r>
              <a:rPr lang="en-GB" sz="1400" dirty="0" smtClean="0">
                <a:solidFill>
                  <a:schemeClr val="bg1"/>
                </a:solidFill>
              </a:rPr>
              <a:t>produces</a:t>
            </a:r>
            <a:endParaRPr lang="en-GB" sz="1400" dirty="0">
              <a:solidFill>
                <a:schemeClr val="bg1"/>
              </a:solidFill>
            </a:endParaRPr>
          </a:p>
        </p:txBody>
      </p:sp>
      <p:pic>
        <p:nvPicPr>
          <p:cNvPr id="3074" name="Picture 2" descr="http://www.cyberphysics.co.uk/Q&amp;A/KS3/forces/pic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76872"/>
            <a:ext cx="7439026" cy="302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94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88"/>
            <a:ext cx="8229600" cy="1066800"/>
          </a:xfrm>
        </p:spPr>
        <p:txBody>
          <a:bodyPr>
            <a:normAutofit/>
          </a:bodyPr>
          <a:lstStyle/>
          <a:p>
            <a:r>
              <a:rPr lang="en-GB" b="1" dirty="0" smtClean="0">
                <a:latin typeface="Calibri" panose="020F0502020204030204" pitchFamily="34" charset="0"/>
              </a:rPr>
              <a:t>Some </a:t>
            </a:r>
            <a:r>
              <a:rPr lang="en-GB" b="1" dirty="0" err="1" smtClean="0">
                <a:latin typeface="Calibri" panose="020F0502020204030204" pitchFamily="34" charset="0"/>
              </a:rPr>
              <a:t>mwb</a:t>
            </a:r>
            <a:r>
              <a:rPr lang="en-GB" b="1" dirty="0" smtClean="0">
                <a:latin typeface="Calibri" panose="020F0502020204030204" pitchFamily="34" charset="0"/>
              </a:rPr>
              <a:t> questions…</a:t>
            </a:r>
            <a:endParaRPr lang="en-GB" b="1" dirty="0">
              <a:latin typeface="Calibri" panose="020F0502020204030204" pitchFamily="34" charset="0"/>
            </a:endParaRPr>
          </a:p>
        </p:txBody>
      </p:sp>
      <p:sp>
        <p:nvSpPr>
          <p:cNvPr id="3" name="Content Placeholder 2"/>
          <p:cNvSpPr>
            <a:spLocks noGrp="1"/>
          </p:cNvSpPr>
          <p:nvPr>
            <p:ph idx="1"/>
          </p:nvPr>
        </p:nvSpPr>
        <p:spPr>
          <a:xfrm>
            <a:off x="457200" y="1340768"/>
            <a:ext cx="8229600" cy="5184576"/>
          </a:xfrm>
        </p:spPr>
        <p:txBody>
          <a:bodyPr>
            <a:normAutofit/>
          </a:bodyPr>
          <a:lstStyle/>
          <a:p>
            <a:pPr marL="624078" indent="-514350">
              <a:buFont typeface="+mj-lt"/>
              <a:buAutoNum type="arabicPeriod"/>
            </a:pPr>
            <a:r>
              <a:rPr lang="en-GB" sz="3600" dirty="0" smtClean="0">
                <a:latin typeface="Calibri" pitchFamily="34" charset="0"/>
              </a:rPr>
              <a:t>When </a:t>
            </a:r>
            <a:r>
              <a:rPr lang="en-GB" sz="3600" dirty="0">
                <a:latin typeface="Calibri" pitchFamily="34" charset="0"/>
              </a:rPr>
              <a:t>are forces balanced?</a:t>
            </a:r>
          </a:p>
          <a:p>
            <a:pPr marL="624078" indent="-514350">
              <a:buFont typeface="+mj-lt"/>
              <a:buAutoNum type="arabicPeriod"/>
            </a:pPr>
            <a:r>
              <a:rPr lang="en-GB" sz="3600" dirty="0">
                <a:latin typeface="Calibri" pitchFamily="34" charset="0"/>
              </a:rPr>
              <a:t>What is friction?</a:t>
            </a:r>
          </a:p>
          <a:p>
            <a:pPr marL="624078" indent="-514350">
              <a:buFont typeface="+mj-lt"/>
              <a:buAutoNum type="arabicPeriod"/>
            </a:pPr>
            <a:r>
              <a:rPr lang="en-GB" sz="3600" dirty="0">
                <a:latin typeface="Calibri" pitchFamily="34" charset="0"/>
              </a:rPr>
              <a:t>What is movement like in the absence of friction?</a:t>
            </a:r>
          </a:p>
          <a:p>
            <a:pPr marL="624078" indent="-514350">
              <a:buFont typeface="+mj-lt"/>
              <a:buAutoNum type="arabicPeriod"/>
            </a:pPr>
            <a:r>
              <a:rPr lang="en-GB" sz="3600" dirty="0">
                <a:latin typeface="Calibri" pitchFamily="34" charset="0"/>
              </a:rPr>
              <a:t>Which forces are balanced when a lorry is moving at a constant velocity?</a:t>
            </a:r>
          </a:p>
          <a:p>
            <a:pPr marL="624078" indent="-514350">
              <a:buFont typeface="+mj-lt"/>
              <a:buAutoNum type="arabicPeriod"/>
            </a:pPr>
            <a:r>
              <a:rPr lang="en-GB" sz="3600" dirty="0">
                <a:latin typeface="Calibri" pitchFamily="34" charset="0"/>
              </a:rPr>
              <a:t>Define F = ma with the units for each</a:t>
            </a:r>
          </a:p>
          <a:p>
            <a:pPr marL="624078" indent="-514350">
              <a:buFont typeface="+mj-lt"/>
              <a:buAutoNum type="arabicPeriod"/>
            </a:pPr>
            <a:endParaRPr lang="en-US" sz="3600" dirty="0">
              <a:latin typeface="Calibri"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Describe </a:t>
            </a:r>
            <a:r>
              <a:rPr lang="en-GB" sz="1400" dirty="0">
                <a:solidFill>
                  <a:schemeClr val="bg1"/>
                </a:solidFill>
              </a:rPr>
              <a:t>the effect a resultant force </a:t>
            </a:r>
            <a:r>
              <a:rPr lang="en-GB" sz="1400" dirty="0" smtClean="0">
                <a:solidFill>
                  <a:schemeClr val="bg1"/>
                </a:solidFill>
              </a:rPr>
              <a:t>produces</a:t>
            </a:r>
            <a:endParaRPr lang="en-GB" sz="1400" dirty="0">
              <a:solidFill>
                <a:schemeClr val="bg1"/>
              </a:solidFill>
            </a:endParaRPr>
          </a:p>
        </p:txBody>
      </p:sp>
    </p:spTree>
    <p:extLst>
      <p:ext uri="{BB962C8B-B14F-4D97-AF65-F5344CB8AC3E}">
        <p14:creationId xmlns:p14="http://schemas.microsoft.com/office/powerpoint/2010/main" val="313647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88"/>
            <a:ext cx="8229600" cy="1066800"/>
          </a:xfrm>
        </p:spPr>
        <p:txBody>
          <a:bodyPr>
            <a:normAutofit/>
          </a:bodyPr>
          <a:lstStyle/>
          <a:p>
            <a:r>
              <a:rPr lang="en-GB" b="1" dirty="0" smtClean="0">
                <a:latin typeface="Calibri" panose="020F0502020204030204" pitchFamily="34" charset="0"/>
              </a:rPr>
              <a:t>Newton’s Laws of motion</a:t>
            </a:r>
            <a:endParaRPr lang="en-GB" b="1" dirty="0">
              <a:latin typeface="Calibri" panose="020F0502020204030204" pitchFamily="34" charset="0"/>
            </a:endParaRPr>
          </a:p>
        </p:txBody>
      </p:sp>
      <p:sp>
        <p:nvSpPr>
          <p:cNvPr id="3" name="Content Placeholder 2"/>
          <p:cNvSpPr>
            <a:spLocks noGrp="1"/>
          </p:cNvSpPr>
          <p:nvPr>
            <p:ph idx="1"/>
          </p:nvPr>
        </p:nvSpPr>
        <p:spPr>
          <a:xfrm>
            <a:off x="457200" y="980728"/>
            <a:ext cx="8229600" cy="576064"/>
          </a:xfrm>
        </p:spPr>
        <p:txBody>
          <a:bodyPr>
            <a:normAutofit/>
          </a:bodyPr>
          <a:lstStyle/>
          <a:p>
            <a:r>
              <a:rPr lang="en-US" dirty="0" smtClean="0">
                <a:latin typeface="Calibri" pitchFamily="34" charset="0"/>
              </a:rPr>
              <a:t>Can you tell me any of them?</a:t>
            </a:r>
            <a:endParaRPr lang="en-US" dirty="0">
              <a:latin typeface="Calibri"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Describe </a:t>
            </a:r>
            <a:r>
              <a:rPr lang="en-GB" sz="1400" dirty="0">
                <a:solidFill>
                  <a:schemeClr val="bg1"/>
                </a:solidFill>
              </a:rPr>
              <a:t>the effect a resultant force </a:t>
            </a:r>
            <a:r>
              <a:rPr lang="en-GB" sz="1400" dirty="0" smtClean="0">
                <a:solidFill>
                  <a:schemeClr val="bg1"/>
                </a:solidFill>
              </a:rPr>
              <a:t>produces</a:t>
            </a:r>
            <a:endParaRPr lang="en-GB" sz="1400" dirty="0">
              <a:solidFill>
                <a:schemeClr val="bg1"/>
              </a:solidFill>
            </a:endParaRPr>
          </a:p>
        </p:txBody>
      </p:sp>
      <p:sp>
        <p:nvSpPr>
          <p:cNvPr id="5" name="Rectangle 3"/>
          <p:cNvSpPr txBox="1">
            <a:spLocks noChangeArrowheads="1"/>
          </p:cNvSpPr>
          <p:nvPr/>
        </p:nvSpPr>
        <p:spPr>
          <a:xfrm>
            <a:off x="257673" y="1556792"/>
            <a:ext cx="864235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ormAutofit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nSpc>
                <a:spcPct val="80000"/>
              </a:lnSpc>
            </a:pPr>
            <a:r>
              <a:rPr lang="en-GB" altLang="en-US" sz="2400" u="sng" smtClean="0">
                <a:solidFill>
                  <a:schemeClr val="bg1"/>
                </a:solidFill>
                <a:latin typeface="Calibri" panose="020F0502020204030204" pitchFamily="34" charset="0"/>
              </a:rPr>
              <a:t>Newton’s First Law</a:t>
            </a:r>
          </a:p>
          <a:p>
            <a:pPr>
              <a:lnSpc>
                <a:spcPct val="80000"/>
              </a:lnSpc>
            </a:pPr>
            <a:r>
              <a:rPr lang="en-GB" altLang="en-US" sz="2400" smtClean="0">
                <a:solidFill>
                  <a:schemeClr val="bg1"/>
                </a:solidFill>
                <a:latin typeface="Calibri" panose="020F0502020204030204" pitchFamily="34" charset="0"/>
              </a:rPr>
              <a:t>If there is no resultant force acting on an object:</a:t>
            </a:r>
          </a:p>
          <a:p>
            <a:pPr>
              <a:lnSpc>
                <a:spcPct val="80000"/>
              </a:lnSpc>
              <a:buFontTx/>
              <a:buChar char="•"/>
            </a:pPr>
            <a:r>
              <a:rPr lang="en-GB" altLang="en-US" sz="2400" smtClean="0">
                <a:solidFill>
                  <a:schemeClr val="bg1"/>
                </a:solidFill>
                <a:latin typeface="Calibri" panose="020F0502020204030204" pitchFamily="34" charset="0"/>
              </a:rPr>
              <a:t>If it is at rest, it will stay at rest</a:t>
            </a:r>
          </a:p>
          <a:p>
            <a:pPr>
              <a:lnSpc>
                <a:spcPct val="80000"/>
              </a:lnSpc>
              <a:buFontTx/>
              <a:buChar char="•"/>
            </a:pPr>
            <a:r>
              <a:rPr lang="en-GB" altLang="en-US" sz="2400" smtClean="0">
                <a:solidFill>
                  <a:schemeClr val="bg1"/>
                </a:solidFill>
                <a:latin typeface="Calibri" panose="020F0502020204030204" pitchFamily="34" charset="0"/>
              </a:rPr>
              <a:t>If it is moving, it keeps moving at a constant velocity</a:t>
            </a:r>
          </a:p>
        </p:txBody>
      </p:sp>
      <p:sp>
        <p:nvSpPr>
          <p:cNvPr id="6" name="Rectangle 5"/>
          <p:cNvSpPr>
            <a:spLocks noChangeArrowheads="1"/>
          </p:cNvSpPr>
          <p:nvPr/>
        </p:nvSpPr>
        <p:spPr bwMode="auto">
          <a:xfrm>
            <a:off x="229121" y="3009234"/>
            <a:ext cx="8642350" cy="178791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lstStyle>
            <a:lvl1pPr marL="342900" indent="-342900" eaLnBrk="0" hangingPunct="0">
              <a:spcBef>
                <a:spcPct val="20000"/>
              </a:spcBef>
              <a:defRPr sz="3200">
                <a:solidFill>
                  <a:schemeClr val="bg1"/>
                </a:solidFill>
                <a:latin typeface="Comic Sans MS" pitchFamily="66" charset="0"/>
                <a:cs typeface="Arial" charset="0"/>
              </a:defRPr>
            </a:lvl1pPr>
            <a:lvl2pPr marL="742950" indent="-285750" eaLnBrk="0" hangingPunct="0">
              <a:spcBef>
                <a:spcPct val="20000"/>
              </a:spcBef>
              <a:buChar char="–"/>
              <a:defRPr sz="2800">
                <a:solidFill>
                  <a:schemeClr val="bg1"/>
                </a:solidFill>
                <a:latin typeface="Comic Sans MS" pitchFamily="66" charset="0"/>
                <a:cs typeface="Arial" charset="0"/>
              </a:defRPr>
            </a:lvl2pPr>
            <a:lvl3pPr marL="1143000" indent="-228600" eaLnBrk="0" hangingPunct="0">
              <a:spcBef>
                <a:spcPct val="20000"/>
              </a:spcBef>
              <a:buChar char="•"/>
              <a:defRPr sz="2400">
                <a:solidFill>
                  <a:schemeClr val="bg1"/>
                </a:solidFill>
                <a:latin typeface="Comic Sans MS" pitchFamily="66" charset="0"/>
                <a:cs typeface="Arial" charset="0"/>
              </a:defRPr>
            </a:lvl3pPr>
            <a:lvl4pPr marL="1600200" indent="-228600" eaLnBrk="0" hangingPunct="0">
              <a:spcBef>
                <a:spcPct val="20000"/>
              </a:spcBef>
              <a:buChar char="–"/>
              <a:defRPr sz="2000">
                <a:solidFill>
                  <a:schemeClr val="bg1"/>
                </a:solidFill>
                <a:latin typeface="Comic Sans MS" pitchFamily="66" charset="0"/>
                <a:cs typeface="Arial" charset="0"/>
              </a:defRPr>
            </a:lvl4pPr>
            <a:lvl5pPr marL="2057400" indent="-228600" eaLnBrk="0" hangingPunct="0">
              <a:spcBef>
                <a:spcPct val="20000"/>
              </a:spcBef>
              <a:buChar char="»"/>
              <a:defRPr sz="2000">
                <a:solidFill>
                  <a:schemeClr val="bg1"/>
                </a:solidFill>
                <a:latin typeface="Comic Sans MS" pitchFamily="66" charset="0"/>
                <a:cs typeface="Arial"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cs typeface="Arial"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cs typeface="Arial"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cs typeface="Arial"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cs typeface="Arial" charset="0"/>
              </a:defRPr>
            </a:lvl9pPr>
          </a:lstStyle>
          <a:p>
            <a:pPr eaLnBrk="1" hangingPunct="1">
              <a:lnSpc>
                <a:spcPct val="80000"/>
              </a:lnSpc>
            </a:pPr>
            <a:r>
              <a:rPr lang="en-GB" altLang="en-US" sz="2400" u="sng">
                <a:latin typeface="Calibri" panose="020F0502020204030204" pitchFamily="34" charset="0"/>
              </a:rPr>
              <a:t>Newton’s Second Law</a:t>
            </a:r>
          </a:p>
          <a:p>
            <a:pPr eaLnBrk="1" hangingPunct="1">
              <a:lnSpc>
                <a:spcPct val="80000"/>
              </a:lnSpc>
            </a:pPr>
            <a:r>
              <a:rPr lang="en-GB" altLang="en-US" sz="2400">
                <a:latin typeface="Calibri" panose="020F0502020204030204" pitchFamily="34" charset="0"/>
              </a:rPr>
              <a:t>Force (N) = mass (kg) x acceleration (N/kg or in ms</a:t>
            </a:r>
            <a:r>
              <a:rPr lang="en-GB" altLang="en-US" sz="2400" baseline="30000">
                <a:latin typeface="Calibri" panose="020F0502020204030204" pitchFamily="34" charset="0"/>
              </a:rPr>
              <a:t>-2</a:t>
            </a:r>
            <a:r>
              <a:rPr lang="en-GB" altLang="en-US" sz="2400">
                <a:latin typeface="Calibri" panose="020F0502020204030204" pitchFamily="34" charset="0"/>
              </a:rPr>
              <a:t>)</a:t>
            </a:r>
          </a:p>
          <a:p>
            <a:pPr eaLnBrk="1" hangingPunct="1">
              <a:lnSpc>
                <a:spcPct val="80000"/>
              </a:lnSpc>
              <a:buFont typeface="Wingdings" pitchFamily="2" charset="2"/>
              <a:buChar char="à"/>
            </a:pPr>
            <a:r>
              <a:rPr lang="en-GB" altLang="en-US" sz="2400">
                <a:latin typeface="Calibri" panose="020F0502020204030204" pitchFamily="34" charset="0"/>
              </a:rPr>
              <a:t>This equation is only used when the mass is constant</a:t>
            </a:r>
          </a:p>
          <a:p>
            <a:pPr eaLnBrk="1" hangingPunct="1">
              <a:lnSpc>
                <a:spcPct val="80000"/>
              </a:lnSpc>
              <a:buFont typeface="Wingdings" pitchFamily="2" charset="2"/>
              <a:buNone/>
            </a:pPr>
            <a:r>
              <a:rPr lang="en-GB" altLang="en-US" sz="2400">
                <a:latin typeface="Calibri" panose="020F0502020204030204" pitchFamily="34" charset="0"/>
              </a:rPr>
              <a:t>(often these questions require you to calculate the acceleration and then the force!)</a:t>
            </a:r>
          </a:p>
        </p:txBody>
      </p:sp>
      <p:sp>
        <p:nvSpPr>
          <p:cNvPr id="7" name="Rectangle 6"/>
          <p:cNvSpPr>
            <a:spLocks noChangeArrowheads="1"/>
          </p:cNvSpPr>
          <p:nvPr/>
        </p:nvSpPr>
        <p:spPr bwMode="auto">
          <a:xfrm>
            <a:off x="217681" y="5013672"/>
            <a:ext cx="8642350" cy="100761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lstStyle>
            <a:lvl1pPr marL="342900" indent="-342900" eaLnBrk="0" hangingPunct="0">
              <a:spcBef>
                <a:spcPct val="20000"/>
              </a:spcBef>
              <a:defRPr sz="3200">
                <a:solidFill>
                  <a:schemeClr val="bg1"/>
                </a:solidFill>
                <a:latin typeface="Comic Sans MS" pitchFamily="66" charset="0"/>
                <a:cs typeface="Arial" charset="0"/>
              </a:defRPr>
            </a:lvl1pPr>
            <a:lvl2pPr marL="742950" indent="-285750" eaLnBrk="0" hangingPunct="0">
              <a:spcBef>
                <a:spcPct val="20000"/>
              </a:spcBef>
              <a:buChar char="–"/>
              <a:defRPr sz="2800">
                <a:solidFill>
                  <a:schemeClr val="bg1"/>
                </a:solidFill>
                <a:latin typeface="Comic Sans MS" pitchFamily="66" charset="0"/>
                <a:cs typeface="Arial" charset="0"/>
              </a:defRPr>
            </a:lvl2pPr>
            <a:lvl3pPr marL="1143000" indent="-228600" eaLnBrk="0" hangingPunct="0">
              <a:spcBef>
                <a:spcPct val="20000"/>
              </a:spcBef>
              <a:buChar char="•"/>
              <a:defRPr sz="2400">
                <a:solidFill>
                  <a:schemeClr val="bg1"/>
                </a:solidFill>
                <a:latin typeface="Comic Sans MS" pitchFamily="66" charset="0"/>
                <a:cs typeface="Arial" charset="0"/>
              </a:defRPr>
            </a:lvl3pPr>
            <a:lvl4pPr marL="1600200" indent="-228600" eaLnBrk="0" hangingPunct="0">
              <a:spcBef>
                <a:spcPct val="20000"/>
              </a:spcBef>
              <a:buChar char="–"/>
              <a:defRPr sz="2000">
                <a:solidFill>
                  <a:schemeClr val="bg1"/>
                </a:solidFill>
                <a:latin typeface="Comic Sans MS" pitchFamily="66" charset="0"/>
                <a:cs typeface="Arial" charset="0"/>
              </a:defRPr>
            </a:lvl4pPr>
            <a:lvl5pPr marL="2057400" indent="-228600" eaLnBrk="0" hangingPunct="0">
              <a:spcBef>
                <a:spcPct val="20000"/>
              </a:spcBef>
              <a:buChar char="»"/>
              <a:defRPr sz="2000">
                <a:solidFill>
                  <a:schemeClr val="bg1"/>
                </a:solidFill>
                <a:latin typeface="Comic Sans MS" pitchFamily="66" charset="0"/>
                <a:cs typeface="Arial"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cs typeface="Arial"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cs typeface="Arial"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cs typeface="Arial"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cs typeface="Arial" charset="0"/>
              </a:defRPr>
            </a:lvl9pPr>
          </a:lstStyle>
          <a:p>
            <a:pPr eaLnBrk="1" hangingPunct="1">
              <a:lnSpc>
                <a:spcPct val="80000"/>
              </a:lnSpc>
            </a:pPr>
            <a:r>
              <a:rPr lang="en-GB" altLang="en-US" sz="2400" u="sng">
                <a:latin typeface="Calibri" panose="020F0502020204030204" pitchFamily="34" charset="0"/>
              </a:rPr>
              <a:t>Newton’s Third Law</a:t>
            </a:r>
          </a:p>
          <a:p>
            <a:pPr eaLnBrk="1" hangingPunct="1">
              <a:lnSpc>
                <a:spcPct val="80000"/>
              </a:lnSpc>
            </a:pPr>
            <a:r>
              <a:rPr lang="en-GB" altLang="en-US" sz="2400">
                <a:latin typeface="Calibri" panose="020F0502020204030204" pitchFamily="34" charset="0"/>
              </a:rPr>
              <a:t>To every action force, there is an equal and opposite reaction force</a:t>
            </a:r>
          </a:p>
        </p:txBody>
      </p:sp>
    </p:spTree>
    <p:extLst>
      <p:ext uri="{BB962C8B-B14F-4D97-AF65-F5344CB8AC3E}">
        <p14:creationId xmlns:p14="http://schemas.microsoft.com/office/powerpoint/2010/main" val="274194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bg/>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bg/>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P spid="6" grpId="0" build="p" animBg="1"/>
      <p:bldP spid="7" grpId="0" build="p"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968"/>
            <a:ext cx="8229600" cy="1066800"/>
          </a:xfrm>
        </p:spPr>
        <p:txBody>
          <a:bodyPr>
            <a:normAutofit/>
          </a:bodyPr>
          <a:lstStyle/>
          <a:p>
            <a:r>
              <a:rPr lang="en-GB" b="1" dirty="0" smtClean="0">
                <a:latin typeface="Calibri" panose="020F0502020204030204" pitchFamily="34" charset="0"/>
              </a:rPr>
              <a:t>Where does F = ma come from?</a:t>
            </a:r>
            <a:endParaRPr lang="en-GB" b="1" dirty="0">
              <a:latin typeface="Calibri" panose="020F0502020204030204" pitchFamily="34" charset="0"/>
            </a:endParaRPr>
          </a:p>
        </p:txBody>
      </p:sp>
      <p:sp>
        <p:nvSpPr>
          <p:cNvPr id="3" name="Content Placeholder 2"/>
          <p:cNvSpPr>
            <a:spLocks noGrp="1"/>
          </p:cNvSpPr>
          <p:nvPr>
            <p:ph idx="1"/>
          </p:nvPr>
        </p:nvSpPr>
        <p:spPr>
          <a:xfrm>
            <a:off x="457200" y="1268760"/>
            <a:ext cx="8229600" cy="936104"/>
          </a:xfrm>
        </p:spPr>
        <p:txBody>
          <a:bodyPr>
            <a:normAutofit lnSpcReduction="10000"/>
          </a:bodyPr>
          <a:lstStyle/>
          <a:p>
            <a:r>
              <a:rPr lang="en-US" dirty="0" smtClean="0">
                <a:latin typeface="Calibri" pitchFamily="34" charset="0"/>
              </a:rPr>
              <a:t>Look at this table of data… what does the Force depend on?</a:t>
            </a:r>
            <a:endParaRPr lang="en-US" dirty="0">
              <a:latin typeface="Calibri"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Describe </a:t>
            </a:r>
            <a:r>
              <a:rPr lang="en-GB" sz="1400" dirty="0">
                <a:solidFill>
                  <a:schemeClr val="bg1"/>
                </a:solidFill>
              </a:rPr>
              <a:t>the effect a resultant force </a:t>
            </a:r>
            <a:r>
              <a:rPr lang="en-GB" sz="1400" dirty="0" smtClean="0">
                <a:solidFill>
                  <a:schemeClr val="bg1"/>
                </a:solidFill>
              </a:rPr>
              <a:t>produces</a:t>
            </a:r>
            <a:endParaRPr lang="en-GB" sz="14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358593301"/>
              </p:ext>
            </p:extLst>
          </p:nvPr>
        </p:nvGraphicFramePr>
        <p:xfrm>
          <a:off x="323528" y="2204864"/>
          <a:ext cx="8496944" cy="2541092"/>
        </p:xfrm>
        <a:graphic>
          <a:graphicData uri="http://schemas.openxmlformats.org/drawingml/2006/table">
            <a:tbl>
              <a:tblPr firstRow="1" bandRow="1">
                <a:tableStyleId>{5C22544A-7EE6-4342-B048-85BDC9FD1C3A}</a:tableStyleId>
              </a:tblPr>
              <a:tblGrid>
                <a:gridCol w="2124236"/>
                <a:gridCol w="2124236"/>
                <a:gridCol w="2124236"/>
                <a:gridCol w="2124236"/>
              </a:tblGrid>
              <a:tr h="475253">
                <a:tc>
                  <a:txBody>
                    <a:bodyPr/>
                    <a:lstStyle/>
                    <a:p>
                      <a:r>
                        <a:rPr lang="en-GB" dirty="0" smtClean="0"/>
                        <a:t>Force (N)</a:t>
                      </a:r>
                      <a:endParaRPr lang="en-GB" dirty="0"/>
                    </a:p>
                  </a:txBody>
                  <a:tcPr/>
                </a:tc>
                <a:tc>
                  <a:txBody>
                    <a:bodyPr/>
                    <a:lstStyle/>
                    <a:p>
                      <a:r>
                        <a:rPr lang="en-GB" dirty="0" smtClean="0"/>
                        <a:t>Mass (kg)</a:t>
                      </a:r>
                      <a:endParaRPr lang="en-GB" dirty="0"/>
                    </a:p>
                  </a:txBody>
                  <a:tcPr/>
                </a:tc>
                <a:tc>
                  <a:txBody>
                    <a:bodyPr/>
                    <a:lstStyle/>
                    <a:p>
                      <a:r>
                        <a:rPr lang="en-GB" dirty="0" smtClean="0"/>
                        <a:t>Acceleration (ms</a:t>
                      </a:r>
                      <a:r>
                        <a:rPr lang="en-GB" baseline="30000" dirty="0" smtClean="0"/>
                        <a:t>-2</a:t>
                      </a:r>
                      <a:r>
                        <a:rPr lang="en-GB" dirty="0" smtClean="0"/>
                        <a:t>)</a:t>
                      </a:r>
                      <a:endParaRPr lang="en-GB" dirty="0"/>
                    </a:p>
                  </a:txBody>
                  <a:tcPr/>
                </a:tc>
                <a:tc>
                  <a:txBody>
                    <a:bodyPr/>
                    <a:lstStyle/>
                    <a:p>
                      <a:r>
                        <a:rPr lang="en-GB" dirty="0" smtClean="0"/>
                        <a:t>Mass x acceleration</a:t>
                      </a:r>
                      <a:endParaRPr lang="en-GB" dirty="0"/>
                    </a:p>
                  </a:txBody>
                  <a:tcPr/>
                </a:tc>
              </a:tr>
              <a:tr h="475253">
                <a:tc>
                  <a:txBody>
                    <a:bodyPr/>
                    <a:lstStyle/>
                    <a:p>
                      <a:r>
                        <a:rPr lang="en-GB" dirty="0" smtClean="0"/>
                        <a:t>1</a:t>
                      </a:r>
                      <a:endParaRPr lang="en-GB" dirty="0"/>
                    </a:p>
                  </a:txBody>
                  <a:tcPr/>
                </a:tc>
                <a:tc>
                  <a:txBody>
                    <a:bodyPr/>
                    <a:lstStyle/>
                    <a:p>
                      <a:r>
                        <a:rPr lang="en-GB" dirty="0" smtClean="0"/>
                        <a:t>0.1</a:t>
                      </a:r>
                      <a:endParaRPr lang="en-GB" dirty="0"/>
                    </a:p>
                  </a:txBody>
                  <a:tcPr/>
                </a:tc>
                <a:tc>
                  <a:txBody>
                    <a:bodyPr/>
                    <a:lstStyle/>
                    <a:p>
                      <a:r>
                        <a:rPr lang="en-GB" dirty="0" smtClean="0"/>
                        <a:t>10</a:t>
                      </a:r>
                      <a:endParaRPr lang="en-GB" dirty="0"/>
                    </a:p>
                  </a:txBody>
                  <a:tcPr/>
                </a:tc>
                <a:tc>
                  <a:txBody>
                    <a:bodyPr/>
                    <a:lstStyle/>
                    <a:p>
                      <a:r>
                        <a:rPr lang="en-GB" dirty="0" smtClean="0"/>
                        <a:t>1</a:t>
                      </a:r>
                      <a:endParaRPr lang="en-GB" dirty="0"/>
                    </a:p>
                  </a:txBody>
                  <a:tcPr/>
                </a:tc>
              </a:tr>
              <a:tr h="475253">
                <a:tc>
                  <a:txBody>
                    <a:bodyPr/>
                    <a:lstStyle/>
                    <a:p>
                      <a:r>
                        <a:rPr lang="en-GB" dirty="0" smtClean="0"/>
                        <a:t>2</a:t>
                      </a:r>
                      <a:endParaRPr lang="en-GB" dirty="0"/>
                    </a:p>
                  </a:txBody>
                  <a:tcPr/>
                </a:tc>
                <a:tc>
                  <a:txBody>
                    <a:bodyPr/>
                    <a:lstStyle/>
                    <a:p>
                      <a:r>
                        <a:rPr lang="en-GB" dirty="0" smtClean="0"/>
                        <a:t>0.2</a:t>
                      </a:r>
                      <a:endParaRPr lang="en-GB" dirty="0"/>
                    </a:p>
                  </a:txBody>
                  <a:tcPr/>
                </a:tc>
                <a:tc>
                  <a:txBody>
                    <a:bodyPr/>
                    <a:lstStyle/>
                    <a:p>
                      <a:r>
                        <a:rPr lang="en-GB" dirty="0" smtClean="0"/>
                        <a:t>10</a:t>
                      </a:r>
                      <a:endParaRPr lang="en-GB" dirty="0"/>
                    </a:p>
                  </a:txBody>
                  <a:tcPr/>
                </a:tc>
                <a:tc>
                  <a:txBody>
                    <a:bodyPr/>
                    <a:lstStyle/>
                    <a:p>
                      <a:r>
                        <a:rPr lang="en-GB" dirty="0" smtClean="0"/>
                        <a:t>2</a:t>
                      </a:r>
                      <a:endParaRPr lang="en-GB" dirty="0"/>
                    </a:p>
                  </a:txBody>
                  <a:tcPr/>
                </a:tc>
              </a:tr>
              <a:tr h="475253">
                <a:tc>
                  <a:txBody>
                    <a:bodyPr/>
                    <a:lstStyle/>
                    <a:p>
                      <a:r>
                        <a:rPr lang="en-GB" dirty="0" smtClean="0"/>
                        <a:t>3</a:t>
                      </a:r>
                      <a:endParaRPr lang="en-GB" dirty="0"/>
                    </a:p>
                  </a:txBody>
                  <a:tcPr/>
                </a:tc>
                <a:tc>
                  <a:txBody>
                    <a:bodyPr/>
                    <a:lstStyle/>
                    <a:p>
                      <a:r>
                        <a:rPr lang="en-GB" dirty="0" smtClean="0"/>
                        <a:t>0.1</a:t>
                      </a:r>
                      <a:endParaRPr lang="en-GB" dirty="0"/>
                    </a:p>
                  </a:txBody>
                  <a:tcPr/>
                </a:tc>
                <a:tc>
                  <a:txBody>
                    <a:bodyPr/>
                    <a:lstStyle/>
                    <a:p>
                      <a:r>
                        <a:rPr lang="en-GB" dirty="0" smtClean="0"/>
                        <a:t>30</a:t>
                      </a:r>
                      <a:endParaRPr lang="en-GB" dirty="0"/>
                    </a:p>
                  </a:txBody>
                  <a:tcPr/>
                </a:tc>
                <a:tc>
                  <a:txBody>
                    <a:bodyPr/>
                    <a:lstStyle/>
                    <a:p>
                      <a:r>
                        <a:rPr lang="en-GB" dirty="0" smtClean="0"/>
                        <a:t>3</a:t>
                      </a:r>
                      <a:endParaRPr lang="en-GB" dirty="0"/>
                    </a:p>
                  </a:txBody>
                  <a:tcPr/>
                </a:tc>
              </a:tr>
              <a:tr h="475253">
                <a:tc>
                  <a:txBody>
                    <a:bodyPr/>
                    <a:lstStyle/>
                    <a:p>
                      <a:r>
                        <a:rPr lang="en-GB" dirty="0" smtClean="0"/>
                        <a:t>4</a:t>
                      </a:r>
                      <a:endParaRPr lang="en-GB" dirty="0"/>
                    </a:p>
                  </a:txBody>
                  <a:tcPr/>
                </a:tc>
                <a:tc>
                  <a:txBody>
                    <a:bodyPr/>
                    <a:lstStyle/>
                    <a:p>
                      <a:r>
                        <a:rPr lang="en-GB" dirty="0" smtClean="0"/>
                        <a:t>0.2</a:t>
                      </a:r>
                      <a:endParaRPr lang="en-GB" dirty="0"/>
                    </a:p>
                  </a:txBody>
                  <a:tcPr/>
                </a:tc>
                <a:tc>
                  <a:txBody>
                    <a:bodyPr/>
                    <a:lstStyle/>
                    <a:p>
                      <a:r>
                        <a:rPr lang="en-GB" dirty="0" smtClean="0"/>
                        <a:t>20</a:t>
                      </a:r>
                      <a:endParaRPr lang="en-GB" dirty="0"/>
                    </a:p>
                  </a:txBody>
                  <a:tcPr/>
                </a:tc>
                <a:tc>
                  <a:txBody>
                    <a:bodyPr/>
                    <a:lstStyle/>
                    <a:p>
                      <a:r>
                        <a:rPr lang="en-GB" dirty="0" smtClean="0"/>
                        <a:t>2</a:t>
                      </a:r>
                      <a:endParaRPr lang="en-GB" dirty="0"/>
                    </a:p>
                  </a:txBody>
                  <a:tcPr/>
                </a:tc>
              </a:tr>
            </a:tbl>
          </a:graphicData>
        </a:graphic>
      </p:graphicFrame>
      <p:sp>
        <p:nvSpPr>
          <p:cNvPr id="6" name="Content Placeholder 2"/>
          <p:cNvSpPr txBox="1">
            <a:spLocks/>
          </p:cNvSpPr>
          <p:nvPr/>
        </p:nvSpPr>
        <p:spPr>
          <a:xfrm>
            <a:off x="323528" y="4869160"/>
            <a:ext cx="8229600" cy="1656184"/>
          </a:xfrm>
          <a:prstGeom prst="rect">
            <a:avLst/>
          </a:prstGeom>
        </p:spPr>
        <p:txBody>
          <a:bodyPr vert="horz">
            <a:normAutofit fontScale="92500"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smtClean="0">
                <a:latin typeface="Calibri" pitchFamily="34" charset="0"/>
              </a:rPr>
              <a:t>It shows that </a:t>
            </a:r>
            <a:r>
              <a:rPr lang="en-US" i="1" dirty="0" smtClean="0">
                <a:latin typeface="Calibri" pitchFamily="34" charset="0"/>
              </a:rPr>
              <a:t>F</a:t>
            </a:r>
            <a:r>
              <a:rPr lang="en-US" dirty="0" smtClean="0">
                <a:latin typeface="Calibri" pitchFamily="34" charset="0"/>
              </a:rPr>
              <a:t> is proportional to </a:t>
            </a:r>
            <a:r>
              <a:rPr lang="en-US" i="1" dirty="0" smtClean="0">
                <a:latin typeface="Calibri" pitchFamily="34" charset="0"/>
              </a:rPr>
              <a:t>ma</a:t>
            </a:r>
            <a:r>
              <a:rPr lang="en-US" dirty="0" smtClean="0">
                <a:latin typeface="Calibri" pitchFamily="34" charset="0"/>
              </a:rPr>
              <a:t>.</a:t>
            </a:r>
          </a:p>
          <a:p>
            <a:r>
              <a:rPr lang="en-US" dirty="0" smtClean="0">
                <a:latin typeface="Calibri" pitchFamily="34" charset="0"/>
              </a:rPr>
              <a:t>A Newton is a unit of force that will give an object of mass 1 kg an acceleration of 1 ms</a:t>
            </a:r>
            <a:r>
              <a:rPr lang="en-US" baseline="30000" dirty="0" smtClean="0">
                <a:latin typeface="Calibri" pitchFamily="34" charset="0"/>
              </a:rPr>
              <a:t>-2</a:t>
            </a:r>
            <a:r>
              <a:rPr lang="en-US" dirty="0" smtClean="0">
                <a:latin typeface="Calibri" pitchFamily="34" charset="0"/>
              </a:rPr>
              <a:t>.</a:t>
            </a:r>
          </a:p>
          <a:p>
            <a:r>
              <a:rPr lang="en-US" b="1" dirty="0" smtClean="0">
                <a:latin typeface="Calibri" pitchFamily="34" charset="0"/>
              </a:rPr>
              <a:t>Therefore: F = ma</a:t>
            </a:r>
            <a:r>
              <a:rPr lang="en-US" dirty="0" smtClean="0">
                <a:latin typeface="Calibri" pitchFamily="34" charset="0"/>
              </a:rPr>
              <a:t>. This is Newton’s second law.</a:t>
            </a:r>
            <a:endParaRPr lang="en-US" b="1" dirty="0">
              <a:latin typeface="Calibri" pitchFamily="34" charset="0"/>
            </a:endParaRPr>
          </a:p>
        </p:txBody>
      </p:sp>
    </p:spTree>
    <p:extLst>
      <p:ext uri="{BB962C8B-B14F-4D97-AF65-F5344CB8AC3E}">
        <p14:creationId xmlns:p14="http://schemas.microsoft.com/office/powerpoint/2010/main" val="274194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88"/>
            <a:ext cx="8229600" cy="1066800"/>
          </a:xfrm>
        </p:spPr>
        <p:txBody>
          <a:bodyPr>
            <a:normAutofit/>
          </a:bodyPr>
          <a:lstStyle/>
          <a:p>
            <a:r>
              <a:rPr lang="en-GB" b="1" dirty="0" smtClean="0">
                <a:latin typeface="Calibri" panose="020F0502020204030204" pitchFamily="34" charset="0"/>
              </a:rPr>
              <a:t>A bit of practise</a:t>
            </a:r>
            <a:endParaRPr lang="en-GB" b="1" dirty="0">
              <a:latin typeface="Calibri" panose="020F0502020204030204" pitchFamily="34" charset="0"/>
            </a:endParaRPr>
          </a:p>
        </p:txBody>
      </p:sp>
      <p:sp>
        <p:nvSpPr>
          <p:cNvPr id="3" name="Content Placeholder 2"/>
          <p:cNvSpPr>
            <a:spLocks noGrp="1"/>
          </p:cNvSpPr>
          <p:nvPr>
            <p:ph idx="1"/>
          </p:nvPr>
        </p:nvSpPr>
        <p:spPr>
          <a:xfrm>
            <a:off x="457200" y="980728"/>
            <a:ext cx="8229600" cy="5544616"/>
          </a:xfrm>
        </p:spPr>
        <p:txBody>
          <a:bodyPr>
            <a:normAutofit/>
          </a:bodyPr>
          <a:lstStyle/>
          <a:p>
            <a:r>
              <a:rPr lang="en-GB" dirty="0">
                <a:latin typeface="Calibri" pitchFamily="34" charset="0"/>
              </a:rPr>
              <a:t>A rocket of mass 1000 kg carries 800 kg of fuel at take-off. If the thrust T from the engines is 22 000 N, calculate its initial acceleration.</a:t>
            </a:r>
          </a:p>
          <a:p>
            <a:endParaRPr lang="en-GB" dirty="0">
              <a:latin typeface="Calibri" pitchFamily="34" charset="0"/>
            </a:endParaRPr>
          </a:p>
          <a:p>
            <a:r>
              <a:rPr lang="en-GB" dirty="0">
                <a:latin typeface="Calibri" pitchFamily="34" charset="0"/>
              </a:rPr>
              <a:t>(Hint: you will need to work out its resultant upward force)</a:t>
            </a:r>
          </a:p>
          <a:p>
            <a:endParaRPr lang="en-US" dirty="0">
              <a:latin typeface="Calibri"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Describe </a:t>
            </a:r>
            <a:r>
              <a:rPr lang="en-GB" sz="1400" dirty="0">
                <a:solidFill>
                  <a:schemeClr val="bg1"/>
                </a:solidFill>
              </a:rPr>
              <a:t>the effect a resultant force </a:t>
            </a:r>
            <a:r>
              <a:rPr lang="en-GB" sz="1400" dirty="0" smtClean="0">
                <a:solidFill>
                  <a:schemeClr val="bg1"/>
                </a:solidFill>
              </a:rPr>
              <a:t>produces</a:t>
            </a:r>
            <a:endParaRPr lang="en-GB" sz="1400" dirty="0">
              <a:solidFill>
                <a:schemeClr val="bg1"/>
              </a:solidFill>
            </a:endParaRPr>
          </a:p>
        </p:txBody>
      </p:sp>
      <p:sp>
        <p:nvSpPr>
          <p:cNvPr id="5" name="Text Box 5"/>
          <p:cNvSpPr txBox="1">
            <a:spLocks noChangeArrowheads="1"/>
          </p:cNvSpPr>
          <p:nvPr/>
        </p:nvSpPr>
        <p:spPr bwMode="auto">
          <a:xfrm>
            <a:off x="323528" y="4005064"/>
            <a:ext cx="8497887" cy="249299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Comic Sans MS" pitchFamily="66" charset="0"/>
                <a:cs typeface="Arial" charset="0"/>
              </a:defRPr>
            </a:lvl1pPr>
            <a:lvl2pPr marL="800100" indent="-342900" eaLnBrk="0" hangingPunct="0">
              <a:defRPr>
                <a:solidFill>
                  <a:schemeClr val="tx1"/>
                </a:solidFill>
                <a:latin typeface="Comic Sans MS" pitchFamily="66" charset="0"/>
                <a:cs typeface="Arial" charset="0"/>
              </a:defRPr>
            </a:lvl2pPr>
            <a:lvl3pPr marL="1257300" indent="-342900" eaLnBrk="0" hangingPunct="0">
              <a:defRPr>
                <a:solidFill>
                  <a:schemeClr val="tx1"/>
                </a:solidFill>
                <a:latin typeface="Comic Sans MS" pitchFamily="66" charset="0"/>
                <a:cs typeface="Arial" charset="0"/>
              </a:defRPr>
            </a:lvl3pPr>
            <a:lvl4pPr marL="1714500" indent="-342900" eaLnBrk="0" hangingPunct="0">
              <a:defRPr>
                <a:solidFill>
                  <a:schemeClr val="tx1"/>
                </a:solidFill>
                <a:latin typeface="Comic Sans MS" pitchFamily="66" charset="0"/>
                <a:cs typeface="Arial" charset="0"/>
              </a:defRPr>
            </a:lvl4pPr>
            <a:lvl5pPr marL="2171700" indent="-342900" eaLnBrk="0" hangingPunct="0">
              <a:defRPr>
                <a:solidFill>
                  <a:schemeClr val="tx1"/>
                </a:solidFill>
                <a:latin typeface="Comic Sans MS" pitchFamily="66" charset="0"/>
                <a:cs typeface="Arial" charset="0"/>
              </a:defRPr>
            </a:lvl5pPr>
            <a:lvl6pPr marL="2628900" indent="-342900" eaLnBrk="0" fontAlgn="base" hangingPunct="0">
              <a:spcBef>
                <a:spcPct val="0"/>
              </a:spcBef>
              <a:spcAft>
                <a:spcPct val="0"/>
              </a:spcAft>
              <a:defRPr>
                <a:solidFill>
                  <a:schemeClr val="tx1"/>
                </a:solidFill>
                <a:latin typeface="Comic Sans MS" pitchFamily="66" charset="0"/>
                <a:cs typeface="Arial" charset="0"/>
              </a:defRPr>
            </a:lvl6pPr>
            <a:lvl7pPr marL="3086100" indent="-342900" eaLnBrk="0" fontAlgn="base" hangingPunct="0">
              <a:spcBef>
                <a:spcPct val="0"/>
              </a:spcBef>
              <a:spcAft>
                <a:spcPct val="0"/>
              </a:spcAft>
              <a:defRPr>
                <a:solidFill>
                  <a:schemeClr val="tx1"/>
                </a:solidFill>
                <a:latin typeface="Comic Sans MS" pitchFamily="66" charset="0"/>
                <a:cs typeface="Arial" charset="0"/>
              </a:defRPr>
            </a:lvl7pPr>
            <a:lvl8pPr marL="3543300" indent="-342900" eaLnBrk="0" fontAlgn="base" hangingPunct="0">
              <a:spcBef>
                <a:spcPct val="0"/>
              </a:spcBef>
              <a:spcAft>
                <a:spcPct val="0"/>
              </a:spcAft>
              <a:defRPr>
                <a:solidFill>
                  <a:schemeClr val="tx1"/>
                </a:solidFill>
                <a:latin typeface="Comic Sans MS" pitchFamily="66" charset="0"/>
                <a:cs typeface="Arial" charset="0"/>
              </a:defRPr>
            </a:lvl8pPr>
            <a:lvl9pPr marL="4000500" indent="-3429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spcBef>
                <a:spcPct val="50000"/>
              </a:spcBef>
            </a:pPr>
            <a:r>
              <a:rPr lang="en-GB" altLang="en-US" sz="2400" u="sng">
                <a:latin typeface="Calibri" panose="020F0502020204030204" pitchFamily="34" charset="0"/>
              </a:rPr>
              <a:t>Step by Step Solution:</a:t>
            </a:r>
            <a:endParaRPr lang="en-GB" altLang="en-US" sz="2400">
              <a:latin typeface="Calibri" panose="020F0502020204030204" pitchFamily="34" charset="0"/>
            </a:endParaRPr>
          </a:p>
          <a:p>
            <a:pPr eaLnBrk="1" hangingPunct="1">
              <a:spcBef>
                <a:spcPct val="50000"/>
              </a:spcBef>
              <a:buFontTx/>
              <a:buAutoNum type="arabicPeriod"/>
            </a:pPr>
            <a:r>
              <a:rPr lang="en-GB" altLang="en-US" sz="2400">
                <a:latin typeface="Calibri" panose="020F0502020204030204" pitchFamily="34" charset="0"/>
              </a:rPr>
              <a:t>Total initial mass = 1000 + 800 = 1800 kg</a:t>
            </a:r>
          </a:p>
          <a:p>
            <a:pPr eaLnBrk="1" hangingPunct="1">
              <a:spcBef>
                <a:spcPct val="50000"/>
              </a:spcBef>
              <a:buFontTx/>
              <a:buAutoNum type="arabicPeriod"/>
            </a:pPr>
            <a:r>
              <a:rPr lang="en-GB" altLang="en-US" sz="2400">
                <a:latin typeface="Calibri" panose="020F0502020204030204" pitchFamily="34" charset="0"/>
              </a:rPr>
              <a:t>Resultant upward force = Thrust – weight = 22 000 – (1800 x 10) = 4000 N</a:t>
            </a:r>
          </a:p>
          <a:p>
            <a:pPr eaLnBrk="1" hangingPunct="1">
              <a:spcBef>
                <a:spcPct val="50000"/>
              </a:spcBef>
              <a:buFontTx/>
              <a:buAutoNum type="arabicPeriod"/>
            </a:pPr>
            <a:r>
              <a:rPr lang="en-GB" altLang="en-US" sz="2400">
                <a:latin typeface="Calibri" panose="020F0502020204030204" pitchFamily="34" charset="0"/>
              </a:rPr>
              <a:t>a = F / m = 4000 / 1800 = 2.2 ms</a:t>
            </a:r>
            <a:r>
              <a:rPr lang="en-GB" altLang="en-US" sz="2400" baseline="30000">
                <a:latin typeface="Calibri" panose="020F0502020204030204" pitchFamily="34" charset="0"/>
              </a:rPr>
              <a:t>-2</a:t>
            </a:r>
          </a:p>
        </p:txBody>
      </p:sp>
    </p:spTree>
    <p:extLst>
      <p:ext uri="{BB962C8B-B14F-4D97-AF65-F5344CB8AC3E}">
        <p14:creationId xmlns:p14="http://schemas.microsoft.com/office/powerpoint/2010/main" val="274194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992"/>
            <a:ext cx="8229600" cy="1066800"/>
          </a:xfrm>
        </p:spPr>
        <p:txBody>
          <a:bodyPr>
            <a:normAutofit/>
          </a:bodyPr>
          <a:lstStyle/>
          <a:p>
            <a:r>
              <a:rPr lang="en-GB" b="1" dirty="0" smtClean="0">
                <a:latin typeface="Calibri" panose="020F0502020204030204" pitchFamily="34" charset="0"/>
              </a:rPr>
              <a:t>Weight vs mass</a:t>
            </a:r>
            <a:endParaRPr lang="en-GB" b="1" dirty="0">
              <a:latin typeface="Calibri" panose="020F0502020204030204" pitchFamily="34" charset="0"/>
            </a:endParaRPr>
          </a:p>
        </p:txBody>
      </p:sp>
      <p:sp>
        <p:nvSpPr>
          <p:cNvPr id="3" name="Content Placeholder 2"/>
          <p:cNvSpPr>
            <a:spLocks noGrp="1"/>
          </p:cNvSpPr>
          <p:nvPr>
            <p:ph idx="1"/>
          </p:nvPr>
        </p:nvSpPr>
        <p:spPr>
          <a:xfrm>
            <a:off x="457200" y="1412776"/>
            <a:ext cx="8229600" cy="4968552"/>
          </a:xfrm>
        </p:spPr>
        <p:txBody>
          <a:bodyPr>
            <a:normAutofit/>
          </a:bodyPr>
          <a:lstStyle/>
          <a:p>
            <a:r>
              <a:rPr lang="en-GB" dirty="0">
                <a:latin typeface="Calibri" pitchFamily="34" charset="0"/>
              </a:rPr>
              <a:t>What is the difference between mass and weight?</a:t>
            </a:r>
          </a:p>
          <a:p>
            <a:r>
              <a:rPr lang="en-GB" dirty="0">
                <a:latin typeface="Calibri" pitchFamily="34" charset="0"/>
              </a:rPr>
              <a:t>Working out weight is just another version of Newton’s 2nd Law:</a:t>
            </a:r>
          </a:p>
          <a:p>
            <a:r>
              <a:rPr lang="en-GB" dirty="0">
                <a:latin typeface="Calibri" pitchFamily="34" charset="0"/>
              </a:rPr>
              <a:t>F = ma </a:t>
            </a:r>
            <a:r>
              <a:rPr lang="en-GB" dirty="0" smtClean="0">
                <a:latin typeface="Calibri" pitchFamily="34" charset="0"/>
                <a:sym typeface="Wingdings" panose="05000000000000000000" pitchFamily="2" charset="2"/>
              </a:rPr>
              <a:t></a:t>
            </a:r>
            <a:r>
              <a:rPr lang="en-GB" dirty="0" smtClean="0">
                <a:latin typeface="Calibri" pitchFamily="34" charset="0"/>
              </a:rPr>
              <a:t> </a:t>
            </a:r>
            <a:r>
              <a:rPr lang="en-GB" dirty="0">
                <a:latin typeface="Calibri" pitchFamily="34" charset="0"/>
              </a:rPr>
              <a:t>F = mg </a:t>
            </a:r>
            <a:r>
              <a:rPr lang="en-GB" dirty="0" smtClean="0">
                <a:latin typeface="Calibri" pitchFamily="34" charset="0"/>
                <a:sym typeface="Wingdings" panose="05000000000000000000" pitchFamily="2" charset="2"/>
              </a:rPr>
              <a:t></a:t>
            </a:r>
            <a:r>
              <a:rPr lang="en-GB" dirty="0" smtClean="0">
                <a:latin typeface="Calibri" pitchFamily="34" charset="0"/>
              </a:rPr>
              <a:t> </a:t>
            </a:r>
            <a:r>
              <a:rPr lang="en-GB" dirty="0">
                <a:latin typeface="Calibri" pitchFamily="34" charset="0"/>
              </a:rPr>
              <a:t>W = mg</a:t>
            </a:r>
          </a:p>
          <a:p>
            <a:r>
              <a:rPr lang="en-GB" dirty="0">
                <a:latin typeface="Calibri" pitchFamily="34" charset="0"/>
              </a:rPr>
              <a:t>When an object is in equilibrium, the support force is equal and opposite to its weight</a:t>
            </a:r>
          </a:p>
          <a:p>
            <a:r>
              <a:rPr lang="en-GB" dirty="0">
                <a:latin typeface="Calibri" pitchFamily="34" charset="0"/>
              </a:rPr>
              <a:t>g = the gravitational field strength. On Earth, g = 9.81 N/kg, on the moon, g = 1.62 N/kg</a:t>
            </a:r>
          </a:p>
          <a:p>
            <a:r>
              <a:rPr lang="en-GB" dirty="0">
                <a:latin typeface="Calibri" pitchFamily="34" charset="0"/>
              </a:rPr>
              <a:t>Inertia = an object’s resistance to change of motion. The mass of an object is a measure of its inertia</a:t>
            </a:r>
            <a:r>
              <a:rPr lang="en-GB" dirty="0" smtClean="0">
                <a:latin typeface="Calibri" pitchFamily="34" charset="0"/>
              </a:rPr>
              <a:t>.</a:t>
            </a:r>
            <a:endParaRPr lang="en-GB" dirty="0">
              <a:latin typeface="Calibri" pitchFamily="34" charset="0"/>
            </a:endParaRPr>
          </a:p>
          <a:p>
            <a:endParaRPr lang="en-US" dirty="0">
              <a:latin typeface="Calibri"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Describe </a:t>
            </a:r>
            <a:r>
              <a:rPr lang="en-GB" sz="1400" dirty="0">
                <a:solidFill>
                  <a:schemeClr val="bg1"/>
                </a:solidFill>
              </a:rPr>
              <a:t>the effect a resultant force </a:t>
            </a:r>
            <a:r>
              <a:rPr lang="en-GB" sz="1400" dirty="0" smtClean="0">
                <a:solidFill>
                  <a:schemeClr val="bg1"/>
                </a:solidFill>
              </a:rPr>
              <a:t>produces</a:t>
            </a:r>
            <a:endParaRPr lang="en-GB" sz="1400" dirty="0">
              <a:solidFill>
                <a:schemeClr val="bg1"/>
              </a:solidFill>
            </a:endParaRPr>
          </a:p>
        </p:txBody>
      </p:sp>
    </p:spTree>
    <p:extLst>
      <p:ext uri="{BB962C8B-B14F-4D97-AF65-F5344CB8AC3E}">
        <p14:creationId xmlns:p14="http://schemas.microsoft.com/office/powerpoint/2010/main" val="274194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88"/>
            <a:ext cx="8229600" cy="1066800"/>
          </a:xfrm>
        </p:spPr>
        <p:txBody>
          <a:bodyPr>
            <a:normAutofit/>
          </a:bodyPr>
          <a:lstStyle/>
          <a:p>
            <a:r>
              <a:rPr lang="en-GB" b="1" dirty="0" smtClean="0">
                <a:latin typeface="Calibri" panose="020F0502020204030204" pitchFamily="34" charset="0"/>
              </a:rPr>
              <a:t>Practise questions</a:t>
            </a:r>
            <a:endParaRPr lang="en-GB" b="1" dirty="0">
              <a:latin typeface="Calibri" panose="020F0502020204030204" pitchFamily="34" charset="0"/>
            </a:endParaRPr>
          </a:p>
        </p:txBody>
      </p:sp>
      <p:sp>
        <p:nvSpPr>
          <p:cNvPr id="3" name="Content Placeholder 2"/>
          <p:cNvSpPr>
            <a:spLocks noGrp="1"/>
          </p:cNvSpPr>
          <p:nvPr>
            <p:ph idx="1"/>
          </p:nvPr>
        </p:nvSpPr>
        <p:spPr>
          <a:xfrm>
            <a:off x="457200" y="980728"/>
            <a:ext cx="8229600" cy="5544616"/>
          </a:xfrm>
        </p:spPr>
        <p:txBody>
          <a:bodyPr>
            <a:normAutofit/>
          </a:bodyPr>
          <a:lstStyle/>
          <a:p>
            <a:pPr marL="624078" indent="-514350">
              <a:buFont typeface="+mj-lt"/>
              <a:buAutoNum type="arabicPeriod"/>
            </a:pPr>
            <a:r>
              <a:rPr lang="en-US" sz="3200" dirty="0" smtClean="0">
                <a:latin typeface="Calibri" pitchFamily="34" charset="0"/>
              </a:rPr>
              <a:t>A train of mass 740 </a:t>
            </a:r>
            <a:r>
              <a:rPr lang="en-US" sz="3200" dirty="0" err="1" smtClean="0">
                <a:latin typeface="Calibri" pitchFamily="34" charset="0"/>
              </a:rPr>
              <a:t>tonnes</a:t>
            </a:r>
            <a:r>
              <a:rPr lang="en-US" sz="3200" dirty="0" smtClean="0">
                <a:latin typeface="Calibri" pitchFamily="34" charset="0"/>
              </a:rPr>
              <a:t> accelerates at 0.05 ms</a:t>
            </a:r>
            <a:r>
              <a:rPr lang="en-US" sz="3200" baseline="30000" dirty="0" smtClean="0">
                <a:latin typeface="Calibri" pitchFamily="34" charset="0"/>
              </a:rPr>
              <a:t>-2</a:t>
            </a:r>
            <a:r>
              <a:rPr lang="en-US" sz="3200" dirty="0" smtClean="0">
                <a:latin typeface="Calibri" pitchFamily="34" charset="0"/>
              </a:rPr>
              <a:t>. Calculate the resultant force on the train.</a:t>
            </a:r>
          </a:p>
          <a:p>
            <a:pPr marL="624078" indent="-514350">
              <a:buFont typeface="+mj-lt"/>
              <a:buAutoNum type="arabicPeriod"/>
            </a:pPr>
            <a:r>
              <a:rPr lang="en-US" sz="3200" dirty="0" smtClean="0">
                <a:latin typeface="Calibri" pitchFamily="34" charset="0"/>
              </a:rPr>
              <a:t>A shopper pushes a trolley of mass 28 kg with a horizontal force of 12 N. What is the acceleration?</a:t>
            </a:r>
          </a:p>
          <a:p>
            <a:pPr marL="624078" indent="-514350">
              <a:buFont typeface="+mj-lt"/>
              <a:buAutoNum type="arabicPeriod"/>
            </a:pPr>
            <a:r>
              <a:rPr lang="en-US" sz="3200" dirty="0" smtClean="0">
                <a:latin typeface="Calibri" pitchFamily="34" charset="0"/>
              </a:rPr>
              <a:t>An aircraft of mass 1.6 x 10</a:t>
            </a:r>
            <a:r>
              <a:rPr lang="en-US" sz="3200" baseline="30000" dirty="0" smtClean="0">
                <a:latin typeface="Calibri" pitchFamily="34" charset="0"/>
              </a:rPr>
              <a:t>4</a:t>
            </a:r>
            <a:r>
              <a:rPr lang="en-US" sz="3200" dirty="0" smtClean="0">
                <a:latin typeface="Calibri" pitchFamily="34" charset="0"/>
              </a:rPr>
              <a:t> kg tows a glider of 0.6 x 10</a:t>
            </a:r>
            <a:r>
              <a:rPr lang="en-US" sz="3200" baseline="30000" dirty="0" smtClean="0">
                <a:latin typeface="Calibri" pitchFamily="34" charset="0"/>
              </a:rPr>
              <a:t>4</a:t>
            </a:r>
            <a:r>
              <a:rPr lang="en-US" sz="3200" dirty="0" smtClean="0">
                <a:latin typeface="Calibri" pitchFamily="34" charset="0"/>
              </a:rPr>
              <a:t> kg. When the thrust of the aircraft is 8.3 x 10</a:t>
            </a:r>
            <a:r>
              <a:rPr lang="en-US" sz="3200" baseline="30000" dirty="0" smtClean="0">
                <a:latin typeface="Calibri" pitchFamily="34" charset="0"/>
              </a:rPr>
              <a:t>4</a:t>
            </a:r>
            <a:r>
              <a:rPr lang="en-US" sz="3200" dirty="0" smtClean="0">
                <a:latin typeface="Calibri" pitchFamily="34" charset="0"/>
              </a:rPr>
              <a:t> N the glider accelerates. What is the acceleration AND the tension in the cable?</a:t>
            </a:r>
            <a:endParaRPr lang="en-US" sz="3200" dirty="0">
              <a:latin typeface="Calibri"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Describe </a:t>
            </a:r>
            <a:r>
              <a:rPr lang="en-GB" sz="1400" dirty="0">
                <a:solidFill>
                  <a:schemeClr val="bg1"/>
                </a:solidFill>
              </a:rPr>
              <a:t>the effect a resultant force </a:t>
            </a:r>
            <a:r>
              <a:rPr lang="en-GB" sz="1400" dirty="0" smtClean="0">
                <a:solidFill>
                  <a:schemeClr val="bg1"/>
                </a:solidFill>
              </a:rPr>
              <a:t>produces</a:t>
            </a:r>
            <a:endParaRPr lang="en-GB" sz="1400" dirty="0">
              <a:solidFill>
                <a:schemeClr val="bg1"/>
              </a:solidFill>
            </a:endParaRPr>
          </a:p>
        </p:txBody>
      </p:sp>
    </p:spTree>
    <p:extLst>
      <p:ext uri="{BB962C8B-B14F-4D97-AF65-F5344CB8AC3E}">
        <p14:creationId xmlns:p14="http://schemas.microsoft.com/office/powerpoint/2010/main" val="115063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88"/>
            <a:ext cx="8229600" cy="1066800"/>
          </a:xfrm>
        </p:spPr>
        <p:txBody>
          <a:bodyPr>
            <a:normAutofit/>
          </a:bodyPr>
          <a:lstStyle/>
          <a:p>
            <a:r>
              <a:rPr lang="en-GB" b="1" dirty="0" smtClean="0">
                <a:latin typeface="Calibri" panose="020F0502020204030204" pitchFamily="34" charset="0"/>
              </a:rPr>
              <a:t>Answers</a:t>
            </a:r>
            <a:endParaRPr lang="en-GB" b="1"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Describe </a:t>
            </a:r>
            <a:r>
              <a:rPr lang="en-GB" sz="1400" dirty="0">
                <a:solidFill>
                  <a:schemeClr val="bg1"/>
                </a:solidFill>
              </a:rPr>
              <a:t>the effect a resultant force </a:t>
            </a:r>
            <a:r>
              <a:rPr lang="en-GB" sz="1400" dirty="0" smtClean="0">
                <a:solidFill>
                  <a:schemeClr val="bg1"/>
                </a:solidFill>
              </a:rPr>
              <a:t>produces</a:t>
            </a:r>
            <a:endParaRPr lang="en-GB" sz="1400" dirty="0">
              <a:solidFill>
                <a:schemeClr val="bg1"/>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0" t="11821" r="16495" b="46117"/>
          <a:stretch/>
        </p:blipFill>
        <p:spPr bwMode="auto">
          <a:xfrm>
            <a:off x="2294" y="1124745"/>
            <a:ext cx="9106210" cy="2671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0234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88"/>
            <a:ext cx="8229600" cy="1066800"/>
          </a:xfrm>
        </p:spPr>
        <p:txBody>
          <a:bodyPr>
            <a:normAutofit/>
          </a:bodyPr>
          <a:lstStyle/>
          <a:p>
            <a:r>
              <a:rPr lang="en-GB" b="1" dirty="0" smtClean="0">
                <a:latin typeface="Calibri" panose="020F0502020204030204" pitchFamily="34" charset="0"/>
              </a:rPr>
              <a:t>Plenary: Jun ’13 Q2+3</a:t>
            </a:r>
            <a:endParaRPr lang="en-GB" b="1" dirty="0">
              <a:latin typeface="Calibri" panose="020F0502020204030204" pitchFamily="34" charset="0"/>
            </a:endParaRPr>
          </a:p>
        </p:txBody>
      </p:sp>
      <p:sp>
        <p:nvSpPr>
          <p:cNvPr id="4" name="Rectangle 3"/>
          <p:cNvSpPr/>
          <p:nvPr/>
        </p:nvSpPr>
        <p:spPr>
          <a:xfrm>
            <a:off x="0" y="0"/>
            <a:ext cx="9108504" cy="307777"/>
          </a:xfrm>
          <a:prstGeom prst="rect">
            <a:avLst/>
          </a:prstGeom>
        </p:spPr>
        <p:txBody>
          <a:bodyPr wrap="square">
            <a:spAutoFit/>
          </a:bodyPr>
          <a:lstStyle/>
          <a:p>
            <a:r>
              <a:rPr lang="en-GB" sz="1400" dirty="0">
                <a:solidFill>
                  <a:schemeClr val="bg1"/>
                </a:solidFill>
              </a:rPr>
              <a:t>LO</a:t>
            </a:r>
            <a:r>
              <a:rPr lang="en-GB" sz="1400" dirty="0" smtClean="0">
                <a:solidFill>
                  <a:schemeClr val="bg1"/>
                </a:solidFill>
              </a:rPr>
              <a:t>: Describe </a:t>
            </a:r>
            <a:r>
              <a:rPr lang="en-GB" sz="1400" dirty="0">
                <a:solidFill>
                  <a:schemeClr val="bg1"/>
                </a:solidFill>
              </a:rPr>
              <a:t>the effect a resultant force </a:t>
            </a:r>
            <a:r>
              <a:rPr lang="en-GB" sz="1400" dirty="0" smtClean="0">
                <a:solidFill>
                  <a:schemeClr val="bg1"/>
                </a:solidFill>
              </a:rPr>
              <a:t>produces</a:t>
            </a:r>
            <a:endParaRPr lang="en-GB" sz="1400" dirty="0">
              <a:solidFill>
                <a:schemeClr val="bg1"/>
              </a:solidFill>
            </a:endParaRPr>
          </a:p>
        </p:txBody>
      </p:sp>
      <p:sp>
        <p:nvSpPr>
          <p:cNvPr id="5" name="Content Placeholder 4"/>
          <p:cNvSpPr>
            <a:spLocks noGrp="1"/>
          </p:cNvSpPr>
          <p:nvPr>
            <p:ph idx="1"/>
          </p:nvPr>
        </p:nvSpPr>
        <p:spPr/>
        <p:txBody>
          <a:bodyPr/>
          <a:lstStyle/>
          <a:p>
            <a:endParaRPr lang="en-GB"/>
          </a:p>
        </p:txBody>
      </p:sp>
    </p:spTree>
    <p:extLst>
      <p:ext uri="{BB962C8B-B14F-4D97-AF65-F5344CB8AC3E}">
        <p14:creationId xmlns:p14="http://schemas.microsoft.com/office/powerpoint/2010/main" val="336946431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458200" cy="1470025"/>
          </a:xfrm>
        </p:spPr>
        <p:txBody>
          <a:bodyPr>
            <a:normAutofit/>
          </a:bodyPr>
          <a:lstStyle/>
          <a:p>
            <a:r>
              <a:rPr lang="en-GB" b="1" dirty="0" smtClean="0">
                <a:latin typeface="Calibri" panose="020F0502020204030204" pitchFamily="34" charset="0"/>
              </a:rPr>
              <a:t>Mechanics and Materials part 1</a:t>
            </a:r>
            <a:br>
              <a:rPr lang="en-GB" b="1" dirty="0" smtClean="0">
                <a:latin typeface="Calibri" panose="020F0502020204030204" pitchFamily="34" charset="0"/>
              </a:rPr>
            </a:br>
            <a:r>
              <a:rPr lang="en-GB" b="1" dirty="0" smtClean="0">
                <a:latin typeface="Calibri" panose="020F0502020204030204" pitchFamily="34" charset="0"/>
              </a:rPr>
              <a:t>17 – Using F = ma</a:t>
            </a:r>
            <a:endParaRPr lang="en-GB" b="1" dirty="0">
              <a:latin typeface="Calibri" panose="020F0502020204030204" pitchFamily="34" charset="0"/>
            </a:endParaRPr>
          </a:p>
        </p:txBody>
      </p:sp>
      <p:sp>
        <p:nvSpPr>
          <p:cNvPr id="3" name="Subtitle 2"/>
          <p:cNvSpPr>
            <a:spLocks noGrp="1"/>
          </p:cNvSpPr>
          <p:nvPr>
            <p:ph type="subTitle" idx="1"/>
          </p:nvPr>
        </p:nvSpPr>
        <p:spPr/>
        <p:txBody>
          <a:bodyPr/>
          <a:lstStyle/>
          <a:p>
            <a:r>
              <a:rPr lang="en-GB" dirty="0" smtClean="0"/>
              <a:t>LO: Apply the equation to different situations and describe situations in which it can not be used.</a:t>
            </a:r>
            <a:endParaRPr lang="en-GB" dirty="0"/>
          </a:p>
        </p:txBody>
      </p:sp>
      <p:pic>
        <p:nvPicPr>
          <p:cNvPr id="1026" name="Picture 2" descr="http://www.engin.umich.edu/aero/research/images/structu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034" y="4581128"/>
            <a:ext cx="357359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3442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2526</TotalTime>
  <Words>10917</Words>
  <Application>Microsoft Office PowerPoint</Application>
  <PresentationFormat>On-screen Show (4:3)</PresentationFormat>
  <Paragraphs>1344</Paragraphs>
  <Slides>151</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151</vt:i4>
      </vt:variant>
    </vt:vector>
  </HeadingPairs>
  <TitlesOfParts>
    <vt:vector size="161" baseType="lpstr">
      <vt:lpstr>Arial</vt:lpstr>
      <vt:lpstr>Calibri</vt:lpstr>
      <vt:lpstr>Cambria Math</vt:lpstr>
      <vt:lpstr>Comic Sans MS</vt:lpstr>
      <vt:lpstr>Georgia</vt:lpstr>
      <vt:lpstr>Trebuchet MS</vt:lpstr>
      <vt:lpstr>Wingdings</vt:lpstr>
      <vt:lpstr>Wingdings 2</vt:lpstr>
      <vt:lpstr>Urban</vt:lpstr>
      <vt:lpstr>Chart</vt:lpstr>
      <vt:lpstr>Mechanics and Materials part 1 1 – Vectors and Scalars</vt:lpstr>
      <vt:lpstr>Starter: Definitions</vt:lpstr>
      <vt:lpstr>Grouping scalars and vectors</vt:lpstr>
      <vt:lpstr>Adding parallel vectors</vt:lpstr>
      <vt:lpstr>Representing vectors</vt:lpstr>
      <vt:lpstr>But, vectors aren’t always parallel</vt:lpstr>
      <vt:lpstr>How can we work out the resultant velocity?</vt:lpstr>
      <vt:lpstr>Resolving component vectors</vt:lpstr>
      <vt:lpstr>Practice questions</vt:lpstr>
      <vt:lpstr>Answers</vt:lpstr>
      <vt:lpstr>Plenary: Questions</vt:lpstr>
      <vt:lpstr>Mechanics and Materials part 1 2 – Balanced forces</vt:lpstr>
      <vt:lpstr>Starter: Forces in equilibrium</vt:lpstr>
      <vt:lpstr>Practical Investigation: Coplanar forces</vt:lpstr>
      <vt:lpstr>Investigation discussion</vt:lpstr>
      <vt:lpstr>Example equilibrium: girl on a swing</vt:lpstr>
      <vt:lpstr>Plenary questions:</vt:lpstr>
      <vt:lpstr>Mechanics and Materials part 1 3 – The Principal of Moments</vt:lpstr>
      <vt:lpstr>Starter: Balancing a ruler</vt:lpstr>
      <vt:lpstr>Calculating the mass of a ruler</vt:lpstr>
      <vt:lpstr>Investigation: Density of a metre ruler</vt:lpstr>
      <vt:lpstr>Plenary: TAP Moments questions</vt:lpstr>
      <vt:lpstr>More answers…</vt:lpstr>
      <vt:lpstr>Mechanics and Materials part 1 4 – More on Moments</vt:lpstr>
      <vt:lpstr>Starter: What’s going on here?</vt:lpstr>
      <vt:lpstr>Moment = Force x distance, so with two supports…</vt:lpstr>
      <vt:lpstr>More on moments questions</vt:lpstr>
      <vt:lpstr>Answers</vt:lpstr>
      <vt:lpstr>Plenary: Copy and complete:</vt:lpstr>
      <vt:lpstr>Mechanics and Materials part 1 5 - Stability</vt:lpstr>
      <vt:lpstr>How is stability related to centre of mass?</vt:lpstr>
      <vt:lpstr>Stable vs unstable equilibrium</vt:lpstr>
      <vt:lpstr>Stability</vt:lpstr>
      <vt:lpstr>Plenary</vt:lpstr>
      <vt:lpstr>Homework</vt:lpstr>
      <vt:lpstr>Mechanics and Materials part 1 6 – Equilibrium rules</vt:lpstr>
      <vt:lpstr>Starter: Conditions for equilibrium</vt:lpstr>
      <vt:lpstr>Free body force diagrams and other rules</vt:lpstr>
      <vt:lpstr>Answers</vt:lpstr>
      <vt:lpstr>Answers</vt:lpstr>
      <vt:lpstr>The Sine Rule</vt:lpstr>
      <vt:lpstr>Plenary</vt:lpstr>
      <vt:lpstr>Mechanics and Materials part 1 8 – Speed and Velocity</vt:lpstr>
      <vt:lpstr>Starter: How do speed cameras work?</vt:lpstr>
      <vt:lpstr>Calculating speed</vt:lpstr>
      <vt:lpstr>Distance-time graphs</vt:lpstr>
      <vt:lpstr>What if I had changing speed?</vt:lpstr>
      <vt:lpstr>Displacement-time graphs</vt:lpstr>
      <vt:lpstr>Plenary questions</vt:lpstr>
      <vt:lpstr>Plenary Answers</vt:lpstr>
      <vt:lpstr>Mechanics and Materials part 1 9 - Acceleration</vt:lpstr>
      <vt:lpstr>Starter: Acceleration definition</vt:lpstr>
      <vt:lpstr>Uniform acceleration</vt:lpstr>
      <vt:lpstr>Uniform vs non-uniform acceleration</vt:lpstr>
      <vt:lpstr>Plenary: Exam q – Jan ‘09 Q1</vt:lpstr>
      <vt:lpstr>Mechanics and Materials part 1 10 – Uniform acceleration</vt:lpstr>
      <vt:lpstr>Starter: SUVAT </vt:lpstr>
      <vt:lpstr>Distance-time graph practice</vt:lpstr>
      <vt:lpstr>It should look like this:</vt:lpstr>
      <vt:lpstr>Equations of motion</vt:lpstr>
      <vt:lpstr>Knowing which equation to use</vt:lpstr>
      <vt:lpstr>Your turn</vt:lpstr>
      <vt:lpstr>Practical investigation: Acceleration</vt:lpstr>
      <vt:lpstr>PowerPoint Presentation</vt:lpstr>
      <vt:lpstr>Plenary questions (mwbs)</vt:lpstr>
      <vt:lpstr>Mechanics and Materials part 1 11 and 12 – Free Fall</vt:lpstr>
      <vt:lpstr>Starter: What is free fall?</vt:lpstr>
      <vt:lpstr>Required practical 3: Determination of g by a free fall method</vt:lpstr>
      <vt:lpstr>Plenary: What do your results show?</vt:lpstr>
      <vt:lpstr>Mechanics and Materials part 1 13 – Motion graphs</vt:lpstr>
      <vt:lpstr>Starter: Differences</vt:lpstr>
      <vt:lpstr>Distance vs displacement</vt:lpstr>
      <vt:lpstr>What should they look like?</vt:lpstr>
      <vt:lpstr>Velocity-time graph</vt:lpstr>
      <vt:lpstr>Two-stage problems</vt:lpstr>
      <vt:lpstr>June ‘11 Q2</vt:lpstr>
      <vt:lpstr>Jan ‘10 Q1</vt:lpstr>
      <vt:lpstr>Mechanics and Materials part 1 14 &amp; 15 – Projectile Motion</vt:lpstr>
      <vt:lpstr>Starter: Parabolas</vt:lpstr>
      <vt:lpstr>Coins dropping</vt:lpstr>
      <vt:lpstr>Horizontal projection</vt:lpstr>
      <vt:lpstr>The vertical component</vt:lpstr>
      <vt:lpstr>The horizontal component</vt:lpstr>
      <vt:lpstr>Resultant velocity</vt:lpstr>
      <vt:lpstr>Practising projectiles</vt:lpstr>
      <vt:lpstr>If we switched of gravity…</vt:lpstr>
      <vt:lpstr>Practising projectiles</vt:lpstr>
      <vt:lpstr>Plenary: Jan ‘11 Q2</vt:lpstr>
      <vt:lpstr>Mechanics and Materials part 1 16 – Force and acceleration</vt:lpstr>
      <vt:lpstr>Starter: Force arrows</vt:lpstr>
      <vt:lpstr>Some mwb questions…</vt:lpstr>
      <vt:lpstr>Newton’s Laws of motion</vt:lpstr>
      <vt:lpstr>Where does F = ma come from?</vt:lpstr>
      <vt:lpstr>A bit of practise</vt:lpstr>
      <vt:lpstr>Weight vs mass</vt:lpstr>
      <vt:lpstr>Practise questions</vt:lpstr>
      <vt:lpstr>Answers</vt:lpstr>
      <vt:lpstr>Plenary: Jun ’13 Q2+3</vt:lpstr>
      <vt:lpstr>Mechanics and Materials part 1 17 – Using F = ma</vt:lpstr>
      <vt:lpstr>Starter: Effects on acceleration</vt:lpstr>
      <vt:lpstr>Rockets and lifts</vt:lpstr>
      <vt:lpstr>Pulleys</vt:lpstr>
      <vt:lpstr>Pulleys</vt:lpstr>
      <vt:lpstr>Sliding down slopes</vt:lpstr>
      <vt:lpstr>Plenary: Jan ‘11 Q5</vt:lpstr>
      <vt:lpstr>Mechanics and Materials part 1 18 – Terminal Speed</vt:lpstr>
      <vt:lpstr>Starter: Paper aeroplanes</vt:lpstr>
      <vt:lpstr>Investigating terminal speed</vt:lpstr>
      <vt:lpstr>What about horizontally?</vt:lpstr>
      <vt:lpstr>Some practise…</vt:lpstr>
      <vt:lpstr>Some answers</vt:lpstr>
      <vt:lpstr>Plenary: Jun ‘09 Q3</vt:lpstr>
      <vt:lpstr>PowerPoint Presentation</vt:lpstr>
      <vt:lpstr>Mechanics and Materials part 1 19 – Momentum and Impulse</vt:lpstr>
      <vt:lpstr>Air track</vt:lpstr>
      <vt:lpstr>Newton and Momentum</vt:lpstr>
      <vt:lpstr>Why does F = ma?</vt:lpstr>
      <vt:lpstr>MWB Questions</vt:lpstr>
      <vt:lpstr>Impulse</vt:lpstr>
      <vt:lpstr>Impulse questions</vt:lpstr>
      <vt:lpstr>Force-time graphs</vt:lpstr>
      <vt:lpstr>Plenary: Questions</vt:lpstr>
      <vt:lpstr>Mechanics and Materials part 1 20 – Impact Forces</vt:lpstr>
      <vt:lpstr>What do all of these sports have in common?</vt:lpstr>
      <vt:lpstr>Impacts</vt:lpstr>
      <vt:lpstr>Impact question</vt:lpstr>
      <vt:lpstr>Graphs for Impacts</vt:lpstr>
      <vt:lpstr>Rebound Impacts</vt:lpstr>
      <vt:lpstr>Oblique Impacts</vt:lpstr>
      <vt:lpstr>Summary Question 4</vt:lpstr>
      <vt:lpstr>Plenary: Jan ‘11 Q2</vt:lpstr>
      <vt:lpstr>Mechanics and Materials part 1 21 – Conservation of momentum</vt:lpstr>
      <vt:lpstr>Starter: Newton’s cradle</vt:lpstr>
      <vt:lpstr>Newton’s laws</vt:lpstr>
      <vt:lpstr>Conserving momentum</vt:lpstr>
      <vt:lpstr>Colliding questions</vt:lpstr>
      <vt:lpstr>Colliding answers</vt:lpstr>
      <vt:lpstr>Investigation: Testing conservation of momentum</vt:lpstr>
      <vt:lpstr>Plenary: TAP Inelastic collisions</vt:lpstr>
      <vt:lpstr>Mechanics and Materials part 1 22 – Elastic and Inelastic Collisions</vt:lpstr>
      <vt:lpstr>Starter: Bounce</vt:lpstr>
      <vt:lpstr>Elastic and Inelastic collisions</vt:lpstr>
      <vt:lpstr>Using a ratio of heights…</vt:lpstr>
      <vt:lpstr>Example question</vt:lpstr>
      <vt:lpstr>More practice</vt:lpstr>
      <vt:lpstr>PowerPoint Presentation</vt:lpstr>
      <vt:lpstr>Plenary: Jun ‘10 Q3</vt:lpstr>
      <vt:lpstr>Mechanics and Materials part 1 23: Explosions</vt:lpstr>
      <vt:lpstr>What happens to momentum in explosions?</vt:lpstr>
      <vt:lpstr>Explosions and trolleys</vt:lpstr>
      <vt:lpstr>Answers and Plenary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Mechanics and Materials part 1 1 – Vectors and Scalars</dc:title>
  <dc:creator>Sarah Holmes</dc:creator>
  <cp:lastModifiedBy>Sarah Hookway</cp:lastModifiedBy>
  <cp:revision>115</cp:revision>
  <cp:lastPrinted>2016-02-02T15:31:01Z</cp:lastPrinted>
  <dcterms:created xsi:type="dcterms:W3CDTF">2016-01-03T13:31:08Z</dcterms:created>
  <dcterms:modified xsi:type="dcterms:W3CDTF">2016-06-07T08:15:45Z</dcterms:modified>
</cp:coreProperties>
</file>